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8"/>
  </p:notesMasterIdLst>
  <p:sldIdLst>
    <p:sldId id="929" r:id="rId5"/>
    <p:sldId id="976" r:id="rId6"/>
    <p:sldId id="278" r:id="rId7"/>
    <p:sldId id="302" r:id="rId8"/>
    <p:sldId id="998" r:id="rId9"/>
    <p:sldId id="277" r:id="rId10"/>
    <p:sldId id="301" r:id="rId11"/>
    <p:sldId id="386" r:id="rId12"/>
    <p:sldId id="978" r:id="rId13"/>
    <p:sldId id="387" r:id="rId14"/>
    <p:sldId id="305" r:id="rId15"/>
    <p:sldId id="979" r:id="rId16"/>
    <p:sldId id="283" r:id="rId17"/>
    <p:sldId id="306" r:id="rId18"/>
    <p:sldId id="980" r:id="rId19"/>
    <p:sldId id="981" r:id="rId20"/>
    <p:sldId id="282" r:id="rId21"/>
    <p:sldId id="307" r:id="rId22"/>
    <p:sldId id="385" r:id="rId23"/>
    <p:sldId id="982" r:id="rId24"/>
    <p:sldId id="279" r:id="rId25"/>
    <p:sldId id="303" r:id="rId26"/>
    <p:sldId id="985" r:id="rId27"/>
    <p:sldId id="986" r:id="rId28"/>
    <p:sldId id="927" r:id="rId29"/>
    <p:sldId id="280" r:id="rId30"/>
    <p:sldId id="304" r:id="rId31"/>
    <p:sldId id="348" r:id="rId32"/>
    <p:sldId id="987" r:id="rId33"/>
    <p:sldId id="286" r:id="rId34"/>
    <p:sldId id="309" r:id="rId35"/>
    <p:sldId id="984" r:id="rId36"/>
    <p:sldId id="285" r:id="rId37"/>
    <p:sldId id="308" r:id="rId38"/>
    <p:sldId id="988" r:id="rId39"/>
    <p:sldId id="928" r:id="rId40"/>
    <p:sldId id="287" r:id="rId41"/>
    <p:sldId id="310" r:id="rId42"/>
    <p:sldId id="364" r:id="rId43"/>
    <p:sldId id="989" r:id="rId44"/>
    <p:sldId id="288" r:id="rId45"/>
    <p:sldId id="311" r:id="rId46"/>
    <p:sldId id="991" r:id="rId47"/>
    <p:sldId id="289" r:id="rId48"/>
    <p:sldId id="312" r:id="rId49"/>
    <p:sldId id="332" r:id="rId50"/>
    <p:sldId id="990" r:id="rId51"/>
    <p:sldId id="320" r:id="rId52"/>
    <p:sldId id="313" r:id="rId53"/>
    <p:sldId id="993" r:id="rId54"/>
    <p:sldId id="290" r:id="rId55"/>
    <p:sldId id="314" r:id="rId56"/>
    <p:sldId id="994" r:id="rId57"/>
    <p:sldId id="291" r:id="rId58"/>
    <p:sldId id="315" r:id="rId59"/>
    <p:sldId id="333" r:id="rId60"/>
    <p:sldId id="995" r:id="rId61"/>
    <p:sldId id="997" r:id="rId62"/>
    <p:sldId id="292" r:id="rId63"/>
    <p:sldId id="316" r:id="rId64"/>
    <p:sldId id="996" r:id="rId65"/>
    <p:sldId id="293" r:id="rId66"/>
    <p:sldId id="317" r:id="rId6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FF"/>
    <a:srgbClr val="D280D0"/>
    <a:srgbClr val="B08F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8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lie Coker" userId="S::ccoker@flp.dsat.education::24b00875-d558-488e-8433-4346a556ea80" providerId="AD" clId="Web-{091AAD90-E5D5-304A-F269-DFB19041807A}"/>
  </pc:docChgLst>
  <pc:docChgLst>
    <pc:chgData name="Adam Cornes" userId="a3234f48-7672-44b4-b99c-8c5718328e63" providerId="ADAL" clId="{6B2DFB1B-E2BE-4B1A-A1EE-B498D6629FFB}"/>
    <pc:docChg chg="custSel delSld modSld">
      <pc:chgData name="Adam Cornes" userId="a3234f48-7672-44b4-b99c-8c5718328e63" providerId="ADAL" clId="{6B2DFB1B-E2BE-4B1A-A1EE-B498D6629FFB}" dt="2024-09-04T14:10:38.318" v="5" actId="2696"/>
      <pc:docMkLst>
        <pc:docMk/>
      </pc:docMkLst>
      <pc:sldChg chg="delSp">
        <pc:chgData name="Adam Cornes" userId="a3234f48-7672-44b4-b99c-8c5718328e63" providerId="ADAL" clId="{6B2DFB1B-E2BE-4B1A-A1EE-B498D6629FFB}" dt="2024-09-04T14:10:19.230" v="0" actId="478"/>
        <pc:sldMkLst>
          <pc:docMk/>
          <pc:sldMk cId="2610767760" sldId="929"/>
        </pc:sldMkLst>
        <pc:picChg chg="del">
          <ac:chgData name="Adam Cornes" userId="a3234f48-7672-44b4-b99c-8c5718328e63" providerId="ADAL" clId="{6B2DFB1B-E2BE-4B1A-A1EE-B498D6629FFB}" dt="2024-09-04T14:10:19.230" v="0" actId="478"/>
          <ac:picMkLst>
            <pc:docMk/>
            <pc:sldMk cId="2610767760" sldId="929"/>
            <ac:picMk id="8" creationId="{90294F82-EA18-7923-EFEB-CBB6BA5D0A15}"/>
          </ac:picMkLst>
        </pc:picChg>
      </pc:sldChg>
      <pc:sldChg chg="del">
        <pc:chgData name="Adam Cornes" userId="a3234f48-7672-44b4-b99c-8c5718328e63" providerId="ADAL" clId="{6B2DFB1B-E2BE-4B1A-A1EE-B498D6629FFB}" dt="2024-09-04T14:10:32.314" v="1" actId="2696"/>
        <pc:sldMkLst>
          <pc:docMk/>
          <pc:sldMk cId="4219475805" sldId="951"/>
        </pc:sldMkLst>
      </pc:sldChg>
      <pc:sldChg chg="del">
        <pc:chgData name="Adam Cornes" userId="a3234f48-7672-44b4-b99c-8c5718328e63" providerId="ADAL" clId="{6B2DFB1B-E2BE-4B1A-A1EE-B498D6629FFB}" dt="2024-09-04T14:10:33.228" v="2" actId="2696"/>
        <pc:sldMkLst>
          <pc:docMk/>
          <pc:sldMk cId="3589707849" sldId="969"/>
        </pc:sldMkLst>
      </pc:sldChg>
      <pc:sldChg chg="del">
        <pc:chgData name="Adam Cornes" userId="a3234f48-7672-44b4-b99c-8c5718328e63" providerId="ADAL" clId="{6B2DFB1B-E2BE-4B1A-A1EE-B498D6629FFB}" dt="2024-09-04T14:10:36.154" v="4" actId="2696"/>
        <pc:sldMkLst>
          <pc:docMk/>
          <pc:sldMk cId="3105123770" sldId="970"/>
        </pc:sldMkLst>
      </pc:sldChg>
      <pc:sldChg chg="del">
        <pc:chgData name="Adam Cornes" userId="a3234f48-7672-44b4-b99c-8c5718328e63" providerId="ADAL" clId="{6B2DFB1B-E2BE-4B1A-A1EE-B498D6629FFB}" dt="2024-09-04T14:10:34.555" v="3" actId="2696"/>
        <pc:sldMkLst>
          <pc:docMk/>
          <pc:sldMk cId="2696646501" sldId="971"/>
        </pc:sldMkLst>
      </pc:sldChg>
      <pc:sldChg chg="del">
        <pc:chgData name="Adam Cornes" userId="a3234f48-7672-44b4-b99c-8c5718328e63" providerId="ADAL" clId="{6B2DFB1B-E2BE-4B1A-A1EE-B498D6629FFB}" dt="2024-09-04T14:10:38.318" v="5" actId="2696"/>
        <pc:sldMkLst>
          <pc:docMk/>
          <pc:sldMk cId="244057544" sldId="97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48F660-87E0-48CE-82E3-665E4A8A9B61}" type="datetimeFigureOut">
              <a:rPr lang="en-GB" smtClean="0"/>
              <a:t>04/09/2024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ECBE55-7D94-4D32-8B60-ECB976DC99D8}" type="slidenum">
              <a:rPr lang="en-GB" smtClean="0"/>
              <a:t>‹#›</a:t>
            </a:fld>
            <a:endParaRPr lang="en-GB"/>
          </a:p>
        </p:txBody>
      </p:sp>
    </p:spTree>
    <p:extLst>
      <p:ext uri="{BB962C8B-B14F-4D97-AF65-F5344CB8AC3E}">
        <p14:creationId xmlns:p14="http://schemas.microsoft.com/office/powerpoint/2010/main" val="4163235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EDF39EB-150E-43EC-80A9-D3C90D90ECFC}" type="datetime1">
              <a:rPr lang="en-GB" smtClean="0"/>
              <a:t>04/09/2024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831128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1B47E30-AF57-42EA-8FD3-E87B4AC30478}" type="datetime1">
              <a:rPr lang="en-GB" smtClean="0"/>
              <a:t>04/09/2024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1845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E386E6-9F10-4184-B88E-612C85FFF20B}" type="datetime1">
              <a:rPr lang="en-GB" smtClean="0"/>
              <a:t>04/09/2024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35556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10E32F-04BA-4235-8C79-FCA32E0B92C8}" type="datetime1">
              <a:rPr lang="en-GB" smtClean="0"/>
              <a:t>04/09/2024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134186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359FC1-4D02-441C-B6D9-9FB2E394CBDF}" type="datetime1">
              <a:rPr lang="en-GB" smtClean="0"/>
              <a:t>04/09/2024</a:t>
            </a:fld>
            <a:endParaRPr lang="en-GB"/>
          </a:p>
        </p:txBody>
      </p:sp>
      <p:sp>
        <p:nvSpPr>
          <p:cNvPr id="5" name="Footer Placeholder 4"/>
          <p:cNvSpPr>
            <a:spLocks noGrp="1"/>
          </p:cNvSpPr>
          <p:nvPr>
            <p:ph type="ftr" sz="quarter" idx="11"/>
          </p:nvPr>
        </p:nvSpPr>
        <p:spPr/>
        <p:txBody>
          <a:bodyPr/>
          <a:lstStyle/>
          <a:p>
            <a:r>
              <a:rPr lang="en-GB"/>
              <a:t>(c) Focus Education UK Ltd</a:t>
            </a:r>
          </a:p>
        </p:txBody>
      </p:sp>
      <p:sp>
        <p:nvSpPr>
          <p:cNvPr id="6" name="Slide Number Placeholder 5"/>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769309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702CC2-E417-49D9-A5D1-85E0A39381FF}" type="datetime1">
              <a:rPr lang="en-GB" smtClean="0"/>
              <a:t>04/09/2024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256041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8CFF62-D04E-404F-B1D7-4B8B511335FB}" type="datetime1">
              <a:rPr lang="en-GB" smtClean="0"/>
              <a:t>04/09/2024</a:t>
            </a:fld>
            <a:endParaRPr lang="en-GB"/>
          </a:p>
        </p:txBody>
      </p:sp>
      <p:sp>
        <p:nvSpPr>
          <p:cNvPr id="8" name="Footer Placeholder 7"/>
          <p:cNvSpPr>
            <a:spLocks noGrp="1"/>
          </p:cNvSpPr>
          <p:nvPr>
            <p:ph type="ftr" sz="quarter" idx="11"/>
          </p:nvPr>
        </p:nvSpPr>
        <p:spPr/>
        <p:txBody>
          <a:bodyPr/>
          <a:lstStyle/>
          <a:p>
            <a:r>
              <a:rPr lang="en-GB"/>
              <a:t>(c) Focus Education UK Ltd</a:t>
            </a:r>
          </a:p>
        </p:txBody>
      </p:sp>
      <p:sp>
        <p:nvSpPr>
          <p:cNvPr id="9" name="Slide Number Placeholder 8"/>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602402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945493D-71FC-4CD3-935A-454ACBB3D737}" type="datetime1">
              <a:rPr lang="en-GB" smtClean="0"/>
              <a:t>04/09/2024</a:t>
            </a:fld>
            <a:endParaRPr lang="en-GB"/>
          </a:p>
        </p:txBody>
      </p:sp>
      <p:sp>
        <p:nvSpPr>
          <p:cNvPr id="4" name="Footer Placeholder 3"/>
          <p:cNvSpPr>
            <a:spLocks noGrp="1"/>
          </p:cNvSpPr>
          <p:nvPr>
            <p:ph type="ftr" sz="quarter" idx="11"/>
          </p:nvPr>
        </p:nvSpPr>
        <p:spPr/>
        <p:txBody>
          <a:bodyPr/>
          <a:lstStyle/>
          <a:p>
            <a:r>
              <a:rPr lang="en-GB"/>
              <a:t>(c) Focus Education UK Ltd</a:t>
            </a:r>
          </a:p>
        </p:txBody>
      </p:sp>
      <p:sp>
        <p:nvSpPr>
          <p:cNvPr id="5" name="Slide Number Placeholder 4"/>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046244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2060B-CA7E-40CD-B41E-40F8E1AC1197}" type="datetime1">
              <a:rPr lang="en-GB" smtClean="0"/>
              <a:t>04/09/2024</a:t>
            </a:fld>
            <a:endParaRPr lang="en-GB"/>
          </a:p>
        </p:txBody>
      </p:sp>
      <p:sp>
        <p:nvSpPr>
          <p:cNvPr id="3" name="Footer Placeholder 2"/>
          <p:cNvSpPr>
            <a:spLocks noGrp="1"/>
          </p:cNvSpPr>
          <p:nvPr>
            <p:ph type="ftr" sz="quarter" idx="11"/>
          </p:nvPr>
        </p:nvSpPr>
        <p:spPr/>
        <p:txBody>
          <a:bodyPr/>
          <a:lstStyle/>
          <a:p>
            <a:r>
              <a:rPr lang="en-GB"/>
              <a:t>(c) Focus Education UK Ltd</a:t>
            </a:r>
          </a:p>
        </p:txBody>
      </p:sp>
      <p:sp>
        <p:nvSpPr>
          <p:cNvPr id="4" name="Slide Number Placeholder 3"/>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390241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D900BFE-6C29-4B58-B7CD-E3740ECF1C6A}" type="datetime1">
              <a:rPr lang="en-GB" smtClean="0"/>
              <a:t>04/09/2024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403801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F3870F-3BB7-4512-87D6-86D3AF7663BC}" type="datetime1">
              <a:rPr lang="en-GB" smtClean="0"/>
              <a:t>04/09/2024</a:t>
            </a:fld>
            <a:endParaRPr lang="en-GB"/>
          </a:p>
        </p:txBody>
      </p:sp>
      <p:sp>
        <p:nvSpPr>
          <p:cNvPr id="6" name="Footer Placeholder 5"/>
          <p:cNvSpPr>
            <a:spLocks noGrp="1"/>
          </p:cNvSpPr>
          <p:nvPr>
            <p:ph type="ftr" sz="quarter" idx="11"/>
          </p:nvPr>
        </p:nvSpPr>
        <p:spPr/>
        <p:txBody>
          <a:bodyPr/>
          <a:lstStyle/>
          <a:p>
            <a:r>
              <a:rPr lang="en-GB"/>
              <a:t>(c) Focus Education UK Ltd</a:t>
            </a:r>
          </a:p>
        </p:txBody>
      </p:sp>
      <p:sp>
        <p:nvSpPr>
          <p:cNvPr id="7" name="Slide Number Placeholder 6"/>
          <p:cNvSpPr>
            <a:spLocks noGrp="1"/>
          </p:cNvSpPr>
          <p:nvPr>
            <p:ph type="sldNum" sz="quarter" idx="12"/>
          </p:nvPr>
        </p:nvSpPr>
        <p:spPr/>
        <p:txBody>
          <a:bodyPr/>
          <a:lstStyle/>
          <a:p>
            <a:fld id="{ADBD1915-73F0-4A8D-B501-CF547A3FBDF8}" type="slidenum">
              <a:rPr lang="en-GB" smtClean="0"/>
              <a:t>‹#›</a:t>
            </a:fld>
            <a:endParaRPr lang="en-GB"/>
          </a:p>
        </p:txBody>
      </p:sp>
    </p:spTree>
    <p:extLst>
      <p:ext uri="{BB962C8B-B14F-4D97-AF65-F5344CB8AC3E}">
        <p14:creationId xmlns:p14="http://schemas.microsoft.com/office/powerpoint/2010/main" val="604089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F68503-7FC3-40AC-92E9-6DEEBD090580}" type="datetime1">
              <a:rPr lang="en-GB" smtClean="0"/>
              <a:t>04/09/2024</a:t>
            </a:fld>
            <a:endParaRPr lang="en-GB"/>
          </a:p>
        </p:txBody>
      </p:sp>
      <p:sp>
        <p:nvSpPr>
          <p:cNvPr id="5" name="Footer Placeholder 4"/>
          <p:cNvSpPr>
            <a:spLocks noGrp="1"/>
          </p:cNvSpPr>
          <p:nvPr>
            <p:ph type="ftr" sz="quarter" idx="3"/>
          </p:nvPr>
        </p:nvSpPr>
        <p:spPr>
          <a:xfrm>
            <a:off x="3028950" y="6474802"/>
            <a:ext cx="3086100" cy="365125"/>
          </a:xfrm>
          <a:prstGeom prst="rect">
            <a:avLst/>
          </a:prstGeom>
        </p:spPr>
        <p:txBody>
          <a:bodyPr vert="horz" lIns="91440" tIns="45720" rIns="91440" bIns="45720" rtlCol="0" anchor="ctr"/>
          <a:lstStyle>
            <a:lvl1pPr algn="ctr">
              <a:defRPr sz="800">
                <a:solidFill>
                  <a:schemeClr val="tx1">
                    <a:tint val="75000"/>
                  </a:schemeClr>
                </a:solidFill>
                <a:latin typeface="Century Gothic" panose="020B0502020202020204" pitchFamily="34" charset="0"/>
              </a:defRPr>
            </a:lvl1pPr>
          </a:lstStyle>
          <a:p>
            <a:r>
              <a:rPr lang="en-GB"/>
              <a:t>(c) Focus Education UK Ltd</a:t>
            </a:r>
          </a:p>
        </p:txBody>
      </p:sp>
      <p:sp>
        <p:nvSpPr>
          <p:cNvPr id="6" name="Slide Number Placeholder 5"/>
          <p:cNvSpPr>
            <a:spLocks noGrp="1"/>
          </p:cNvSpPr>
          <p:nvPr>
            <p:ph type="sldNum" sz="quarter" idx="4"/>
          </p:nvPr>
        </p:nvSpPr>
        <p:spPr>
          <a:xfrm>
            <a:off x="6457950" y="6465522"/>
            <a:ext cx="2057400" cy="365125"/>
          </a:xfrm>
          <a:prstGeom prst="rect">
            <a:avLst/>
          </a:prstGeom>
        </p:spPr>
        <p:txBody>
          <a:bodyPr vert="horz" lIns="91440" tIns="45720" rIns="91440" bIns="45720" rtlCol="0" anchor="ctr"/>
          <a:lstStyle>
            <a:lvl1pPr algn="r">
              <a:defRPr sz="900">
                <a:solidFill>
                  <a:schemeClr val="tx1">
                    <a:tint val="75000"/>
                  </a:schemeClr>
                </a:solidFill>
                <a:latin typeface="Century Gothic" panose="020B0502020202020204" pitchFamily="34" charset="0"/>
              </a:defRPr>
            </a:lvl1pPr>
          </a:lstStyle>
          <a:p>
            <a:fld id="{ADBD1915-73F0-4A8D-B501-CF547A3FBDF8}" type="slidenum">
              <a:rPr lang="en-GB" smtClean="0"/>
              <a:pPr/>
              <a:t>‹#›</a:t>
            </a:fld>
            <a:endParaRPr lang="en-GB"/>
          </a:p>
        </p:txBody>
      </p:sp>
    </p:spTree>
    <p:extLst>
      <p:ext uri="{BB962C8B-B14F-4D97-AF65-F5344CB8AC3E}">
        <p14:creationId xmlns:p14="http://schemas.microsoft.com/office/powerpoint/2010/main" val="93637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image" Target="../media/image20.png"/><Relationship Id="rId3" Type="http://schemas.openxmlformats.org/officeDocument/2006/relationships/image" Target="../media/image10.png"/><Relationship Id="rId7" Type="http://schemas.openxmlformats.org/officeDocument/2006/relationships/image" Target="../media/image14.png"/><Relationship Id="rId12"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11" Type="http://schemas.openxmlformats.org/officeDocument/2006/relationships/image" Target="../media/image18.png"/><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png"/><Relationship Id="rId9" Type="http://schemas.openxmlformats.org/officeDocument/2006/relationships/image" Target="../media/image16.png"/><Relationship Id="rId14"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108CDA-F902-49E9-A283-E65E922DF51D}"/>
              </a:ext>
            </a:extLst>
          </p:cNvPr>
          <p:cNvSpPr>
            <a:spLocks noGrp="1"/>
          </p:cNvSpPr>
          <p:nvPr>
            <p:ph type="ctrTitle"/>
          </p:nvPr>
        </p:nvSpPr>
        <p:spPr>
          <a:xfrm>
            <a:off x="685800" y="1909763"/>
            <a:ext cx="7772400" cy="2387600"/>
          </a:xfrm>
        </p:spPr>
        <p:txBody>
          <a:bodyPr>
            <a:normAutofit fontScale="90000"/>
          </a:bodyPr>
          <a:lstStyle/>
          <a:p>
            <a:r>
              <a:rPr lang="en-GB" sz="4800" b="1" dirty="0">
                <a:solidFill>
                  <a:srgbClr val="D280D0"/>
                </a:solidFill>
                <a:latin typeface="Century Gothic" panose="020B0502020202020204" pitchFamily="34" charset="0"/>
              </a:rPr>
              <a:t>Monitoring the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Quality of Education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in </a:t>
            </a:r>
            <a:br>
              <a:rPr lang="en-GB" sz="4800" b="1" dirty="0">
                <a:solidFill>
                  <a:srgbClr val="D280D0"/>
                </a:solidFill>
                <a:latin typeface="Century Gothic" panose="020B0502020202020204" pitchFamily="34" charset="0"/>
              </a:rPr>
            </a:br>
            <a:r>
              <a:rPr lang="en-GB" sz="4800" b="1" dirty="0">
                <a:solidFill>
                  <a:srgbClr val="D280D0"/>
                </a:solidFill>
                <a:latin typeface="Century Gothic" panose="020B0502020202020204" pitchFamily="34" charset="0"/>
              </a:rPr>
              <a:t>EYFS</a:t>
            </a:r>
          </a:p>
        </p:txBody>
      </p:sp>
      <p:sp>
        <p:nvSpPr>
          <p:cNvPr id="5" name="Subtitle 4">
            <a:extLst>
              <a:ext uri="{FF2B5EF4-FFF2-40B4-BE49-F238E27FC236}">
                <a16:creationId xmlns:a16="http://schemas.microsoft.com/office/drawing/2014/main" id="{3819C5E4-4ED7-452C-8D52-2857890B5104}"/>
              </a:ext>
            </a:extLst>
          </p:cNvPr>
          <p:cNvSpPr>
            <a:spLocks noGrp="1"/>
          </p:cNvSpPr>
          <p:nvPr>
            <p:ph type="subTitle" idx="1"/>
          </p:nvPr>
        </p:nvSpPr>
        <p:spPr>
          <a:xfrm>
            <a:off x="1143000" y="3953415"/>
            <a:ext cx="6858000" cy="1655762"/>
          </a:xfrm>
        </p:spPr>
        <p:txBody>
          <a:bodyPr/>
          <a:lstStyle/>
          <a:p>
            <a:endParaRPr lang="en-GB" dirty="0"/>
          </a:p>
          <a:p>
            <a:endParaRPr lang="en-GB" dirty="0"/>
          </a:p>
          <a:p>
            <a:r>
              <a:rPr lang="en-GB" b="1" dirty="0">
                <a:solidFill>
                  <a:srgbClr val="D280D0"/>
                </a:solidFill>
                <a:latin typeface="Century Gothic" panose="020B0502020202020204" pitchFamily="34" charset="0"/>
              </a:rPr>
              <a:t>Taking account of Development Matters</a:t>
            </a:r>
          </a:p>
        </p:txBody>
      </p:sp>
      <p:sp>
        <p:nvSpPr>
          <p:cNvPr id="2" name="Footer Placeholder 1">
            <a:extLst>
              <a:ext uri="{FF2B5EF4-FFF2-40B4-BE49-F238E27FC236}">
                <a16:creationId xmlns:a16="http://schemas.microsoft.com/office/drawing/2014/main" id="{744DA93F-F7C7-D57A-018A-3BB0F9A070A8}"/>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7D1F3039-9FB2-2A06-55AD-545D097C9ED8}"/>
              </a:ext>
            </a:extLst>
          </p:cNvPr>
          <p:cNvSpPr>
            <a:spLocks noGrp="1"/>
          </p:cNvSpPr>
          <p:nvPr>
            <p:ph type="sldNum" sz="quarter" idx="12"/>
          </p:nvPr>
        </p:nvSpPr>
        <p:spPr/>
        <p:txBody>
          <a:bodyPr/>
          <a:lstStyle/>
          <a:p>
            <a:fld id="{ADBD1915-73F0-4A8D-B501-CF547A3FBDF8}" type="slidenum">
              <a:rPr lang="en-GB" smtClean="0"/>
              <a:t>1</a:t>
            </a:fld>
            <a:endParaRPr lang="en-GB"/>
          </a:p>
        </p:txBody>
      </p:sp>
    </p:spTree>
    <p:extLst>
      <p:ext uri="{BB962C8B-B14F-4D97-AF65-F5344CB8AC3E}">
        <p14:creationId xmlns:p14="http://schemas.microsoft.com/office/powerpoint/2010/main" val="2610767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477804291"/>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 </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30575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electing and using activities and resources;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E</a:t>
            </a:r>
            <a:r>
              <a:rPr lang="en-GB" sz="1000" b="1" i="0" u="none" strike="noStrike" baseline="0">
                <a:solidFill>
                  <a:srgbClr val="000000"/>
                </a:solidFill>
                <a:latin typeface="Century Gothic" panose="020B0502020202020204" pitchFamily="34" charset="0"/>
              </a:rPr>
              <a:t>njoying the responsibility of carrying out small tasks;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Being</a:t>
            </a:r>
            <a:r>
              <a:rPr lang="en-GB" sz="1000" b="1" i="0" u="none" strike="noStrike" baseline="0">
                <a:solidFill>
                  <a:srgbClr val="000000"/>
                </a:solidFill>
                <a:latin typeface="Century Gothic" panose="020B0502020202020204" pitchFamily="34" charset="0"/>
              </a:rPr>
              <a:t> confident to talk to other children when playing and communicating freely about their own home and community;</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Being </a:t>
            </a:r>
            <a:r>
              <a:rPr lang="en-GB" sz="1000" b="1" i="0" u="none" strike="noStrike" baseline="0">
                <a:solidFill>
                  <a:srgbClr val="000000"/>
                </a:solidFill>
                <a:latin typeface="Century Gothic" panose="020B0502020202020204" pitchFamily="34" charset="0"/>
              </a:rPr>
              <a:t>outgoing towards unfamiliar people and being more confident in new social situations;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confidence in asking adults for help;</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W</a:t>
            </a:r>
            <a:r>
              <a:rPr lang="en-GB" sz="1000" b="1" i="0" u="none" strike="noStrike" baseline="0">
                <a:solidFill>
                  <a:srgbClr val="000000"/>
                </a:solidFill>
                <a:latin typeface="Century Gothic" panose="020B0502020202020204" pitchFamily="34" charset="0"/>
              </a:rPr>
              <a:t>elcoming and valuing praise for what they have done.</a:t>
            </a:r>
          </a:p>
          <a:p>
            <a:endParaRPr lang="en-GB" sz="900" b="1"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76ABC9D3-EFFA-48B9-87EC-BDBF29665BCF}"/>
              </a:ext>
            </a:extLst>
          </p:cNvPr>
          <p:cNvSpPr/>
          <p:nvPr/>
        </p:nvSpPr>
        <p:spPr>
          <a:xfrm>
            <a:off x="2509835" y="2667000"/>
            <a:ext cx="1909763" cy="3757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Describing themselves in positive terms and talk about their own abilities;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speak to others about needs, wants, interests and opinions;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express their feelings and consider the feelings of others;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Knowing when they are upset about a situation and can explain why;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Choosing their own equipment that is necessary to complete a task;</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enthusiasm and excitement when anticipating and engaging in certain activities.</a:t>
            </a:r>
          </a:p>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8" y="2598696"/>
            <a:ext cx="1909765" cy="37576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Recognise themselves as a valuable individual;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Willingly express their feelings and know when they have been kind and considerate;</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Moderating their feelings when they are upset;</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try new activities;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Saying why they like some activities more than others;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confident to speak in a familiar group;</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Being happy to talk about their own ideas;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Choosing the resources they need for a given activity;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Saying when they do and do not need help.</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36528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dirty="0">
                <a:solidFill>
                  <a:srgbClr val="000000"/>
                </a:solidFill>
                <a:latin typeface="Century Gothic" panose="020B0502020202020204" pitchFamily="34" charset="0"/>
              </a:rPr>
              <a:t>Show an understanding of their own feelings and those of others, and begin to regulate their behaviour accordingly;</a:t>
            </a:r>
          </a:p>
          <a:p>
            <a:pPr marL="171450" indent="-171450">
              <a:buFont typeface="Arial" panose="020B0604020202020204" pitchFamily="34" charset="0"/>
              <a:buChar char="•"/>
            </a:pPr>
            <a:r>
              <a:rPr lang="en-GB" sz="1000" b="1" u="none" strike="noStrike" baseline="0" dirty="0">
                <a:solidFill>
                  <a:srgbClr val="000000"/>
                </a:solidFill>
                <a:latin typeface="Century Gothic" panose="020B0502020202020204" pitchFamily="34" charset="0"/>
              </a:rPr>
              <a:t>Set and work towards simple goals, being able to wait for what they want and control their immediate impulses when appropriate;</a:t>
            </a:r>
          </a:p>
          <a:p>
            <a:pPr marL="171450" indent="-171450">
              <a:buFont typeface="Arial" panose="020B0604020202020204" pitchFamily="34" charset="0"/>
              <a:buChar char="•"/>
            </a:pPr>
            <a:r>
              <a:rPr lang="en-GB" sz="1000" b="1" u="none" strike="noStrike" baseline="0" dirty="0">
                <a:solidFill>
                  <a:srgbClr val="000000"/>
                </a:solidFill>
                <a:latin typeface="Century Gothic" panose="020B0502020202020204" pitchFamily="34" charset="0"/>
              </a:rPr>
              <a:t>Give focused attention to what the teacher says, responding appropriately even when engaged in an activity, and show an ability to follow instructions involving several ideas or actions.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EF00985-9E66-12BF-64BD-0A05C047BEF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17289C2-EB92-CACA-1061-DA2D0AA9AC99}"/>
              </a:ext>
            </a:extLst>
          </p:cNvPr>
          <p:cNvSpPr>
            <a:spLocks noGrp="1"/>
          </p:cNvSpPr>
          <p:nvPr>
            <p:ph type="sldNum" sz="quarter" idx="12"/>
          </p:nvPr>
        </p:nvSpPr>
        <p:spPr/>
        <p:txBody>
          <a:bodyPr/>
          <a:lstStyle/>
          <a:p>
            <a:fld id="{ADBD1915-73F0-4A8D-B501-CF547A3FBDF8}" type="slidenum">
              <a:rPr lang="en-GB" smtClean="0"/>
              <a:t>10</a:t>
            </a:fld>
            <a:endParaRPr lang="en-GB"/>
          </a:p>
        </p:txBody>
      </p:sp>
    </p:spTree>
    <p:extLst>
      <p:ext uri="{BB962C8B-B14F-4D97-AF65-F5344CB8AC3E}">
        <p14:creationId xmlns:p14="http://schemas.microsoft.com/office/powerpoint/2010/main" val="3308689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376636932"/>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158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Show an understanding of their own feelings and those of others, and begin to regulate their behaviour accordingly;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Set and work towards simple goals, being able to wait for what they want and control their immediate impulses when appropriate;</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Give focused attention to what the teacher says, responding appropriately even when engaged in activity, and show an ability to follow instructions involving several ideas or actions.</a:t>
            </a:r>
            <a:endParaRPr lang="en-GB" sz="2000" b="0" i="0" u="none" strike="noStrike" baseline="0">
              <a:solidFill>
                <a:srgbClr val="000000"/>
              </a:solidFill>
              <a:latin typeface="Calibri" panose="020F050202020403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479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different feelings that humans can experience and recognise and name these feelings;</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how feelings can affect people’s bodies and how they behave and to recognise how others may be feeling;</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that not everyone feels the same at the same time, or feels the same about the same things.</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3BBB51ED-019C-09F9-7295-3421D3D48D0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117B8E4-5A98-1AF2-7175-4FDE45EA8A67}"/>
              </a:ext>
            </a:extLst>
          </p:cNvPr>
          <p:cNvSpPr>
            <a:spLocks noGrp="1"/>
          </p:cNvSpPr>
          <p:nvPr>
            <p:ph type="sldNum" sz="quarter" idx="12"/>
          </p:nvPr>
        </p:nvSpPr>
        <p:spPr/>
        <p:txBody>
          <a:bodyPr/>
          <a:lstStyle/>
          <a:p>
            <a:fld id="{ADBD1915-73F0-4A8D-B501-CF547A3FBDF8}" type="slidenum">
              <a:rPr lang="en-GB" smtClean="0"/>
              <a:t>11</a:t>
            </a:fld>
            <a:endParaRPr lang="en-GB"/>
          </a:p>
        </p:txBody>
      </p:sp>
    </p:spTree>
    <p:extLst>
      <p:ext uri="{BB962C8B-B14F-4D97-AF65-F5344CB8AC3E}">
        <p14:creationId xmlns:p14="http://schemas.microsoft.com/office/powerpoint/2010/main" val="703329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511A82-0BCF-AE45-B644-D23E5D942A33}"/>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4E14FA6-0CBF-2E25-2C5B-B7A827239344}"/>
              </a:ext>
            </a:extLst>
          </p:cNvPr>
          <p:cNvGraphicFramePr>
            <a:graphicFrameLocks noGrp="1"/>
          </p:cNvGraphicFramePr>
          <p:nvPr>
            <p:ph idx="1"/>
            <p:extLst>
              <p:ext uri="{D42A27DB-BD31-4B8C-83A1-F6EECF244321}">
                <p14:modId xmlns:p14="http://schemas.microsoft.com/office/powerpoint/2010/main" val="4074402403"/>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EE43EBEB-1C99-5E98-0536-71FFB2B75258}"/>
              </a:ext>
            </a:extLst>
          </p:cNvPr>
          <p:cNvSpPr/>
          <p:nvPr/>
        </p:nvSpPr>
        <p:spPr>
          <a:xfrm>
            <a:off x="295275" y="2771774"/>
            <a:ext cx="1838326" cy="30910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endParaRPr lang="en-GB" sz="900" b="1">
              <a:solidFill>
                <a:srgbClr val="000000"/>
              </a:solidFill>
              <a:latin typeface="Century Gothic" panose="020B0502020202020204" pitchFamily="34" charset="0"/>
            </a:endParaRPr>
          </a:p>
          <a:p>
            <a:pPr marL="171450" indent="-171450">
              <a:buFont typeface="Arial"/>
              <a:buChar char="•"/>
            </a:pPr>
            <a:r>
              <a:rPr lang="en-GB" sz="1000" b="1">
                <a:solidFill>
                  <a:srgbClr val="000000"/>
                </a:solidFill>
                <a:latin typeface="Century Gothic"/>
              </a:rPr>
              <a:t>Feel strong enough to express a range of emotions.</a:t>
            </a:r>
          </a:p>
          <a:p>
            <a:pPr marL="171450" indent="-171450">
              <a:buFont typeface="Arial"/>
              <a:buChar char="•"/>
            </a:pPr>
            <a:r>
              <a:rPr lang="en-GB" sz="1000" b="1">
                <a:solidFill>
                  <a:srgbClr val="000000"/>
                </a:solidFill>
                <a:latin typeface="Century Gothic"/>
              </a:rPr>
              <a:t>Grow in independence, rejecting help ("me do it"). Sometimes this leads to feelings of frustration and tantrums.</a:t>
            </a:r>
          </a:p>
          <a:p>
            <a:pPr marL="171450" indent="-171450">
              <a:buFont typeface="Arial"/>
              <a:buChar char="•"/>
            </a:pPr>
            <a:r>
              <a:rPr lang="en-GB" sz="1000" b="1">
                <a:solidFill>
                  <a:srgbClr val="000000"/>
                </a:solidFill>
                <a:latin typeface="Century Gothic"/>
              </a:rPr>
              <a:t>Begin to show 'effortful control'. For example, waiting for a turn and resisting the strong impulse to grab what they want or push their way to the front. </a:t>
            </a:r>
            <a:endParaRPr lang="en-GB" sz="1000" b="1">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05BE24D8-228D-63B1-0642-1554898D2890}"/>
              </a:ext>
            </a:extLst>
          </p:cNvPr>
          <p:cNvSpPr/>
          <p:nvPr/>
        </p:nvSpPr>
        <p:spPr>
          <a:xfrm>
            <a:off x="2509836" y="2771775"/>
            <a:ext cx="1838326" cy="2546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a:solidFill>
                  <a:srgbClr val="000000"/>
                </a:solidFill>
                <a:latin typeface="Century Gothic"/>
              </a:rPr>
              <a:t>Become more outgoing with unfamiliar people, in the safe context of their setting.</a:t>
            </a:r>
          </a:p>
          <a:p>
            <a:pPr marL="171450" indent="-171450">
              <a:buFont typeface="Arial" panose="020B0604020202020204" pitchFamily="34" charset="0"/>
              <a:buChar char="•"/>
            </a:pPr>
            <a:r>
              <a:rPr lang="en-GB" sz="1000" b="1">
                <a:solidFill>
                  <a:srgbClr val="000000"/>
                </a:solidFill>
                <a:latin typeface="Century Gothic"/>
              </a:rPr>
              <a:t>Show more confidence in new social situations.</a:t>
            </a:r>
            <a:endParaRPr lang="en-GB" sz="1000" b="1">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0F395D3C-2012-BF6B-F46F-D8900132E5A3}"/>
              </a:ext>
            </a:extLst>
          </p:cNvPr>
          <p:cNvSpPr/>
          <p:nvPr/>
        </p:nvSpPr>
        <p:spPr>
          <a:xfrm>
            <a:off x="4724399" y="2711961"/>
            <a:ext cx="1838326" cy="315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0" i="0" u="none" strike="noStrike" baseline="0">
              <a:latin typeface="Calibri" panose="020F0502020204030204" pitchFamily="34" charset="0"/>
            </a:endParaRPr>
          </a:p>
          <a:p>
            <a:pPr marL="171450" indent="-171450">
              <a:buFont typeface="Arial" panose="020B0604020202020204" pitchFamily="34" charset="0"/>
              <a:buChar char="•"/>
            </a:pPr>
            <a:endParaRPr lang="en-GB" sz="85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a:rPr>
              <a:t>Increasingly follow rules, understanding why they are important.</a:t>
            </a:r>
          </a:p>
          <a:p>
            <a:pPr marL="171450" indent="-171450">
              <a:buFont typeface="Arial" panose="020B0604020202020204" pitchFamily="34" charset="0"/>
              <a:buChar char="•"/>
            </a:pPr>
            <a:r>
              <a:rPr lang="en-GB" sz="1000" b="1">
                <a:solidFill>
                  <a:srgbClr val="000000"/>
                </a:solidFill>
                <a:latin typeface="Century Gothic"/>
              </a:rPr>
              <a:t>Develop appropriate ways of being assertive.</a:t>
            </a:r>
            <a:endParaRPr lang="en-GB" sz="1000">
              <a:cs typeface="Calibri"/>
            </a:endParaRPr>
          </a:p>
          <a:p>
            <a:pPr marL="171450" indent="-171450">
              <a:buFont typeface="Arial" panose="020B0604020202020204" pitchFamily="34" charset="0"/>
              <a:buChar char="•"/>
            </a:pPr>
            <a:r>
              <a:rPr lang="en-GB" sz="1000" b="1">
                <a:solidFill>
                  <a:srgbClr val="000000"/>
                </a:solidFill>
                <a:latin typeface="Century Gothic"/>
              </a:rPr>
              <a:t>Do not always need an adult to remind them of a rule. </a:t>
            </a:r>
          </a:p>
          <a:p>
            <a:pPr marL="171450" indent="-171450">
              <a:buFont typeface="Arial" panose="020B0604020202020204" pitchFamily="34" charset="0"/>
              <a:buChar char="•"/>
            </a:pPr>
            <a:endParaRPr lang="en-GB" sz="850" b="1">
              <a:solidFill>
                <a:srgbClr val="000000"/>
              </a:solidFill>
              <a:latin typeface="Century Gothic"/>
            </a:endParaRPr>
          </a:p>
        </p:txBody>
      </p:sp>
      <p:sp>
        <p:nvSpPr>
          <p:cNvPr id="19" name="Rectangle 18">
            <a:extLst>
              <a:ext uri="{FF2B5EF4-FFF2-40B4-BE49-F238E27FC236}">
                <a16:creationId xmlns:a16="http://schemas.microsoft.com/office/drawing/2014/main" id="{D7C26F01-438D-9621-C6A5-85C776C8DAAB}"/>
              </a:ext>
            </a:extLst>
          </p:cNvPr>
          <p:cNvSpPr/>
          <p:nvPr/>
        </p:nvSpPr>
        <p:spPr>
          <a:xfrm>
            <a:off x="6938962" y="2771775"/>
            <a:ext cx="1846699" cy="3642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GB" sz="1000" b="1" dirty="0">
                <a:solidFill>
                  <a:srgbClr val="000000"/>
                </a:solidFill>
                <a:latin typeface="Century Gothic"/>
              </a:rPr>
              <a:t>Being aware of own feelings, and knowing that some actions and words can hurt others’ feelings;</a:t>
            </a:r>
            <a:endParaRPr lang="en-US" sz="1000" dirty="0">
              <a:solidFill>
                <a:srgbClr val="000000"/>
              </a:solidFill>
              <a:latin typeface="Century Gothic"/>
            </a:endParaRPr>
          </a:p>
          <a:p>
            <a:pPr marL="171450" indent="-171450">
              <a:buFont typeface="Arial,Sans-Serif"/>
              <a:buChar char="•"/>
            </a:pPr>
            <a:r>
              <a:rPr lang="en-GB" sz="1000" b="1" dirty="0">
                <a:solidFill>
                  <a:srgbClr val="000000"/>
                </a:solidFill>
                <a:latin typeface="Century Gothic"/>
              </a:rPr>
              <a:t>Beginning to accept the needs of others and taking turns and sharing resources, sometimes with support from others;</a:t>
            </a:r>
            <a:endParaRPr lang="en-US" sz="1000" dirty="0">
              <a:solidFill>
                <a:srgbClr val="000000"/>
              </a:solidFill>
              <a:latin typeface="Century Gothic"/>
            </a:endParaRPr>
          </a:p>
          <a:p>
            <a:pPr marL="171450" indent="-171450">
              <a:buFont typeface="Arial,Sans-Serif"/>
              <a:buChar char="•"/>
            </a:pPr>
            <a:r>
              <a:rPr lang="en-GB" sz="1000" b="1" dirty="0">
                <a:solidFill>
                  <a:srgbClr val="000000"/>
                </a:solidFill>
                <a:latin typeface="Century Gothic"/>
              </a:rPr>
              <a:t>Usually tolerating delay when their needs are not immediately met; </a:t>
            </a:r>
            <a:endParaRPr lang="en-US" sz="1000" dirty="0">
              <a:solidFill>
                <a:srgbClr val="000000"/>
              </a:solidFill>
              <a:latin typeface="Century Gothic"/>
            </a:endParaRPr>
          </a:p>
          <a:p>
            <a:pPr marL="171450" indent="-171450">
              <a:buFont typeface="Arial,Sans-Serif"/>
              <a:buChar char="•"/>
            </a:pPr>
            <a:r>
              <a:rPr lang="en-GB" sz="1000" b="1" dirty="0">
                <a:solidFill>
                  <a:srgbClr val="000000"/>
                </a:solidFill>
                <a:latin typeface="Century Gothic"/>
              </a:rPr>
              <a:t>Understanding that their wishes may not always be met;</a:t>
            </a:r>
            <a:endParaRPr lang="en-US" sz="1000" dirty="0">
              <a:solidFill>
                <a:srgbClr val="000000"/>
              </a:solidFill>
              <a:latin typeface="Century Gothic"/>
            </a:endParaRPr>
          </a:p>
          <a:p>
            <a:pPr marL="171450" indent="-171450">
              <a:buFont typeface="Arial,Sans-Serif"/>
              <a:buChar char="•"/>
            </a:pPr>
            <a:r>
              <a:rPr lang="en-GB" sz="1000" b="1" dirty="0">
                <a:solidFill>
                  <a:srgbClr val="000000"/>
                </a:solidFill>
                <a:latin typeface="Century Gothic"/>
              </a:rPr>
              <a:t>Usually adapting their behaviour to different events, social situations and changes in routine.</a:t>
            </a:r>
            <a:endParaRPr lang="en-US" sz="1000" dirty="0">
              <a:solidFill>
                <a:srgbClr val="000000"/>
              </a:solidFill>
              <a:latin typeface="Century Gothic"/>
            </a:endParaRPr>
          </a:p>
          <a:p>
            <a:endParaRPr lang="en-GB" sz="850" b="1" dirty="0">
              <a:solidFill>
                <a:srgbClr val="000000"/>
              </a:solidFill>
              <a:latin typeface="Century Gothic"/>
            </a:endParaRPr>
          </a:p>
        </p:txBody>
      </p:sp>
      <p:sp>
        <p:nvSpPr>
          <p:cNvPr id="20" name="Rectangle 19">
            <a:extLst>
              <a:ext uri="{FF2B5EF4-FFF2-40B4-BE49-F238E27FC236}">
                <a16:creationId xmlns:a16="http://schemas.microsoft.com/office/drawing/2014/main" id="{BDB9E8BB-3BA1-8558-01D1-00D90DAE5423}"/>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D05D1FB1-233B-9ECC-EEAD-B8ED66C52E8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52D3AE3F-AE92-D451-1E97-B0C07B70E6B3}"/>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7A674B82-9D5B-68EA-8F6A-0BD6F8170573}"/>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p>
        </p:txBody>
      </p:sp>
      <p:sp>
        <p:nvSpPr>
          <p:cNvPr id="24" name="TextBox 23">
            <a:extLst>
              <a:ext uri="{FF2B5EF4-FFF2-40B4-BE49-F238E27FC236}">
                <a16:creationId xmlns:a16="http://schemas.microsoft.com/office/drawing/2014/main" id="{68D127D5-1EBD-9ACE-243F-1036EBF7FAB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409DCB70-F1F6-DAA1-C4AF-B94F4B8E5F4F}"/>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8596EF84-7534-D77A-8D44-D70F6DC46A81}"/>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4084E4A-358B-EFF7-69CA-2B793F84BC31}"/>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CC90384-58AC-72BB-E1B8-53D3ADC3AC6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4859410-0179-447F-6DC5-CE0414AAF9A0}"/>
              </a:ext>
            </a:extLst>
          </p:cNvPr>
          <p:cNvSpPr>
            <a:spLocks noGrp="1"/>
          </p:cNvSpPr>
          <p:nvPr>
            <p:ph type="sldNum" sz="quarter" idx="12"/>
          </p:nvPr>
        </p:nvSpPr>
        <p:spPr/>
        <p:txBody>
          <a:bodyPr/>
          <a:lstStyle/>
          <a:p>
            <a:fld id="{ADBD1915-73F0-4A8D-B501-CF547A3FBDF8}" type="slidenum">
              <a:rPr lang="en-GB" smtClean="0"/>
              <a:t>12</a:t>
            </a:fld>
            <a:endParaRPr lang="en-GB"/>
          </a:p>
        </p:txBody>
      </p:sp>
    </p:spTree>
    <p:extLst>
      <p:ext uri="{BB962C8B-B14F-4D97-AF65-F5344CB8AC3E}">
        <p14:creationId xmlns:p14="http://schemas.microsoft.com/office/powerpoint/2010/main" val="14341915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2305716880"/>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421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a:t>
            </a:r>
            <a:r>
              <a:rPr lang="en-GB" sz="850" b="1" i="0" u="none" strike="noStrike" baseline="0">
                <a:solidFill>
                  <a:srgbClr val="000000"/>
                </a:solidFill>
                <a:latin typeface="Century Gothic" panose="020B0502020202020204" pitchFamily="34" charset="0"/>
              </a:rPr>
              <a:t> aware of own feelings, and knowing that some actions and words can hurt others’ feelings;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a:t>
            </a:r>
            <a:r>
              <a:rPr lang="en-GB" sz="850" b="1" i="0" u="none" strike="noStrike" baseline="0">
                <a:solidFill>
                  <a:srgbClr val="000000"/>
                </a:solidFill>
                <a:latin typeface="Century Gothic" panose="020B0502020202020204" pitchFamily="34" charset="0"/>
              </a:rPr>
              <a:t>eginning to accept the needs of others and taking turns and sharing resources, sometimes with support from others;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sually tolerating delay when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needs are not immediately met; </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nderstanding that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wishes may not always be met;</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U</a:t>
            </a:r>
            <a:r>
              <a:rPr lang="en-GB" sz="850" b="1" i="0" u="none" strike="noStrike" baseline="0">
                <a:solidFill>
                  <a:srgbClr val="000000"/>
                </a:solidFill>
                <a:latin typeface="Century Gothic" panose="020B0502020202020204" pitchFamily="34" charset="0"/>
              </a:rPr>
              <a:t>sually adapting </a:t>
            </a:r>
            <a:r>
              <a:rPr lang="en-GB" sz="850" b="1">
                <a:solidFill>
                  <a:srgbClr val="000000"/>
                </a:solidFill>
                <a:latin typeface="Century Gothic" panose="020B0502020202020204" pitchFamily="34" charset="0"/>
              </a:rPr>
              <a:t>their </a:t>
            </a:r>
            <a:r>
              <a:rPr lang="en-GB" sz="850" b="1" i="0" u="none" strike="noStrike" baseline="0">
                <a:solidFill>
                  <a:srgbClr val="000000"/>
                </a:solidFill>
                <a:latin typeface="Century Gothic" panose="020B0502020202020204" pitchFamily="34" charset="0"/>
              </a:rPr>
              <a:t>behaviour to different events, social situations and changes in routine.</a:t>
            </a:r>
          </a:p>
          <a:p>
            <a:r>
              <a:rPr lang="en-GB" sz="700" b="0" i="0" u="none" strike="noStrike" baseline="0">
                <a:solidFill>
                  <a:srgbClr val="000000"/>
                </a:solidFill>
                <a:latin typeface="Century Gothic" panose="020B0502020202020204" pitchFamily="34" charset="0"/>
              </a:rPr>
              <a:t>	</a:t>
            </a:r>
            <a:endParaRPr lang="en-GB" sz="900" b="0"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5463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a:latin typeface="Calibri" panose="020F050202020403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Showing that they can stick with an activity, even if it is challenging;</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electing and using activities and resources, with help;</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E</a:t>
            </a:r>
            <a:r>
              <a:rPr lang="en-GB" sz="850" b="1" i="0" u="none" strike="noStrike" baseline="0">
                <a:solidFill>
                  <a:srgbClr val="000000"/>
                </a:solidFill>
                <a:latin typeface="Century Gothic" panose="020B0502020202020204" pitchFamily="34" charset="0"/>
              </a:rPr>
              <a:t>njoying the responsibility of carrying out small tasks;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confident to talk to other children when playing, and communicating freely about their home and community;</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outgoing towards unfamiliar people and being more confident in new social situations;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howing confidence in asking adults for help.</a:t>
            </a:r>
          </a:p>
          <a:p>
            <a:r>
              <a:rPr lang="en-GB" sz="850" b="0" i="0" u="none" strike="noStrike" baseline="0">
                <a:solidFill>
                  <a:srgbClr val="000000"/>
                </a:solidFill>
                <a:latin typeface="Century Gothic" panose="020B050202020202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11961"/>
            <a:ext cx="1838326" cy="315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alibri" panose="020F0502020204030204" pitchFamily="34" charset="0"/>
            </a:endParaRPr>
          </a:p>
          <a:p>
            <a:pPr marL="171450" indent="-171450">
              <a:buFont typeface="Arial" panose="020B0604020202020204" pitchFamily="34" charset="0"/>
              <a:buChar char="•"/>
            </a:pPr>
            <a:endParaRPr lang="en-GB" sz="85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able to talk about a challenging task and be prepared to have a go; </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W</a:t>
            </a:r>
            <a:r>
              <a:rPr lang="en-GB" sz="850" b="1" i="0" u="none" strike="noStrike" baseline="0">
                <a:solidFill>
                  <a:srgbClr val="000000"/>
                </a:solidFill>
                <a:latin typeface="Century Gothic" panose="020B0502020202020204" pitchFamily="34" charset="0"/>
              </a:rPr>
              <a:t>elcoming and valuing praise for what </a:t>
            </a:r>
            <a:r>
              <a:rPr lang="en-GB" sz="850" b="1">
                <a:solidFill>
                  <a:srgbClr val="000000"/>
                </a:solidFill>
                <a:latin typeface="Century Gothic" panose="020B0502020202020204" pitchFamily="34" charset="0"/>
              </a:rPr>
              <a:t>they </a:t>
            </a:r>
            <a:r>
              <a:rPr lang="en-GB" sz="850" b="1" i="0" u="none" strike="noStrike" baseline="0">
                <a:solidFill>
                  <a:srgbClr val="000000"/>
                </a:solidFill>
                <a:latin typeface="Century Gothic" panose="020B0502020202020204" pitchFamily="34" charset="0"/>
              </a:rPr>
              <a:t>have done;</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W</a:t>
            </a:r>
            <a:r>
              <a:rPr lang="en-GB" sz="850" b="1" i="0" u="none" strike="noStrike" baseline="0">
                <a:solidFill>
                  <a:srgbClr val="000000"/>
                </a:solidFill>
                <a:latin typeface="Century Gothic" panose="020B0502020202020204" pitchFamily="34" charset="0"/>
              </a:rPr>
              <a:t>illingly participating in a wide range of activities;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i="0" u="none" strike="noStrike" baseline="0">
                <a:solidFill>
                  <a:srgbClr val="000000"/>
                </a:solidFill>
                <a:latin typeface="Century Gothic" panose="020B0502020202020204" pitchFamily="34" charset="0"/>
              </a:rPr>
              <a:t>howing enthusiasm and excitement when anticipating and engaging in certain activities;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c</a:t>
            </a:r>
            <a:r>
              <a:rPr lang="en-GB" sz="850" b="1" i="0" u="none" strike="noStrike" baseline="0">
                <a:solidFill>
                  <a:srgbClr val="000000"/>
                </a:solidFill>
                <a:latin typeface="Century Gothic" panose="020B0502020202020204" pitchFamily="34" charset="0"/>
              </a:rPr>
              <a:t>onfident to speak to others about needs, wants, interests and opinions;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Being </a:t>
            </a:r>
            <a:r>
              <a:rPr lang="en-GB" sz="850" b="1" i="0" u="none" strike="noStrike" baseline="0">
                <a:solidFill>
                  <a:srgbClr val="000000"/>
                </a:solidFill>
                <a:latin typeface="Century Gothic" panose="020B0502020202020204" pitchFamily="34" charset="0"/>
              </a:rPr>
              <a:t>confident in speaking in front of a small group;</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D</a:t>
            </a:r>
            <a:r>
              <a:rPr lang="en-GB" sz="850" b="1" i="0" u="none" strike="noStrike" baseline="0">
                <a:solidFill>
                  <a:srgbClr val="000000"/>
                </a:solidFill>
                <a:latin typeface="Century Gothic" panose="020B0502020202020204" pitchFamily="34" charset="0"/>
              </a:rPr>
              <a:t>escribing themselves in positive terms and talking</a:t>
            </a:r>
            <a:r>
              <a:rPr lang="en-GB" sz="850" b="1">
                <a:solidFill>
                  <a:srgbClr val="000000"/>
                </a:solidFill>
                <a:latin typeface="Century Gothic" panose="020B0502020202020204" pitchFamily="34" charset="0"/>
              </a:rPr>
              <a:t> </a:t>
            </a:r>
            <a:r>
              <a:rPr lang="en-GB" sz="850" b="1" i="0" u="none" strike="noStrike" baseline="0">
                <a:solidFill>
                  <a:srgbClr val="000000"/>
                </a:solidFill>
                <a:latin typeface="Century Gothic" panose="020B0502020202020204" pitchFamily="34" charset="0"/>
              </a:rPr>
              <a:t>about their abilities;</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S</a:t>
            </a:r>
            <a:r>
              <a:rPr lang="en-GB" sz="850" b="1" u="none" strike="noStrike" baseline="0">
                <a:solidFill>
                  <a:srgbClr val="000000"/>
                </a:solidFill>
                <a:latin typeface="Century Gothic" panose="020B0502020202020204" pitchFamily="34" charset="0"/>
              </a:rPr>
              <a:t>howing resilience and perseverance in the face of challenge;</a:t>
            </a:r>
          </a:p>
          <a:p>
            <a:pPr marL="171450" indent="-171450">
              <a:buFont typeface="Arial" panose="020B0604020202020204" pitchFamily="34" charset="0"/>
              <a:buChar char="•"/>
            </a:pPr>
            <a:r>
              <a:rPr lang="en-GB" sz="850" b="1">
                <a:solidFill>
                  <a:srgbClr val="000000"/>
                </a:solidFill>
                <a:latin typeface="Century Gothic" panose="020B0502020202020204" pitchFamily="34" charset="0"/>
              </a:rPr>
              <a:t>Having awareness of keeping teeth clean and not eating too many sweets.</a:t>
            </a:r>
            <a:endParaRPr lang="en-GB" sz="850" b="1" u="none" strike="noStrike" baseline="0">
              <a:solidFill>
                <a:srgbClr val="000000"/>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8925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850" b="1" u="none" strike="noStrike" baseline="0" dirty="0">
                <a:solidFill>
                  <a:srgbClr val="000000"/>
                </a:solidFill>
                <a:latin typeface="Century Gothic" panose="020B0502020202020204" pitchFamily="34" charset="0"/>
              </a:rPr>
              <a:t>Be confident to try new activities and show independence, resilience and perseverance in the face of challenge;</a:t>
            </a:r>
          </a:p>
          <a:p>
            <a:pPr marL="171450" indent="-171450">
              <a:buFont typeface="Arial" panose="020B0604020202020204" pitchFamily="34" charset="0"/>
              <a:buChar char="•"/>
            </a:pPr>
            <a:r>
              <a:rPr lang="en-GB" sz="850" b="1" u="none" strike="noStrike" baseline="0" dirty="0">
                <a:solidFill>
                  <a:srgbClr val="000000"/>
                </a:solidFill>
                <a:latin typeface="Century Gothic" panose="020B0502020202020204" pitchFamily="34" charset="0"/>
              </a:rPr>
              <a:t>Explain the reasons for rules, know right from wrong and try to behave accordingly;</a:t>
            </a:r>
          </a:p>
          <a:p>
            <a:pPr marL="171450" indent="-171450">
              <a:buFont typeface="Arial" panose="020B0604020202020204" pitchFamily="34" charset="0"/>
              <a:buChar char="•"/>
            </a:pPr>
            <a:r>
              <a:rPr lang="en-GB" sz="850" b="1" u="none" strike="noStrike" baseline="0" dirty="0">
                <a:solidFill>
                  <a:srgbClr val="000000"/>
                </a:solidFill>
                <a:latin typeface="Century Gothic" panose="020B0502020202020204" pitchFamily="34" charset="0"/>
              </a:rPr>
              <a:t>Manage their own basic hygiene and personal needs, including dressing, going to the toilet and understanding the importance of healthy food choices.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94067BA-7637-DD87-81E7-C1B1035906B5}"/>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2EB12DE-AF80-3C1D-EF5A-32D336C26087}"/>
              </a:ext>
            </a:extLst>
          </p:cNvPr>
          <p:cNvSpPr>
            <a:spLocks noGrp="1"/>
          </p:cNvSpPr>
          <p:nvPr>
            <p:ph type="sldNum" sz="quarter" idx="12"/>
          </p:nvPr>
        </p:nvSpPr>
        <p:spPr/>
        <p:txBody>
          <a:bodyPr/>
          <a:lstStyle/>
          <a:p>
            <a:fld id="{ADBD1915-73F0-4A8D-B501-CF547A3FBDF8}" type="slidenum">
              <a:rPr lang="en-GB" smtClean="0"/>
              <a:t>13</a:t>
            </a:fld>
            <a:endParaRPr lang="en-GB"/>
          </a:p>
        </p:txBody>
      </p:sp>
    </p:spTree>
    <p:extLst>
      <p:ext uri="{BB962C8B-B14F-4D97-AF65-F5344CB8AC3E}">
        <p14:creationId xmlns:p14="http://schemas.microsoft.com/office/powerpoint/2010/main" val="4075225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60917892"/>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Managing self</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898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Be confident to try new activities and show independence, resilience and perseverance in the face of challenge;</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Explain the reasons for rules, know right from wrong and try to behave accordingly;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Manage their own basic hygiene and personal needs, including dressing, going to the toilet and understanding the importance of healthy food choices.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12774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B</a:t>
            </a:r>
            <a:r>
              <a:rPr lang="en-GB" sz="1400" b="1" kern="1200">
                <a:solidFill>
                  <a:schemeClr val="dk1"/>
                </a:solidFill>
                <a:effectLst/>
                <a:latin typeface="Century Gothic" panose="020B0502020202020204" pitchFamily="34" charset="0"/>
                <a:ea typeface="+mn-ea"/>
                <a:cs typeface="+mn-cs"/>
              </a:rPr>
              <a:t>e able to say what makes them special and unique;</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what they are good at, what they like and dislike.</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73E43AE-445B-C1AB-4BA2-A5F68D57953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7544290-27EA-8E61-424C-1F10F0032F8C}"/>
              </a:ext>
            </a:extLst>
          </p:cNvPr>
          <p:cNvSpPr>
            <a:spLocks noGrp="1"/>
          </p:cNvSpPr>
          <p:nvPr>
            <p:ph type="sldNum" sz="quarter" idx="12"/>
          </p:nvPr>
        </p:nvSpPr>
        <p:spPr/>
        <p:txBody>
          <a:bodyPr/>
          <a:lstStyle/>
          <a:p>
            <a:fld id="{ADBD1915-73F0-4A8D-B501-CF547A3FBDF8}" type="slidenum">
              <a:rPr lang="en-GB" smtClean="0"/>
              <a:t>14</a:t>
            </a:fld>
            <a:endParaRPr lang="en-GB"/>
          </a:p>
        </p:txBody>
      </p:sp>
    </p:spTree>
    <p:extLst>
      <p:ext uri="{BB962C8B-B14F-4D97-AF65-F5344CB8AC3E}">
        <p14:creationId xmlns:p14="http://schemas.microsoft.com/office/powerpoint/2010/main" val="14806255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D91423-EAC1-239F-E617-1198AB8CD107}"/>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D30257FB-EA0A-787E-6198-833CD3A2F7C4}"/>
              </a:ext>
            </a:extLst>
          </p:cNvPr>
          <p:cNvGraphicFramePr>
            <a:graphicFrameLocks noGrp="1"/>
          </p:cNvGraphicFramePr>
          <p:nvPr>
            <p:ph idx="1"/>
            <p:extLst>
              <p:ext uri="{D42A27DB-BD31-4B8C-83A1-F6EECF244321}">
                <p14:modId xmlns:p14="http://schemas.microsoft.com/office/powerpoint/2010/main" val="4227211508"/>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CFE7EF17-CC42-A293-E3E8-84E1E7340896}"/>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7" name="Rectangle 16">
            <a:extLst>
              <a:ext uri="{FF2B5EF4-FFF2-40B4-BE49-F238E27FC236}">
                <a16:creationId xmlns:a16="http://schemas.microsoft.com/office/drawing/2014/main" id="{2A07A6F1-02D2-E0E4-DFC8-9185EA536790}"/>
              </a:ext>
            </a:extLst>
          </p:cNvPr>
          <p:cNvSpPr/>
          <p:nvPr/>
        </p:nvSpPr>
        <p:spPr>
          <a:xfrm>
            <a:off x="5643868" y="2833227"/>
            <a:ext cx="1838326" cy="3162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endParaRPr lang="en-GB" sz="1050" b="1">
              <a:solidFill>
                <a:schemeClr val="tx1"/>
              </a:solidFill>
              <a:latin typeface="Century Gothic" panose="020B0502020202020204" pitchFamily="34" charset="0"/>
            </a:endParaRPr>
          </a:p>
        </p:txBody>
      </p:sp>
      <p:sp>
        <p:nvSpPr>
          <p:cNvPr id="22" name="Rectangle 21">
            <a:extLst>
              <a:ext uri="{FF2B5EF4-FFF2-40B4-BE49-F238E27FC236}">
                <a16:creationId xmlns:a16="http://schemas.microsoft.com/office/drawing/2014/main" id="{95743DDF-9756-8CC2-35E1-0F708112E125}"/>
              </a:ext>
            </a:extLst>
          </p:cNvPr>
          <p:cNvSpPr/>
          <p:nvPr/>
        </p:nvSpPr>
        <p:spPr>
          <a:xfrm>
            <a:off x="1512017" y="167209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61F1AACE-63B7-E224-0F90-7F1DE487ECE4}"/>
              </a:ext>
            </a:extLst>
          </p:cNvPr>
          <p:cNvSpPr txBox="1"/>
          <p:nvPr/>
        </p:nvSpPr>
        <p:spPr>
          <a:xfrm>
            <a:off x="1512017" y="1192873"/>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FS1/nursery</a:t>
            </a:r>
          </a:p>
        </p:txBody>
      </p:sp>
      <p:sp>
        <p:nvSpPr>
          <p:cNvPr id="24" name="TextBox 23">
            <a:extLst>
              <a:ext uri="{FF2B5EF4-FFF2-40B4-BE49-F238E27FC236}">
                <a16:creationId xmlns:a16="http://schemas.microsoft.com/office/drawing/2014/main" id="{370D25E4-C36F-3732-7A2B-B79F3DA54E7B}"/>
              </a:ext>
            </a:extLst>
          </p:cNvPr>
          <p:cNvSpPr txBox="1"/>
          <p:nvPr/>
        </p:nvSpPr>
        <p:spPr>
          <a:xfrm>
            <a:off x="5556454" y="1180581"/>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4D15C154-7BA9-F961-A3F5-7C388EA4FADB}"/>
              </a:ext>
            </a:extLst>
          </p:cNvPr>
          <p:cNvSpPr/>
          <p:nvPr/>
        </p:nvSpPr>
        <p:spPr>
          <a:xfrm>
            <a:off x="5742190" y="165980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2A26068-6E01-08B6-380D-0CBAD753BC6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390B9E7-3A95-6E85-545E-8C9F8B22E112}"/>
              </a:ext>
            </a:extLst>
          </p:cNvPr>
          <p:cNvSpPr>
            <a:spLocks noGrp="1"/>
          </p:cNvSpPr>
          <p:nvPr>
            <p:ph type="sldNum" sz="quarter" idx="12"/>
          </p:nvPr>
        </p:nvSpPr>
        <p:spPr/>
        <p:txBody>
          <a:bodyPr/>
          <a:lstStyle/>
          <a:p>
            <a:fld id="{ADBD1915-73F0-4A8D-B501-CF547A3FBDF8}" type="slidenum">
              <a:rPr lang="en-GB" smtClean="0"/>
              <a:t>15</a:t>
            </a:fld>
            <a:endParaRPr lang="en-GB"/>
          </a:p>
        </p:txBody>
      </p:sp>
      <p:graphicFrame>
        <p:nvGraphicFramePr>
          <p:cNvPr id="5" name="Table 4">
            <a:extLst>
              <a:ext uri="{FF2B5EF4-FFF2-40B4-BE49-F238E27FC236}">
                <a16:creationId xmlns:a16="http://schemas.microsoft.com/office/drawing/2014/main" id="{BDADDF2E-2C46-149F-9E33-AD5F6B9F5469}"/>
              </a:ext>
            </a:extLst>
          </p:cNvPr>
          <p:cNvGraphicFramePr>
            <a:graphicFrameLocks noGrp="1"/>
          </p:cNvGraphicFramePr>
          <p:nvPr>
            <p:extLst>
              <p:ext uri="{D42A27DB-BD31-4B8C-83A1-F6EECF244321}">
                <p14:modId xmlns:p14="http://schemas.microsoft.com/office/powerpoint/2010/main" val="843818361"/>
              </p:ext>
            </p:extLst>
          </p:nvPr>
        </p:nvGraphicFramePr>
        <p:xfrm>
          <a:off x="121543" y="2587498"/>
          <a:ext cx="4578593" cy="4147983"/>
        </p:xfrm>
        <a:graphic>
          <a:graphicData uri="http://schemas.openxmlformats.org/drawingml/2006/table">
            <a:tbl>
              <a:tblPr firstRow="1" bandRow="1">
                <a:tableStyleId>{5C22544A-7EE6-4342-B048-85BDC9FD1C3A}</a:tableStyleId>
              </a:tblPr>
              <a:tblGrid>
                <a:gridCol w="4578593">
                  <a:extLst>
                    <a:ext uri="{9D8B030D-6E8A-4147-A177-3AD203B41FA5}">
                      <a16:colId xmlns:a16="http://schemas.microsoft.com/office/drawing/2014/main" val="2813253611"/>
                    </a:ext>
                  </a:extLst>
                </a:gridCol>
              </a:tblGrid>
              <a:tr h="4147983">
                <a:tc>
                  <a:txBody>
                    <a:bodyPr/>
                    <a:lstStyle/>
                    <a:p>
                      <a:pPr marL="171450" indent="-171450" algn="l">
                        <a:buFont typeface="Arial"/>
                        <a:buChar char="•"/>
                      </a:pPr>
                      <a:r>
                        <a:rPr lang="en-US" sz="1100">
                          <a:solidFill>
                            <a:schemeClr val="tx1"/>
                          </a:solidFill>
                          <a:effectLst/>
                          <a:latin typeface="Century Gothic"/>
                        </a:rPr>
                        <a:t>Engage with others through gestures, gaze and talk. </a:t>
                      </a:r>
                    </a:p>
                    <a:p>
                      <a:pPr marL="171450" lvl="0" indent="-171450" algn="l">
                        <a:buFont typeface="Arial"/>
                        <a:buChar char="•"/>
                      </a:pPr>
                      <a:r>
                        <a:rPr lang="en-US" sz="1100">
                          <a:solidFill>
                            <a:schemeClr val="tx1"/>
                          </a:solidFill>
                          <a:effectLst/>
                          <a:latin typeface="Century Gothic"/>
                        </a:rPr>
                        <a:t>Use that engagement to achieve a goal. For example, gesture towards their cup to say they want a drink.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Look back as they crawl or walk away from their key person.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Play with increasing confidence on their own and with other children, because they know their key person is nearby and available.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Feel confident when taken out around the local </a:t>
                      </a:r>
                      <a:r>
                        <a:rPr lang="en-US" sz="1100" err="1">
                          <a:solidFill>
                            <a:schemeClr val="tx1"/>
                          </a:solidFill>
                          <a:effectLst/>
                          <a:latin typeface="Century Gothic"/>
                        </a:rPr>
                        <a:t>neighbourhood</a:t>
                      </a:r>
                      <a:r>
                        <a:rPr lang="en-US" sz="1100">
                          <a:solidFill>
                            <a:schemeClr val="tx1"/>
                          </a:solidFill>
                          <a:effectLst/>
                          <a:latin typeface="Century Gothic"/>
                        </a:rPr>
                        <a:t>, and enjoy exploring new places with their key person.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Notice and ask questions about differences, such as skin </a:t>
                      </a:r>
                      <a:r>
                        <a:rPr lang="en-US" sz="1100" err="1">
                          <a:solidFill>
                            <a:schemeClr val="tx1"/>
                          </a:solidFill>
                          <a:effectLst/>
                          <a:latin typeface="Century Gothic"/>
                        </a:rPr>
                        <a:t>colour</a:t>
                      </a:r>
                      <a:r>
                        <a:rPr lang="en-US" sz="1100">
                          <a:solidFill>
                            <a:schemeClr val="tx1"/>
                          </a:solidFill>
                          <a:effectLst/>
                          <a:latin typeface="Century Gothic"/>
                        </a:rPr>
                        <a:t>, types of hair, gender, special needs and disabilities, and so on.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Develop friendships with other children.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Safely explore emotions beyond their normal range through play and stories.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7 months, does the baby respond to their name and respond to the emotions in your voice?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12 months, does the baby start to be shy around strangers and show preferences for certain people and toys?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Around 18 months, is the toddler increasingly curious about their world and wanting to explore it and be noticed by you? </a:t>
                      </a:r>
                      <a:endParaRPr lang="en-US" sz="1100">
                        <a:solidFill>
                          <a:schemeClr val="tx1"/>
                        </a:solidFill>
                        <a:latin typeface="Century Gothic"/>
                      </a:endParaRPr>
                    </a:p>
                    <a:p>
                      <a:pPr marL="171450" lvl="0" indent="-171450" algn="l">
                        <a:buFont typeface="Arial"/>
                        <a:buChar char="•"/>
                      </a:pPr>
                      <a:r>
                        <a:rPr lang="en-US" sz="1100">
                          <a:solidFill>
                            <a:schemeClr val="tx1"/>
                          </a:solidFill>
                          <a:effectLst/>
                          <a:latin typeface="Century Gothic"/>
                        </a:rPr>
                        <a:t>Between the ages of 2 and 3, does the child start to enjoy the company of other children and want to play with them? </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676790933"/>
                  </a:ext>
                </a:extLst>
              </a:tr>
            </a:tbl>
          </a:graphicData>
        </a:graphic>
      </p:graphicFrame>
      <p:graphicFrame>
        <p:nvGraphicFramePr>
          <p:cNvPr id="8" name="Table 7">
            <a:extLst>
              <a:ext uri="{FF2B5EF4-FFF2-40B4-BE49-F238E27FC236}">
                <a16:creationId xmlns:a16="http://schemas.microsoft.com/office/drawing/2014/main" id="{D2C493F8-F68B-E340-F34B-663C27286A5D}"/>
              </a:ext>
            </a:extLst>
          </p:cNvPr>
          <p:cNvGraphicFramePr>
            <a:graphicFrameLocks noGrp="1"/>
          </p:cNvGraphicFramePr>
          <p:nvPr>
            <p:extLst>
              <p:ext uri="{D42A27DB-BD31-4B8C-83A1-F6EECF244321}">
                <p14:modId xmlns:p14="http://schemas.microsoft.com/office/powerpoint/2010/main" val="729710897"/>
              </p:ext>
            </p:extLst>
          </p:nvPr>
        </p:nvGraphicFramePr>
        <p:xfrm>
          <a:off x="5456903" y="2691581"/>
          <a:ext cx="2230592" cy="2442686"/>
        </p:xfrm>
        <a:graphic>
          <a:graphicData uri="http://schemas.openxmlformats.org/drawingml/2006/table">
            <a:tbl>
              <a:tblPr firstRow="1" bandRow="1">
                <a:tableStyleId>{5C22544A-7EE6-4342-B048-85BDC9FD1C3A}</a:tableStyleId>
              </a:tblPr>
              <a:tblGrid>
                <a:gridCol w="2230592">
                  <a:extLst>
                    <a:ext uri="{9D8B030D-6E8A-4147-A177-3AD203B41FA5}">
                      <a16:colId xmlns:a16="http://schemas.microsoft.com/office/drawing/2014/main" val="2180627959"/>
                    </a:ext>
                  </a:extLst>
                </a:gridCol>
              </a:tblGrid>
              <a:tr h="2442686">
                <a:tc>
                  <a:txBody>
                    <a:bodyPr/>
                    <a:lstStyle/>
                    <a:p>
                      <a:pPr marL="285750" indent="-285750" algn="l">
                        <a:buFont typeface="Arial"/>
                        <a:buChar char="•"/>
                      </a:pPr>
                      <a:r>
                        <a:rPr lang="en-US" sz="1100">
                          <a:solidFill>
                            <a:schemeClr val="tx1"/>
                          </a:solidFill>
                          <a:effectLst/>
                          <a:latin typeface="Century Gothic"/>
                        </a:rPr>
                        <a:t>Play with one or more other children, extending and elaborating play ideas. (BR 3-4 </a:t>
                      </a:r>
                      <a:r>
                        <a:rPr lang="en-US" sz="1100" err="1">
                          <a:solidFill>
                            <a:schemeClr val="tx1"/>
                          </a:solidFill>
                          <a:effectLst/>
                          <a:latin typeface="Century Gothic"/>
                        </a:rPr>
                        <a:t>Yrs</a:t>
                      </a:r>
                      <a:r>
                        <a:rPr lang="en-US" sz="1100">
                          <a:solidFill>
                            <a:schemeClr val="tx1"/>
                          </a:solidFill>
                          <a:effectLst/>
                          <a:latin typeface="Century Gothic"/>
                        </a:rPr>
                        <a:t>)</a:t>
                      </a:r>
                    </a:p>
                    <a:p>
                      <a:pPr marL="285750" lvl="0" indent="-285750" algn="l">
                        <a:buFont typeface="Arial"/>
                        <a:buChar char="•"/>
                      </a:pPr>
                      <a:r>
                        <a:rPr lang="en-US" sz="1100">
                          <a:solidFill>
                            <a:schemeClr val="tx1"/>
                          </a:solidFill>
                          <a:effectLst/>
                          <a:latin typeface="Century Gothic"/>
                        </a:rPr>
                        <a:t>Help to find solutions to conflicts and rivalries. For example, accepting that not everyone can be Spider-Man in the game, and suggesting other ideas. (BR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758211259"/>
                  </a:ext>
                </a:extLst>
              </a:tr>
            </a:tbl>
          </a:graphicData>
        </a:graphic>
      </p:graphicFrame>
    </p:spTree>
    <p:extLst>
      <p:ext uri="{BB962C8B-B14F-4D97-AF65-F5344CB8AC3E}">
        <p14:creationId xmlns:p14="http://schemas.microsoft.com/office/powerpoint/2010/main" val="4164418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0F072A-8C0F-C368-078B-1F42C735D883}"/>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17C455C3-E095-966C-E551-A0A129A9F3D2}"/>
              </a:ext>
            </a:extLst>
          </p:cNvPr>
          <p:cNvGraphicFramePr>
            <a:graphicFrameLocks noGrp="1"/>
          </p:cNvGraphicFramePr>
          <p:nvPr>
            <p:ph idx="1"/>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C575B5A-43CF-CAA1-D6EF-713345AFBA3C}"/>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C456560F-8535-90D8-C3E3-D2056AD38DB8}"/>
              </a:ext>
            </a:extLst>
          </p:cNvPr>
          <p:cNvSpPr/>
          <p:nvPr/>
        </p:nvSpPr>
        <p:spPr>
          <a:xfrm>
            <a:off x="1528915" y="2452227"/>
            <a:ext cx="2428264"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100" b="1">
                <a:solidFill>
                  <a:schemeClr val="tx1"/>
                </a:solidFill>
                <a:latin typeface="Century Gothic"/>
                <a:cs typeface="Calibri"/>
              </a:rPr>
              <a:t>Talk with others to solve conflicts.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285750" indent="-285750">
              <a:buFont typeface="Arial" panose="020B0604020202020204" pitchFamily="34" charset="0"/>
              <a:buChar char="•"/>
            </a:pPr>
            <a:r>
              <a:rPr lang="en-US" sz="1100" b="1">
                <a:solidFill>
                  <a:schemeClr val="tx1"/>
                </a:solidFill>
                <a:latin typeface="Century Gothic"/>
                <a:cs typeface="Calibri"/>
              </a:rPr>
              <a:t>Talk about their feelings using words like 'happy', 'sad', 'angry' or 'worried'.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285750" indent="-285750">
              <a:buFont typeface="Arial" panose="020B0604020202020204" pitchFamily="34" charset="0"/>
              <a:buChar char="•"/>
            </a:pPr>
            <a:r>
              <a:rPr lang="en-US" sz="1100" b="1">
                <a:solidFill>
                  <a:schemeClr val="tx1"/>
                </a:solidFill>
                <a:latin typeface="Century Gothic"/>
                <a:cs typeface="Calibri"/>
              </a:rPr>
              <a:t>Begin to understand how others might be feeling. (BR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endParaRPr lang="en-GB" sz="1050" b="1">
              <a:solidFill>
                <a:schemeClr val="tx1"/>
              </a:solidFill>
              <a:latin typeface="Century Gothic"/>
            </a:endParaRPr>
          </a:p>
        </p:txBody>
      </p:sp>
      <p:sp>
        <p:nvSpPr>
          <p:cNvPr id="19" name="Rectangle 18">
            <a:extLst>
              <a:ext uri="{FF2B5EF4-FFF2-40B4-BE49-F238E27FC236}">
                <a16:creationId xmlns:a16="http://schemas.microsoft.com/office/drawing/2014/main" id="{A637E747-40A6-AF5D-5AF5-3A6BAB8F13ED}"/>
              </a:ext>
            </a:extLst>
          </p:cNvPr>
          <p:cNvSpPr/>
          <p:nvPr/>
        </p:nvSpPr>
        <p:spPr>
          <a:xfrm>
            <a:off x="5414962" y="2771775"/>
            <a:ext cx="1838326" cy="3198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a:buChar char="•"/>
            </a:pPr>
            <a:r>
              <a:rPr lang="en-GB" sz="1100" b="1" dirty="0">
                <a:solidFill>
                  <a:schemeClr val="tx1"/>
                </a:solidFill>
                <a:latin typeface="Century Gothic"/>
              </a:rPr>
              <a:t>Playing in a group and extending and elaborating play ideas;</a:t>
            </a:r>
            <a:endParaRPr lang="en-US" sz="1100" dirty="0">
              <a:solidFill>
                <a:srgbClr val="000000"/>
              </a:solidFill>
              <a:latin typeface="Century Gothic"/>
            </a:endParaRPr>
          </a:p>
          <a:p>
            <a:pPr marL="171450" indent="-171450">
              <a:buFont typeface="Arial,Sans-Serif"/>
              <a:buChar char="•"/>
            </a:pPr>
            <a:r>
              <a:rPr lang="en-GB" sz="1100" b="1" dirty="0">
                <a:solidFill>
                  <a:schemeClr val="tx1"/>
                </a:solidFill>
                <a:latin typeface="Century Gothic"/>
              </a:rPr>
              <a:t>Initiating play, offering opportunities for others to join in;</a:t>
            </a:r>
            <a:endParaRPr lang="en-US" sz="1100" dirty="0">
              <a:solidFill>
                <a:schemeClr val="tx1"/>
              </a:solidFill>
              <a:latin typeface="Century Gothic"/>
            </a:endParaRPr>
          </a:p>
          <a:p>
            <a:pPr marL="171450" indent="-171450">
              <a:buFont typeface="Arial,Sans-Serif"/>
              <a:buChar char="•"/>
            </a:pPr>
            <a:r>
              <a:rPr lang="en-GB" sz="1100" b="1" dirty="0">
                <a:solidFill>
                  <a:schemeClr val="tx1"/>
                </a:solidFill>
                <a:latin typeface="Century Gothic"/>
              </a:rPr>
              <a:t>Keeping play going by responding to what others are saying;</a:t>
            </a:r>
            <a:endParaRPr lang="en-US" sz="1100" dirty="0">
              <a:solidFill>
                <a:schemeClr val="tx1"/>
              </a:solidFill>
              <a:latin typeface="Century Gothic"/>
            </a:endParaRPr>
          </a:p>
          <a:p>
            <a:pPr marL="171450" indent="-171450">
              <a:buFont typeface="Arial,Sans-Serif"/>
              <a:buChar char="•"/>
            </a:pPr>
            <a:r>
              <a:rPr lang="en-GB" sz="1100" b="1" dirty="0">
                <a:solidFill>
                  <a:schemeClr val="tx1"/>
                </a:solidFill>
                <a:latin typeface="Century Gothic"/>
              </a:rPr>
              <a:t>Demonstrating friendly behaviour, initiating conversations and forming good relationships with peers and familiar adults.</a:t>
            </a:r>
            <a:r>
              <a:rPr lang="en-GB" sz="1050" b="1" u="none" strike="noStrike" baseline="0" dirty="0">
                <a:solidFill>
                  <a:srgbClr val="000000"/>
                </a:solidFill>
                <a:latin typeface="Century Gothic"/>
              </a:rPr>
              <a:t>	</a:t>
            </a:r>
            <a:endParaRPr lang="en-US" dirty="0">
              <a:cs typeface="Calibri"/>
            </a:endParaRPr>
          </a:p>
        </p:txBody>
      </p:sp>
      <p:sp>
        <p:nvSpPr>
          <p:cNvPr id="20" name="Rectangle 19">
            <a:extLst>
              <a:ext uri="{FF2B5EF4-FFF2-40B4-BE49-F238E27FC236}">
                <a16:creationId xmlns:a16="http://schemas.microsoft.com/office/drawing/2014/main" id="{7BC2AE23-7867-67FB-50E5-9CF2B27C62AD}"/>
              </a:ext>
            </a:extLst>
          </p:cNvPr>
          <p:cNvSpPr/>
          <p:nvPr/>
        </p:nvSpPr>
        <p:spPr>
          <a:xfrm>
            <a:off x="5464123" y="190561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B629A4C2-1BF1-2CE3-5FFD-C9437C9A644D}"/>
              </a:ext>
            </a:extLst>
          </p:cNvPr>
          <p:cNvSpPr txBox="1"/>
          <p:nvPr/>
        </p:nvSpPr>
        <p:spPr>
          <a:xfrm>
            <a:off x="5464123" y="142638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FS1/Nursery</a:t>
            </a:r>
            <a:endParaRPr lang="en-GB" sz="1400" b="1">
              <a:solidFill>
                <a:srgbClr val="D280D0"/>
              </a:solidFill>
              <a:latin typeface="Century Gothic" panose="020B0502020202020204" pitchFamily="34" charset="0"/>
            </a:endParaRPr>
          </a:p>
        </p:txBody>
      </p:sp>
      <p:sp>
        <p:nvSpPr>
          <p:cNvPr id="25" name="TextBox 24">
            <a:extLst>
              <a:ext uri="{FF2B5EF4-FFF2-40B4-BE49-F238E27FC236}">
                <a16:creationId xmlns:a16="http://schemas.microsoft.com/office/drawing/2014/main" id="{FC14E32C-95F9-D1A9-655E-3BFB73A0CDCD}"/>
              </a:ext>
            </a:extLst>
          </p:cNvPr>
          <p:cNvSpPr txBox="1"/>
          <p:nvPr/>
        </p:nvSpPr>
        <p:spPr>
          <a:xfrm>
            <a:off x="1700980" y="148783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BE6A1C38-739D-F8E1-0792-5AC79808007E}"/>
              </a:ext>
            </a:extLst>
          </p:cNvPr>
          <p:cNvSpPr/>
          <p:nvPr/>
        </p:nvSpPr>
        <p:spPr>
          <a:xfrm>
            <a:off x="1700980" y="196706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29290BDC-8D7E-862B-437B-98F54E5D9D8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EEAF34B-856D-57DB-FC18-9B3A343DE76B}"/>
              </a:ext>
            </a:extLst>
          </p:cNvPr>
          <p:cNvSpPr>
            <a:spLocks noGrp="1"/>
          </p:cNvSpPr>
          <p:nvPr>
            <p:ph type="sldNum" sz="quarter" idx="12"/>
          </p:nvPr>
        </p:nvSpPr>
        <p:spPr/>
        <p:txBody>
          <a:bodyPr/>
          <a:lstStyle/>
          <a:p>
            <a:fld id="{ADBD1915-73F0-4A8D-B501-CF547A3FBDF8}" type="slidenum">
              <a:rPr lang="en-GB" smtClean="0"/>
              <a:t>16</a:t>
            </a:fld>
            <a:endParaRPr lang="en-GB"/>
          </a:p>
        </p:txBody>
      </p:sp>
    </p:spTree>
    <p:extLst>
      <p:ext uri="{BB962C8B-B14F-4D97-AF65-F5344CB8AC3E}">
        <p14:creationId xmlns:p14="http://schemas.microsoft.com/office/powerpoint/2010/main" val="2569493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141647922"/>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Playing in a group and extending and elaborating play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Initiating play, offering opportunities for others to join in;</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Keeping play going by responding to what others are saying;</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Demonstrating friendly behaviour, initiating conversations and forming good relationships with peers and familiar adults.</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1622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5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Learning to listen to one another and showing respect when doing so;</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Initiating conversations, attending to and taking account of what others say;</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Explaining own knowledge and understanding and asking appropriate questions of others;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Taking steps to resolve conflicts with others and attempting to find a compromise.</a:t>
            </a:r>
          </a:p>
          <a:p>
            <a:endParaRPr lang="en-GB" sz="105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Building constructive and respectful relationships;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Playing cooperatively with others and taking account of their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Being happy to listen to others organisational ideas;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Showing sensitivity to others’ feelings;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Forming positive relationships with adults and other children.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833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Work and play cooperatively and take turns with others;</a:t>
            </a: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Form positive attachments to adults and friendships with peers;</a:t>
            </a: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Show sensitivity to their own and to others’ needs.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1F61EFD-9DDA-DB59-807C-BCCF7BF3127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FA2D5D0-58A3-E761-BE9F-883AF3DE071F}"/>
              </a:ext>
            </a:extLst>
          </p:cNvPr>
          <p:cNvSpPr>
            <a:spLocks noGrp="1"/>
          </p:cNvSpPr>
          <p:nvPr>
            <p:ph type="sldNum" sz="quarter" idx="12"/>
          </p:nvPr>
        </p:nvSpPr>
        <p:spPr/>
        <p:txBody>
          <a:bodyPr/>
          <a:lstStyle/>
          <a:p>
            <a:fld id="{ADBD1915-73F0-4A8D-B501-CF547A3FBDF8}" type="slidenum">
              <a:rPr lang="en-GB" smtClean="0"/>
              <a:t>17</a:t>
            </a:fld>
            <a:endParaRPr lang="en-GB"/>
          </a:p>
        </p:txBody>
      </p:sp>
    </p:spTree>
    <p:extLst>
      <p:ext uri="{BB962C8B-B14F-4D97-AF65-F5344CB8AC3E}">
        <p14:creationId xmlns:p14="http://schemas.microsoft.com/office/powerpoint/2010/main" val="344967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4006281321"/>
              </p:ext>
            </p:extLst>
          </p:nvPr>
        </p:nvGraphicFramePr>
        <p:xfrm>
          <a:off x="525282" y="561368"/>
          <a:ext cx="8165493" cy="101092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panose="020B0502020202020204" pitchFamily="34" charset="0"/>
                        </a:rPr>
                        <a:t>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Building relationships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622887" y="2743360"/>
            <a:ext cx="3545785" cy="14473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Work and play cooperatively and take turns with others;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Form positive attachments to adults and friendships with peers;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Show sensitivity to their own and to others’ needs.</a:t>
            </a:r>
          </a:p>
        </p:txBody>
      </p:sp>
      <p:sp>
        <p:nvSpPr>
          <p:cNvPr id="6" name="Rectangle 5">
            <a:extLst>
              <a:ext uri="{FF2B5EF4-FFF2-40B4-BE49-F238E27FC236}">
                <a16:creationId xmlns:a16="http://schemas.microsoft.com/office/drawing/2014/main" id="{2184C2AF-0626-4C31-9DFE-403CE0970D57}"/>
              </a:ext>
            </a:extLst>
          </p:cNvPr>
          <p:cNvSpPr/>
          <p:nvPr/>
        </p:nvSpPr>
        <p:spPr>
          <a:xfrm>
            <a:off x="5208601" y="2743360"/>
            <a:ext cx="3545785" cy="30764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the roles of different people in our lives;</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the people who love and care for them;</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about different types of families that may be different from their own;</a:t>
            </a:r>
          </a:p>
          <a:p>
            <a:pPr marL="171450" lvl="0" indent="-171450">
              <a:buFont typeface="Arial" panose="020B0604020202020204" pitchFamily="34" charset="0"/>
              <a:buChar char="•"/>
            </a:pPr>
            <a:r>
              <a:rPr lang="en-GB" sz="1400" b="1">
                <a:solidFill>
                  <a:schemeClr val="dk1"/>
                </a:solidFill>
                <a:latin typeface="Century Gothic" panose="020B0502020202020204" pitchFamily="34" charset="0"/>
              </a:rPr>
              <a:t>K</a:t>
            </a:r>
            <a:r>
              <a:rPr lang="en-GB" sz="1400" b="1" kern="1200">
                <a:solidFill>
                  <a:schemeClr val="dk1"/>
                </a:solidFill>
                <a:effectLst/>
                <a:latin typeface="Century Gothic" panose="020B0502020202020204" pitchFamily="34" charset="0"/>
                <a:ea typeface="+mn-ea"/>
                <a:cs typeface="+mn-cs"/>
              </a:rPr>
              <a:t>now how to make friends and what makes a good friendship;</a:t>
            </a:r>
          </a:p>
          <a:p>
            <a:pPr marL="171450" indent="-171450">
              <a:buFont typeface="Arial" panose="020B0604020202020204" pitchFamily="34" charset="0"/>
              <a:buChar char="•"/>
            </a:pPr>
            <a:r>
              <a:rPr lang="en-GB" sz="1400" b="1">
                <a:solidFill>
                  <a:schemeClr val="dk1"/>
                </a:solidFill>
                <a:latin typeface="Century Gothic" panose="020B0502020202020204" pitchFamily="34" charset="0"/>
              </a:rPr>
              <a:t>B</a:t>
            </a:r>
            <a:r>
              <a:rPr lang="en-GB" sz="1400" b="1" kern="1200">
                <a:solidFill>
                  <a:schemeClr val="dk1"/>
                </a:solidFill>
                <a:effectLst/>
                <a:latin typeface="Century Gothic" panose="020B0502020202020204" pitchFamily="34" charset="0"/>
                <a:ea typeface="+mn-ea"/>
                <a:cs typeface="+mn-cs"/>
              </a:rPr>
              <a:t>e able to recognise when they or someone else feels lonely and what to do.</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2" y="2255519"/>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90" y="2241419"/>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CF9815B5-DB17-0231-0C05-D8F40953464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F754EB07-00B8-BA5C-9964-6A72B7F484DD}"/>
              </a:ext>
            </a:extLst>
          </p:cNvPr>
          <p:cNvSpPr>
            <a:spLocks noGrp="1"/>
          </p:cNvSpPr>
          <p:nvPr>
            <p:ph type="sldNum" sz="quarter" idx="12"/>
          </p:nvPr>
        </p:nvSpPr>
        <p:spPr/>
        <p:txBody>
          <a:bodyPr/>
          <a:lstStyle/>
          <a:p>
            <a:fld id="{ADBD1915-73F0-4A8D-B501-CF547A3FBDF8}" type="slidenum">
              <a:rPr lang="en-GB" smtClean="0"/>
              <a:t>18</a:t>
            </a:fld>
            <a:endParaRPr lang="en-GB"/>
          </a:p>
        </p:txBody>
      </p:sp>
    </p:spTree>
    <p:extLst>
      <p:ext uri="{BB962C8B-B14F-4D97-AF65-F5344CB8AC3E}">
        <p14:creationId xmlns:p14="http://schemas.microsoft.com/office/powerpoint/2010/main" val="22663255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CBBDE36-5A35-4ADD-A004-23C425D60DD6}"/>
              </a:ext>
            </a:extLst>
          </p:cNvPr>
          <p:cNvSpPr txBox="1"/>
          <p:nvPr/>
        </p:nvSpPr>
        <p:spPr>
          <a:xfrm>
            <a:off x="851482" y="301896"/>
            <a:ext cx="7441035" cy="2123658"/>
          </a:xfrm>
          <a:prstGeom prst="rect">
            <a:avLst/>
          </a:prstGeom>
          <a:noFill/>
        </p:spPr>
        <p:txBody>
          <a:bodyPr wrap="square">
            <a:spAutoFit/>
          </a:bodyPr>
          <a:lstStyle/>
          <a:p>
            <a:pPr marL="0" indent="0" algn="ctr">
              <a:buFont typeface="Arial" panose="020B0604020202020204" pitchFamily="34" charset="0"/>
              <a:buNone/>
            </a:pPr>
            <a:r>
              <a:rPr lang="en-US" sz="6600" b="1">
                <a:solidFill>
                  <a:srgbClr val="D280D0"/>
                </a:solidFill>
                <a:latin typeface="Century Gothic" panose="020B0502020202020204" pitchFamily="34" charset="0"/>
              </a:rPr>
              <a:t>P</a:t>
            </a:r>
            <a:r>
              <a:rPr lang="en-GB" sz="6600" b="1">
                <a:solidFill>
                  <a:srgbClr val="D280D0"/>
                </a:solidFill>
                <a:latin typeface="Century Gothic" panose="020B0502020202020204" pitchFamily="34" charset="0"/>
              </a:rPr>
              <a:t>hysical Development</a:t>
            </a:r>
          </a:p>
        </p:txBody>
      </p:sp>
      <p:pic>
        <p:nvPicPr>
          <p:cNvPr id="6" name="Picture 5" descr="Icon&#10;&#10;Description automatically generated">
            <a:extLst>
              <a:ext uri="{FF2B5EF4-FFF2-40B4-BE49-F238E27FC236}">
                <a16:creationId xmlns:a16="http://schemas.microsoft.com/office/drawing/2014/main" id="{828533C3-839B-4C34-BD41-FACA2931D2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676" y="2797343"/>
            <a:ext cx="3270207" cy="3270207"/>
          </a:xfrm>
          <a:prstGeom prst="rect">
            <a:avLst/>
          </a:prstGeom>
        </p:spPr>
      </p:pic>
      <p:sp>
        <p:nvSpPr>
          <p:cNvPr id="2" name="TextBox 1">
            <a:extLst>
              <a:ext uri="{FF2B5EF4-FFF2-40B4-BE49-F238E27FC236}">
                <a16:creationId xmlns:a16="http://schemas.microsoft.com/office/drawing/2014/main" id="{D3092A41-5657-4DA4-8FB5-F178FDAF6DD4}"/>
              </a:ext>
            </a:extLst>
          </p:cNvPr>
          <p:cNvSpPr txBox="1"/>
          <p:nvPr/>
        </p:nvSpPr>
        <p:spPr>
          <a:xfrm>
            <a:off x="4373218" y="3122647"/>
            <a:ext cx="4293704" cy="2800767"/>
          </a:xfrm>
          <a:prstGeom prst="rect">
            <a:avLst/>
          </a:prstGeom>
          <a:noFill/>
        </p:spPr>
        <p:txBody>
          <a:bodyPr wrap="square" rtlCol="0">
            <a:spAutoFit/>
          </a:bodyPr>
          <a:lstStyle/>
          <a:p>
            <a:r>
              <a:rPr lang="en-GB" sz="1600">
                <a:latin typeface="Century Gothic" panose="020B0502020202020204" pitchFamily="34" charset="0"/>
              </a:rPr>
              <a:t>Physical activity is vital in children’s all-round development, enabling them to pursue happy, healthy and active lives. Gross and fine motor experiences develop incrementally throughout early childhood, starting with sensory explorations and the development of a child’s strength, co-ordination and positional awareness through tummy time, crawling and play movement with both objects and adults.</a:t>
            </a:r>
          </a:p>
        </p:txBody>
      </p:sp>
      <p:sp>
        <p:nvSpPr>
          <p:cNvPr id="3" name="Footer Placeholder 2">
            <a:extLst>
              <a:ext uri="{FF2B5EF4-FFF2-40B4-BE49-F238E27FC236}">
                <a16:creationId xmlns:a16="http://schemas.microsoft.com/office/drawing/2014/main" id="{410E9148-6128-81C8-C134-4225046A6773}"/>
              </a:ext>
            </a:extLst>
          </p:cNvPr>
          <p:cNvSpPr>
            <a:spLocks noGrp="1"/>
          </p:cNvSpPr>
          <p:nvPr>
            <p:ph type="ftr" sz="quarter" idx="11"/>
          </p:nvPr>
        </p:nvSpPr>
        <p:spPr/>
        <p:txBody>
          <a:bodyPr/>
          <a:lstStyle/>
          <a:p>
            <a:r>
              <a:rPr lang="en-GB"/>
              <a:t>(c) Focus Education UK Ltd</a:t>
            </a:r>
          </a:p>
        </p:txBody>
      </p:sp>
      <p:sp>
        <p:nvSpPr>
          <p:cNvPr id="4" name="Slide Number Placeholder 3">
            <a:extLst>
              <a:ext uri="{FF2B5EF4-FFF2-40B4-BE49-F238E27FC236}">
                <a16:creationId xmlns:a16="http://schemas.microsoft.com/office/drawing/2014/main" id="{731D2B0E-9E18-4D3F-1EF0-CF1CF95722AB}"/>
              </a:ext>
            </a:extLst>
          </p:cNvPr>
          <p:cNvSpPr>
            <a:spLocks noGrp="1"/>
          </p:cNvSpPr>
          <p:nvPr>
            <p:ph type="sldNum" sz="quarter" idx="12"/>
          </p:nvPr>
        </p:nvSpPr>
        <p:spPr/>
        <p:txBody>
          <a:bodyPr/>
          <a:lstStyle/>
          <a:p>
            <a:fld id="{ADBD1915-73F0-4A8D-B501-CF547A3FBDF8}" type="slidenum">
              <a:rPr lang="en-GB" smtClean="0"/>
              <a:t>19</a:t>
            </a:fld>
            <a:endParaRPr lang="en-GB"/>
          </a:p>
        </p:txBody>
      </p:sp>
    </p:spTree>
    <p:extLst>
      <p:ext uri="{BB962C8B-B14F-4D97-AF65-F5344CB8AC3E}">
        <p14:creationId xmlns:p14="http://schemas.microsoft.com/office/powerpoint/2010/main" val="2453214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B2E7647-94F7-4293-9BF2-0BE5B10818BA}"/>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4627E417-8CF9-4968-A839-A036F4EA32B4}"/>
              </a:ext>
            </a:extLst>
          </p:cNvPr>
          <p:cNvSpPr>
            <a:spLocks noGrp="1"/>
          </p:cNvSpPr>
          <p:nvPr>
            <p:ph type="sldNum" sz="quarter" idx="12"/>
          </p:nvPr>
        </p:nvSpPr>
        <p:spPr/>
        <p:txBody>
          <a:bodyPr/>
          <a:lstStyle/>
          <a:p>
            <a:fld id="{ADBD1915-73F0-4A8D-B501-CF547A3FBDF8}" type="slidenum">
              <a:rPr lang="en-GB" smtClean="0"/>
              <a:t>2</a:t>
            </a:fld>
            <a:endParaRPr lang="en-GB"/>
          </a:p>
        </p:txBody>
      </p:sp>
      <p:graphicFrame>
        <p:nvGraphicFramePr>
          <p:cNvPr id="4" name="Table 6">
            <a:extLst>
              <a:ext uri="{FF2B5EF4-FFF2-40B4-BE49-F238E27FC236}">
                <a16:creationId xmlns:a16="http://schemas.microsoft.com/office/drawing/2014/main" id="{054CFC24-465E-465A-8A2E-2180BCEAEB13}"/>
              </a:ext>
            </a:extLst>
          </p:cNvPr>
          <p:cNvGraphicFramePr>
            <a:graphicFrameLocks/>
          </p:cNvGraphicFramePr>
          <p:nvPr>
            <p:extLst>
              <p:ext uri="{D42A27DB-BD31-4B8C-83A1-F6EECF244321}">
                <p14:modId xmlns:p14="http://schemas.microsoft.com/office/powerpoint/2010/main" val="80724613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COMMUNICATION AND LANGUAGE: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Listening, attention and understanding</a:t>
                      </a:r>
                    </a:p>
                  </a:txBody>
                  <a:tcPr>
                    <a:noFill/>
                  </a:tcPr>
                </a:tc>
                <a:extLst>
                  <a:ext uri="{0D108BD9-81ED-4DB2-BD59-A6C34878D82A}">
                    <a16:rowId xmlns:a16="http://schemas.microsoft.com/office/drawing/2014/main" val="762247846"/>
                  </a:ext>
                </a:extLst>
              </a:tr>
            </a:tbl>
          </a:graphicData>
        </a:graphic>
      </p:graphicFrame>
      <p:sp>
        <p:nvSpPr>
          <p:cNvPr id="6" name="Rectangle 5">
            <a:extLst>
              <a:ext uri="{FF2B5EF4-FFF2-40B4-BE49-F238E27FC236}">
                <a16:creationId xmlns:a16="http://schemas.microsoft.com/office/drawing/2014/main" id="{0AEC91AE-6B11-4110-BE3E-E1372CD2334A}"/>
              </a:ext>
            </a:extLst>
          </p:cNvPr>
          <p:cNvSpPr/>
          <p:nvPr/>
        </p:nvSpPr>
        <p:spPr>
          <a:xfrm>
            <a:off x="4252911" y="2771775"/>
            <a:ext cx="95251" cy="3257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7" name="Rectangle 6">
            <a:extLst>
              <a:ext uri="{FF2B5EF4-FFF2-40B4-BE49-F238E27FC236}">
                <a16:creationId xmlns:a16="http://schemas.microsoft.com/office/drawing/2014/main" id="{23B68ED1-97F7-488B-BB63-42A98BCC536A}"/>
              </a:ext>
            </a:extLst>
          </p:cNvPr>
          <p:cNvSpPr/>
          <p:nvPr/>
        </p:nvSpPr>
        <p:spPr>
          <a:xfrm>
            <a:off x="4881562" y="3178710"/>
            <a:ext cx="1838326" cy="34919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50" b="1">
              <a:solidFill>
                <a:schemeClr val="tx1"/>
              </a:solidFill>
              <a:latin typeface="Century Gothic" panose="020B0502020202020204" pitchFamily="34" charset="0"/>
            </a:endParaRPr>
          </a:p>
        </p:txBody>
      </p:sp>
      <p:sp>
        <p:nvSpPr>
          <p:cNvPr id="9" name="Rectangle 8">
            <a:extLst>
              <a:ext uri="{FF2B5EF4-FFF2-40B4-BE49-F238E27FC236}">
                <a16:creationId xmlns:a16="http://schemas.microsoft.com/office/drawing/2014/main" id="{56D0C5D9-8D12-400D-B18A-B0FC19125707}"/>
              </a:ext>
            </a:extLst>
          </p:cNvPr>
          <p:cNvSpPr/>
          <p:nvPr/>
        </p:nvSpPr>
        <p:spPr>
          <a:xfrm>
            <a:off x="6938962" y="156209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10" name="TextBox 9">
            <a:extLst>
              <a:ext uri="{FF2B5EF4-FFF2-40B4-BE49-F238E27FC236}">
                <a16:creationId xmlns:a16="http://schemas.microsoft.com/office/drawing/2014/main" id="{5B8ED7B2-13D5-40D0-8578-FFFE908174FE}"/>
              </a:ext>
            </a:extLst>
          </p:cNvPr>
          <p:cNvSpPr txBox="1"/>
          <p:nvPr/>
        </p:nvSpPr>
        <p:spPr>
          <a:xfrm>
            <a:off x="6938962" y="109327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Nursery/FS1</a:t>
            </a:r>
          </a:p>
        </p:txBody>
      </p:sp>
      <p:sp>
        <p:nvSpPr>
          <p:cNvPr id="11" name="Rectangle 10">
            <a:extLst>
              <a:ext uri="{FF2B5EF4-FFF2-40B4-BE49-F238E27FC236}">
                <a16:creationId xmlns:a16="http://schemas.microsoft.com/office/drawing/2014/main" id="{5E2BBBB8-606B-42F2-8458-EEDD48A796AC}"/>
              </a:ext>
            </a:extLst>
          </p:cNvPr>
          <p:cNvSpPr/>
          <p:nvPr/>
        </p:nvSpPr>
        <p:spPr>
          <a:xfrm>
            <a:off x="295275" y="156210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2" name="TextBox 11">
            <a:extLst>
              <a:ext uri="{FF2B5EF4-FFF2-40B4-BE49-F238E27FC236}">
                <a16:creationId xmlns:a16="http://schemas.microsoft.com/office/drawing/2014/main" id="{34B3FEA5-30B2-4C69-99BF-F0971D79D57F}"/>
              </a:ext>
            </a:extLst>
          </p:cNvPr>
          <p:cNvSpPr txBox="1"/>
          <p:nvPr/>
        </p:nvSpPr>
        <p:spPr>
          <a:xfrm>
            <a:off x="295275" y="1038880"/>
            <a:ext cx="1838326" cy="523220"/>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Baseline Nursery/FS1</a:t>
            </a:r>
          </a:p>
        </p:txBody>
      </p:sp>
      <p:sp>
        <p:nvSpPr>
          <p:cNvPr id="13" name="TextBox 12">
            <a:extLst>
              <a:ext uri="{FF2B5EF4-FFF2-40B4-BE49-F238E27FC236}">
                <a16:creationId xmlns:a16="http://schemas.microsoft.com/office/drawing/2014/main" id="{3BC7E744-41B2-458F-8027-D7486B186D87}"/>
              </a:ext>
            </a:extLst>
          </p:cNvPr>
          <p:cNvSpPr txBox="1"/>
          <p:nvPr/>
        </p:nvSpPr>
        <p:spPr>
          <a:xfrm>
            <a:off x="2324100" y="1083079"/>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14" name="TextBox 13">
            <a:extLst>
              <a:ext uri="{FF2B5EF4-FFF2-40B4-BE49-F238E27FC236}">
                <a16:creationId xmlns:a16="http://schemas.microsoft.com/office/drawing/2014/main" id="{6ECB2F2E-8335-434E-809C-F22F510CEC86}"/>
              </a:ext>
            </a:extLst>
          </p:cNvPr>
          <p:cNvSpPr txBox="1"/>
          <p:nvPr/>
        </p:nvSpPr>
        <p:spPr>
          <a:xfrm>
            <a:off x="4724399" y="108307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15" name="Rectangle 14">
            <a:extLst>
              <a:ext uri="{FF2B5EF4-FFF2-40B4-BE49-F238E27FC236}">
                <a16:creationId xmlns:a16="http://schemas.microsoft.com/office/drawing/2014/main" id="{B08A95F1-656E-4965-8F70-83C4D2B2599D}"/>
              </a:ext>
            </a:extLst>
          </p:cNvPr>
          <p:cNvSpPr/>
          <p:nvPr/>
        </p:nvSpPr>
        <p:spPr>
          <a:xfrm>
            <a:off x="2509836" y="156210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6" name="Rectangle 15">
            <a:extLst>
              <a:ext uri="{FF2B5EF4-FFF2-40B4-BE49-F238E27FC236}">
                <a16:creationId xmlns:a16="http://schemas.microsoft.com/office/drawing/2014/main" id="{59737EFD-BA8E-4F0D-9B75-71BE57E04775}"/>
              </a:ext>
            </a:extLst>
          </p:cNvPr>
          <p:cNvSpPr/>
          <p:nvPr/>
        </p:nvSpPr>
        <p:spPr>
          <a:xfrm>
            <a:off x="4724399" y="1576282"/>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8" name="TextBox 17">
            <a:extLst>
              <a:ext uri="{FF2B5EF4-FFF2-40B4-BE49-F238E27FC236}">
                <a16:creationId xmlns:a16="http://schemas.microsoft.com/office/drawing/2014/main" id="{875287C3-1EB4-18A6-1FFD-E1CFEC75E999}"/>
              </a:ext>
            </a:extLst>
          </p:cNvPr>
          <p:cNvSpPr txBox="1"/>
          <p:nvPr/>
        </p:nvSpPr>
        <p:spPr>
          <a:xfrm>
            <a:off x="200025" y="2614613"/>
            <a:ext cx="1985963"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GB"/>
          </a:p>
          <a:p>
            <a:pPr marL="171450" indent="-171450">
              <a:buFont typeface="Arial"/>
              <a:buChar char="•"/>
            </a:pPr>
            <a:r>
              <a:rPr lang="en-GB" sz="1000" b="1">
                <a:latin typeface="Century Gothic"/>
              </a:rPr>
              <a:t>Listen to simple stories and understand what is happening, with the help of the pictures. </a:t>
            </a:r>
          </a:p>
          <a:p>
            <a:pPr marL="171450" indent="-171450">
              <a:buFont typeface="Arial"/>
              <a:buChar char="•"/>
            </a:pPr>
            <a:r>
              <a:rPr lang="en-GB" sz="1000" b="1">
                <a:latin typeface="Century Gothic"/>
              </a:rPr>
              <a:t>Identify familiar objects and properties for practitioners when they are described. For example: ‘Katie’s coat’, ‘blue car’, ‘shiny apple’. </a:t>
            </a:r>
          </a:p>
          <a:p>
            <a:pPr marL="171450" indent="-171450">
              <a:buFont typeface="Arial"/>
              <a:buChar char="•"/>
            </a:pPr>
            <a:r>
              <a:rPr lang="en-GB" sz="1000" b="1">
                <a:latin typeface="Century Gothic"/>
              </a:rPr>
              <a:t>Understand and act on longer sentences like ‘make teddy jump’ or ‘find your coat’. </a:t>
            </a:r>
          </a:p>
          <a:p>
            <a:pPr marL="171450" indent="-171450">
              <a:buFont typeface="Arial"/>
              <a:buChar char="•"/>
            </a:pPr>
            <a:r>
              <a:rPr lang="en-GB" sz="1000" b="1">
                <a:latin typeface="Century Gothic"/>
              </a:rPr>
              <a:t>Understand simple questions about ‘who’, ‘what’ and ‘where’ (but generally not ‘why’). </a:t>
            </a:r>
          </a:p>
          <a:p>
            <a:endParaRPr lang="en-GB"/>
          </a:p>
          <a:p>
            <a:r>
              <a:rPr lang="en-GB" sz="1000" b="1">
                <a:latin typeface="Century Gothic"/>
              </a:rPr>
              <a:t>	</a:t>
            </a:r>
          </a:p>
        </p:txBody>
      </p:sp>
      <p:sp>
        <p:nvSpPr>
          <p:cNvPr id="19" name="TextBox 18">
            <a:extLst>
              <a:ext uri="{FF2B5EF4-FFF2-40B4-BE49-F238E27FC236}">
                <a16:creationId xmlns:a16="http://schemas.microsoft.com/office/drawing/2014/main" id="{B862EDBA-5029-9C62-88D8-AC4047E9834B}"/>
              </a:ext>
            </a:extLst>
          </p:cNvPr>
          <p:cNvSpPr txBox="1"/>
          <p:nvPr/>
        </p:nvSpPr>
        <p:spPr>
          <a:xfrm>
            <a:off x="2514600" y="2914650"/>
            <a:ext cx="1828800"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buChar char="•"/>
            </a:pPr>
            <a:r>
              <a:rPr lang="en-GB" sz="1000" b="1">
                <a:latin typeface="Century Gothic"/>
              </a:rPr>
              <a:t>Enjoy listening to longer stories and understanding what is happening</a:t>
            </a:r>
          </a:p>
          <a:p>
            <a:pPr>
              <a:buFontTx/>
              <a:buChar char="•"/>
            </a:pPr>
            <a:r>
              <a:rPr lang="en-GB" sz="1000" b="1">
                <a:latin typeface="Century Gothic"/>
              </a:rPr>
              <a:t>Understand and act upon a one step instruction</a:t>
            </a:r>
          </a:p>
          <a:p>
            <a:pPr>
              <a:buChar char="•"/>
            </a:pPr>
            <a:r>
              <a:rPr lang="en-GB" sz="1000" b="1">
                <a:latin typeface="Century Gothic"/>
              </a:rPr>
              <a:t>Shows a growing understanding of prepositions such as ‘in’, ‘on’, by carrying out an action or selecting correct picture; </a:t>
            </a:r>
          </a:p>
        </p:txBody>
      </p:sp>
      <p:sp>
        <p:nvSpPr>
          <p:cNvPr id="20" name="TextBox 19">
            <a:extLst>
              <a:ext uri="{FF2B5EF4-FFF2-40B4-BE49-F238E27FC236}">
                <a16:creationId xmlns:a16="http://schemas.microsoft.com/office/drawing/2014/main" id="{6D35DC6C-3FA2-524A-03B9-0467B8D918B5}"/>
              </a:ext>
            </a:extLst>
          </p:cNvPr>
          <p:cNvSpPr txBox="1"/>
          <p:nvPr/>
        </p:nvSpPr>
        <p:spPr>
          <a:xfrm>
            <a:off x="4543425" y="2771775"/>
            <a:ext cx="1957388"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1000" b="1">
                <a:latin typeface="Century Gothic"/>
                <a:ea typeface="Century Gothic"/>
                <a:cs typeface="Century Gothic"/>
              </a:rPr>
              <a:t>Enjoy listening to longer stories</a:t>
            </a:r>
            <a:r>
              <a:rPr lang="en-US" sz="1000">
                <a:latin typeface="Calibri"/>
                <a:ea typeface="Calibri"/>
                <a:cs typeface="Calibri"/>
              </a:rPr>
              <a:t> </a:t>
            </a:r>
            <a:r>
              <a:rPr lang="en-US" sz="1000" b="1">
                <a:latin typeface="Century Gothic"/>
                <a:ea typeface="Century Gothic"/>
                <a:cs typeface="Century Gothic"/>
              </a:rPr>
              <a:t>and can remember much of what happens. </a:t>
            </a:r>
            <a:endParaRPr lang="en-GB" sz="1000" b="1">
              <a:latin typeface="Century Gothic"/>
              <a:ea typeface="Century Gothic"/>
              <a:cs typeface="Century Gothic"/>
            </a:endParaRPr>
          </a:p>
          <a:p>
            <a:pPr marL="171450" indent="-171450">
              <a:buFont typeface="Arial"/>
              <a:buChar char="•"/>
            </a:pPr>
            <a:r>
              <a:rPr lang="en-GB" sz="1000" b="1">
                <a:latin typeface="Century Gothic"/>
                <a:ea typeface="Century Gothic"/>
                <a:cs typeface="Century Gothic"/>
              </a:rPr>
              <a:t>Focusing attention – still listen or do, but can shift own attention;</a:t>
            </a:r>
            <a:endParaRPr lang="en-US" sz="1000" b="1">
              <a:latin typeface="Century Gothic"/>
            </a:endParaRPr>
          </a:p>
          <a:p>
            <a:pPr marL="171450" indent="-171450" rtl="0">
              <a:buFont typeface="Arial"/>
              <a:buChar char="•"/>
            </a:pPr>
            <a:r>
              <a:rPr lang="en-GB" sz="1000" b="1">
                <a:latin typeface="Century Gothic"/>
                <a:ea typeface="Century Gothic"/>
                <a:cs typeface="Century Gothic"/>
              </a:rPr>
              <a:t>Understand a question or instruction that has two parts</a:t>
            </a:r>
          </a:p>
          <a:p>
            <a:pPr marL="171450" indent="-171450" rtl="0">
              <a:buFont typeface="Arial"/>
              <a:buChar char="•"/>
            </a:pPr>
            <a:r>
              <a:rPr lang="en-GB" sz="1000" b="1">
                <a:latin typeface="Century Gothic"/>
                <a:ea typeface="Century Gothic"/>
                <a:cs typeface="Century Gothic"/>
              </a:rPr>
              <a:t>Shows a growing</a:t>
            </a:r>
          </a:p>
          <a:p>
            <a:r>
              <a:rPr lang="en-GB" sz="1000" b="1">
                <a:latin typeface="Century Gothic"/>
                <a:ea typeface="Century Gothic"/>
                <a:cs typeface="Century Gothic"/>
              </a:rPr>
              <a:t>     understanding of    </a:t>
            </a:r>
          </a:p>
          <a:p>
            <a:r>
              <a:rPr lang="en-GB" sz="1000" b="1">
                <a:latin typeface="Century Gothic"/>
                <a:ea typeface="Century Gothic"/>
                <a:cs typeface="Century Gothic"/>
              </a:rPr>
              <a:t>    prepositions such as</a:t>
            </a:r>
            <a:endParaRPr lang="en-GB">
              <a:latin typeface="Calibri" panose="020F0502020204030204"/>
              <a:ea typeface="Century Gothic"/>
              <a:cs typeface="Calibri" panose="020F0502020204030204"/>
            </a:endParaRPr>
          </a:p>
          <a:p>
            <a:r>
              <a:rPr lang="en-GB" sz="1000" b="1">
                <a:latin typeface="Century Gothic"/>
                <a:ea typeface="Century Gothic"/>
                <a:cs typeface="Century Gothic"/>
              </a:rPr>
              <a:t>    ‘under’, ‘on top’, by</a:t>
            </a:r>
            <a:endParaRPr lang="en-GB">
              <a:latin typeface="Calibri" panose="020F0502020204030204"/>
              <a:ea typeface="Century Gothic"/>
              <a:cs typeface="Calibri"/>
            </a:endParaRPr>
          </a:p>
          <a:p>
            <a:r>
              <a:rPr lang="en-GB" sz="1000" b="1">
                <a:latin typeface="Century Gothic"/>
                <a:ea typeface="Century Gothic"/>
                <a:cs typeface="Century Gothic"/>
              </a:rPr>
              <a:t>    carrying out an action or</a:t>
            </a:r>
            <a:endParaRPr lang="en-GB">
              <a:latin typeface="Calibri" panose="020F0502020204030204"/>
              <a:ea typeface="Century Gothic"/>
              <a:cs typeface="Calibri"/>
            </a:endParaRPr>
          </a:p>
          <a:p>
            <a:r>
              <a:rPr lang="en-GB" sz="1000" b="1">
                <a:latin typeface="Century Gothic"/>
                <a:ea typeface="Century Gothic"/>
                <a:cs typeface="Century Gothic"/>
              </a:rPr>
              <a:t>     selecting correct picture</a:t>
            </a:r>
            <a:endParaRPr lang="en-GB">
              <a:cs typeface="Calibri"/>
            </a:endParaRPr>
          </a:p>
          <a:p>
            <a:pPr marL="171450" indent="-171450" rtl="0">
              <a:buFont typeface="Arial"/>
              <a:buChar char="•"/>
            </a:pPr>
            <a:r>
              <a:rPr lang="en-GB" sz="1000" b="1">
                <a:latin typeface="Century Gothic"/>
                <a:ea typeface="Century Gothic"/>
                <a:cs typeface="Century Gothic"/>
              </a:rPr>
              <a:t>Understand ‘why’ questions</a:t>
            </a:r>
          </a:p>
          <a:p>
            <a:pPr marL="171450" indent="-171450">
              <a:buFont typeface="Arial"/>
              <a:buChar char="•"/>
            </a:pPr>
            <a:r>
              <a:rPr lang="en-GB" sz="1000" b="1">
                <a:latin typeface="Century Gothic"/>
                <a:ea typeface="Century Gothic"/>
                <a:cs typeface="Century Gothic"/>
              </a:rPr>
              <a:t>Sing a large repertoire of songs. </a:t>
            </a:r>
          </a:p>
          <a:p>
            <a:pPr marL="171450" indent="-171450">
              <a:buFont typeface="Arial"/>
              <a:buChar char="•"/>
            </a:pPr>
            <a:r>
              <a:rPr lang="en-GB" sz="1000" b="1">
                <a:latin typeface="Century Gothic"/>
                <a:ea typeface="Century Gothic"/>
                <a:cs typeface="Century Gothic"/>
              </a:rPr>
              <a:t>Know many rhymes, be able to talk about familiar books, and be able to tell a long story. </a:t>
            </a:r>
            <a:endParaRPr lang="en-US">
              <a:cs typeface="Calibri"/>
            </a:endParaRPr>
          </a:p>
        </p:txBody>
      </p:sp>
      <p:sp>
        <p:nvSpPr>
          <p:cNvPr id="21" name="TextBox 20">
            <a:extLst>
              <a:ext uri="{FF2B5EF4-FFF2-40B4-BE49-F238E27FC236}">
                <a16:creationId xmlns:a16="http://schemas.microsoft.com/office/drawing/2014/main" id="{9A11377A-DC34-7D5C-F6B8-5CB568F50D50}"/>
              </a:ext>
            </a:extLst>
          </p:cNvPr>
          <p:cNvSpPr txBox="1"/>
          <p:nvPr/>
        </p:nvSpPr>
        <p:spPr>
          <a:xfrm>
            <a:off x="6915150" y="2860357"/>
            <a:ext cx="1870233"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1000" dirty="0">
                <a:latin typeface="Arial"/>
                <a:cs typeface="Arial"/>
              </a:rPr>
              <a:t>•</a:t>
            </a:r>
            <a:r>
              <a:rPr lang="en-GB" sz="1000" b="1" dirty="0">
                <a:latin typeface="Century Gothic"/>
              </a:rPr>
              <a:t>Listening and following directions and looking at someone when they are speaking;</a:t>
            </a:r>
            <a:endParaRPr lang="en-US" dirty="0"/>
          </a:p>
          <a:p>
            <a:r>
              <a:rPr lang="en-GB" sz="1000" dirty="0">
                <a:latin typeface="Arial"/>
                <a:cs typeface="Arial"/>
              </a:rPr>
              <a:t>•</a:t>
            </a:r>
            <a:r>
              <a:rPr lang="en-GB" sz="1000" b="1" dirty="0">
                <a:latin typeface="Century Gothic"/>
              </a:rPr>
              <a:t>Using prepositions when following instructions;</a:t>
            </a:r>
            <a:endParaRPr lang="en-GB" dirty="0"/>
          </a:p>
          <a:p>
            <a:r>
              <a:rPr lang="en-GB" sz="1000" dirty="0">
                <a:latin typeface="Arial"/>
                <a:cs typeface="Arial"/>
              </a:rPr>
              <a:t>•</a:t>
            </a:r>
            <a:r>
              <a:rPr lang="en-GB" sz="1000" b="1" dirty="0">
                <a:latin typeface="Century Gothic"/>
              </a:rPr>
              <a:t>Asking and responding to why questions;</a:t>
            </a:r>
            <a:endParaRPr lang="en-GB" dirty="0"/>
          </a:p>
          <a:p>
            <a:r>
              <a:rPr lang="en-GB" sz="1000" dirty="0">
                <a:latin typeface="Arial"/>
                <a:cs typeface="Arial"/>
              </a:rPr>
              <a:t>•</a:t>
            </a:r>
            <a:r>
              <a:rPr lang="en-GB" sz="1000" b="1" dirty="0">
                <a:latin typeface="Century Gothic"/>
              </a:rPr>
              <a:t>Following stories read to them and talk about the pictures in the book.</a:t>
            </a:r>
            <a:endParaRPr lang="en-GB" dirty="0"/>
          </a:p>
          <a:p>
            <a:pPr algn="l"/>
            <a:endParaRPr lang="en-GB" dirty="0">
              <a:cs typeface="Calibri"/>
            </a:endParaRPr>
          </a:p>
        </p:txBody>
      </p:sp>
    </p:spTree>
    <p:extLst>
      <p:ext uri="{BB962C8B-B14F-4D97-AF65-F5344CB8AC3E}">
        <p14:creationId xmlns:p14="http://schemas.microsoft.com/office/powerpoint/2010/main" val="37948225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F112A2-456A-0D18-A017-24AC606090DB}"/>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005F76B-6692-40AA-DCD9-F94312EC6F5E}"/>
              </a:ext>
            </a:extLst>
          </p:cNvPr>
          <p:cNvGraphicFramePr>
            <a:graphicFrameLocks noGrp="1"/>
          </p:cNvGraphicFramePr>
          <p:nvPr>
            <p:ph idx="1"/>
            <p:extLst>
              <p:ext uri="{D42A27DB-BD31-4B8C-83A1-F6EECF244321}">
                <p14:modId xmlns:p14="http://schemas.microsoft.com/office/powerpoint/2010/main" val="249511784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PHYSICAL DEVELOPMENT: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789E1D87-DFEC-350B-BF98-56C1DDC203E4}"/>
              </a:ext>
            </a:extLst>
          </p:cNvPr>
          <p:cNvSpPr/>
          <p:nvPr/>
        </p:nvSpPr>
        <p:spPr>
          <a:xfrm>
            <a:off x="295275" y="160229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803D631-D568-27AF-CE78-81D45F9602C2}"/>
              </a:ext>
            </a:extLst>
          </p:cNvPr>
          <p:cNvSpPr txBox="1"/>
          <p:nvPr/>
        </p:nvSpPr>
        <p:spPr>
          <a:xfrm>
            <a:off x="240586" y="1035568"/>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9A9516A5-8531-0AAF-D987-EBC049D1B0D1}"/>
              </a:ext>
            </a:extLst>
          </p:cNvPr>
          <p:cNvSpPr txBox="1"/>
          <p:nvPr/>
        </p:nvSpPr>
        <p:spPr>
          <a:xfrm>
            <a:off x="2433477" y="114494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C5368EA4-1708-C76F-03B8-24F27FE02991}"/>
              </a:ext>
            </a:extLst>
          </p:cNvPr>
          <p:cNvSpPr/>
          <p:nvPr/>
        </p:nvSpPr>
        <p:spPr>
          <a:xfrm>
            <a:off x="2542649" y="160229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9D1A562-87B9-3A41-827A-47F003EC846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54355DE-8085-39E2-DE2B-BB0062F98586}"/>
              </a:ext>
            </a:extLst>
          </p:cNvPr>
          <p:cNvSpPr>
            <a:spLocks noGrp="1"/>
          </p:cNvSpPr>
          <p:nvPr>
            <p:ph type="sldNum" sz="quarter" idx="12"/>
          </p:nvPr>
        </p:nvSpPr>
        <p:spPr/>
        <p:txBody>
          <a:bodyPr/>
          <a:lstStyle/>
          <a:p>
            <a:fld id="{ADBD1915-73F0-4A8D-B501-CF547A3FBDF8}" type="slidenum">
              <a:rPr lang="en-GB" smtClean="0"/>
              <a:t>20</a:t>
            </a:fld>
            <a:endParaRPr lang="en-GB"/>
          </a:p>
        </p:txBody>
      </p:sp>
      <p:graphicFrame>
        <p:nvGraphicFramePr>
          <p:cNvPr id="5" name="Table 4">
            <a:extLst>
              <a:ext uri="{FF2B5EF4-FFF2-40B4-BE49-F238E27FC236}">
                <a16:creationId xmlns:a16="http://schemas.microsoft.com/office/drawing/2014/main" id="{DBCFEA61-4B54-90C7-473D-F65BF0E72FF8}"/>
              </a:ext>
            </a:extLst>
          </p:cNvPr>
          <p:cNvGraphicFramePr>
            <a:graphicFrameLocks noGrp="1"/>
          </p:cNvGraphicFramePr>
          <p:nvPr>
            <p:extLst>
              <p:ext uri="{D42A27DB-BD31-4B8C-83A1-F6EECF244321}">
                <p14:modId xmlns:p14="http://schemas.microsoft.com/office/powerpoint/2010/main" val="1587033466"/>
              </p:ext>
            </p:extLst>
          </p:nvPr>
        </p:nvGraphicFramePr>
        <p:xfrm>
          <a:off x="153129" y="2537569"/>
          <a:ext cx="2214818" cy="4156623"/>
        </p:xfrm>
        <a:graphic>
          <a:graphicData uri="http://schemas.openxmlformats.org/drawingml/2006/table">
            <a:tbl>
              <a:tblPr firstRow="1" bandRow="1">
                <a:tableStyleId>{5C22544A-7EE6-4342-B048-85BDC9FD1C3A}</a:tableStyleId>
              </a:tblPr>
              <a:tblGrid>
                <a:gridCol w="2214818">
                  <a:extLst>
                    <a:ext uri="{9D8B030D-6E8A-4147-A177-3AD203B41FA5}">
                      <a16:colId xmlns:a16="http://schemas.microsoft.com/office/drawing/2014/main" val="3716195782"/>
                    </a:ext>
                  </a:extLst>
                </a:gridCol>
              </a:tblGrid>
              <a:tr h="4156623">
                <a:tc>
                  <a:txBody>
                    <a:bodyPr/>
                    <a:lstStyle/>
                    <a:p>
                      <a:pPr marL="171450" indent="-171450">
                        <a:buFont typeface="Arial"/>
                        <a:buChar char="•"/>
                      </a:pPr>
                      <a:r>
                        <a:rPr lang="en-US" sz="900">
                          <a:solidFill>
                            <a:schemeClr val="tx1"/>
                          </a:solidFill>
                          <a:effectLst/>
                          <a:latin typeface="Century Gothic"/>
                        </a:rPr>
                        <a:t>Fit themselves into spaces, like tunnels, dens and large boxes, and move around in them. </a:t>
                      </a:r>
                    </a:p>
                    <a:p>
                      <a:pPr marL="171450" lvl="0" indent="-171450">
                        <a:buFont typeface="Arial"/>
                        <a:buChar char="•"/>
                      </a:pPr>
                      <a:r>
                        <a:rPr lang="en-US" sz="900">
                          <a:solidFill>
                            <a:schemeClr val="tx1"/>
                          </a:solidFill>
                          <a:effectLst/>
                          <a:latin typeface="Century Gothic"/>
                        </a:rPr>
                        <a:t>Enjoy starting to kick, throw and catch balls. </a:t>
                      </a:r>
                    </a:p>
                    <a:p>
                      <a:pPr marL="171450" lvl="0" indent="-171450">
                        <a:buFont typeface="Arial"/>
                        <a:buChar char="•"/>
                      </a:pPr>
                      <a:r>
                        <a:rPr lang="en-US" sz="900">
                          <a:solidFill>
                            <a:schemeClr val="tx1"/>
                          </a:solidFill>
                          <a:effectLst/>
                          <a:latin typeface="Century Gothic"/>
                        </a:rPr>
                        <a:t>Walk, run, jump and climb - and start to use the stairs independently. </a:t>
                      </a:r>
                    </a:p>
                    <a:p>
                      <a:pPr marL="171450" lvl="0" indent="-171450">
                        <a:buFont typeface="Arial"/>
                        <a:buChar char="•"/>
                      </a:pPr>
                      <a:r>
                        <a:rPr lang="en-US" sz="900">
                          <a:solidFill>
                            <a:schemeClr val="tx1"/>
                          </a:solidFill>
                          <a:effectLst/>
                          <a:latin typeface="Century Gothic"/>
                        </a:rPr>
                        <a:t>Spin, roll and independently use ropes and swings (for example, </a:t>
                      </a:r>
                      <a:r>
                        <a:rPr lang="en-US" sz="900" err="1">
                          <a:solidFill>
                            <a:schemeClr val="tx1"/>
                          </a:solidFill>
                          <a:effectLst/>
                          <a:latin typeface="Century Gothic"/>
                        </a:rPr>
                        <a:t>tyre</a:t>
                      </a:r>
                      <a:r>
                        <a:rPr lang="en-US" sz="900">
                          <a:solidFill>
                            <a:schemeClr val="tx1"/>
                          </a:solidFill>
                          <a:effectLst/>
                          <a:latin typeface="Century Gothic"/>
                        </a:rPr>
                        <a:t> swings). </a:t>
                      </a:r>
                    </a:p>
                    <a:p>
                      <a:pPr marL="171450" lvl="0" indent="-171450">
                        <a:buFont typeface="Arial"/>
                        <a:buChar char="•"/>
                      </a:pPr>
                      <a:r>
                        <a:rPr lang="en-US" sz="900">
                          <a:solidFill>
                            <a:schemeClr val="tx1"/>
                          </a:solidFill>
                          <a:effectLst/>
                          <a:latin typeface="Century Gothic"/>
                        </a:rPr>
                        <a:t>Sit on a push-along wheeled toy, use a scooter or ride a tricycle. </a:t>
                      </a:r>
                    </a:p>
                    <a:p>
                      <a:pPr marL="171450" lvl="0" indent="-171450">
                        <a:buFont typeface="Arial"/>
                        <a:buChar char="•"/>
                      </a:pPr>
                      <a:r>
                        <a:rPr lang="en-US" sz="900">
                          <a:solidFill>
                            <a:schemeClr val="tx1"/>
                          </a:solidFill>
                          <a:effectLst/>
                          <a:latin typeface="Century Gothic"/>
                        </a:rPr>
                        <a:t> ground at the same time? </a:t>
                      </a:r>
                    </a:p>
                    <a:p>
                      <a:pPr marL="171450" lvl="0" indent="-171450">
                        <a:buFont typeface="Arial"/>
                        <a:buChar char="•"/>
                      </a:pPr>
                      <a:r>
                        <a:rPr lang="en-US" sz="900">
                          <a:solidFill>
                            <a:schemeClr val="tx1"/>
                          </a:solidFill>
                          <a:effectLst/>
                          <a:latin typeface="Century Gothic"/>
                        </a:rPr>
                        <a:t>Around their third birthday, can the child climb confidently, catch a large ball and pedal a tricycle? </a:t>
                      </a:r>
                    </a:p>
                    <a:p>
                      <a:pPr marL="171450" lvl="0" indent="-171450">
                        <a:buFont typeface="Arial"/>
                        <a:buChar char="•"/>
                      </a:pPr>
                      <a:r>
                        <a:rPr lang="en-US" sz="900">
                          <a:solidFill>
                            <a:schemeClr val="tx1"/>
                          </a:solidFill>
                          <a:effectLst/>
                          <a:latin typeface="Century Gothic"/>
                        </a:rPr>
                        <a:t>Look out for children who find it difficult to sit comfortably on chairs. They may need help to develop their core muscles. You can help them by encouraging them to scoot on sit-down trikes without pedals, and jump on soft-play equipment. </a:t>
                      </a:r>
                    </a:p>
                    <a:p>
                      <a:pPr marL="171450" lvl="0" indent="-171450">
                        <a:buFont typeface="Arial"/>
                        <a:buChar char="•"/>
                      </a:pPr>
                      <a:r>
                        <a:rPr lang="en-US" sz="900">
                          <a:solidFill>
                            <a:schemeClr val="tx1"/>
                          </a:solidFill>
                          <a:effectLst/>
                          <a:latin typeface="Century Gothic"/>
                        </a:rPr>
                        <a:t>Learn to use the toilet with help, and then independently.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3661038462"/>
                  </a:ext>
                </a:extLst>
              </a:tr>
            </a:tbl>
          </a:graphicData>
        </a:graphic>
      </p:graphicFrame>
      <p:sp>
        <p:nvSpPr>
          <p:cNvPr id="8" name="Rectangle 7">
            <a:extLst>
              <a:ext uri="{FF2B5EF4-FFF2-40B4-BE49-F238E27FC236}">
                <a16:creationId xmlns:a16="http://schemas.microsoft.com/office/drawing/2014/main" id="{61D64373-DA00-CA82-B033-16027558CD0C}"/>
              </a:ext>
            </a:extLst>
          </p:cNvPr>
          <p:cNvSpPr/>
          <p:nvPr/>
        </p:nvSpPr>
        <p:spPr>
          <a:xfrm>
            <a:off x="4724399" y="155854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10" name="Rectangle 9">
            <a:extLst>
              <a:ext uri="{FF2B5EF4-FFF2-40B4-BE49-F238E27FC236}">
                <a16:creationId xmlns:a16="http://schemas.microsoft.com/office/drawing/2014/main" id="{8209D7E9-B5A6-0C7D-BE12-9BAD901AA30F}"/>
              </a:ext>
            </a:extLst>
          </p:cNvPr>
          <p:cNvSpPr/>
          <p:nvPr/>
        </p:nvSpPr>
        <p:spPr>
          <a:xfrm>
            <a:off x="6938962" y="155854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12" name="TextBox 11">
            <a:extLst>
              <a:ext uri="{FF2B5EF4-FFF2-40B4-BE49-F238E27FC236}">
                <a16:creationId xmlns:a16="http://schemas.microsoft.com/office/drawing/2014/main" id="{2EC296F1-E540-C24A-6BF9-B9C24B572749}"/>
              </a:ext>
            </a:extLst>
          </p:cNvPr>
          <p:cNvSpPr txBox="1"/>
          <p:nvPr/>
        </p:nvSpPr>
        <p:spPr>
          <a:xfrm>
            <a:off x="4724399" y="114494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15" name="TextBox 14">
            <a:extLst>
              <a:ext uri="{FF2B5EF4-FFF2-40B4-BE49-F238E27FC236}">
                <a16:creationId xmlns:a16="http://schemas.microsoft.com/office/drawing/2014/main" id="{F3C3102E-5081-4B73-0E32-803DB5DBCE4E}"/>
              </a:ext>
            </a:extLst>
          </p:cNvPr>
          <p:cNvSpPr txBox="1"/>
          <p:nvPr/>
        </p:nvSpPr>
        <p:spPr>
          <a:xfrm>
            <a:off x="6938962" y="1144946"/>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US"/>
          </a:p>
        </p:txBody>
      </p:sp>
      <p:graphicFrame>
        <p:nvGraphicFramePr>
          <p:cNvPr id="30" name="Table 29">
            <a:extLst>
              <a:ext uri="{FF2B5EF4-FFF2-40B4-BE49-F238E27FC236}">
                <a16:creationId xmlns:a16="http://schemas.microsoft.com/office/drawing/2014/main" id="{54CD0CA7-D9EB-5F25-6E36-AB320CAC1573}"/>
              </a:ext>
            </a:extLst>
          </p:cNvPr>
          <p:cNvGraphicFramePr>
            <a:graphicFrameLocks noGrp="1"/>
          </p:cNvGraphicFramePr>
          <p:nvPr>
            <p:extLst>
              <p:ext uri="{D42A27DB-BD31-4B8C-83A1-F6EECF244321}">
                <p14:modId xmlns:p14="http://schemas.microsoft.com/office/powerpoint/2010/main" val="166516893"/>
              </p:ext>
            </p:extLst>
          </p:nvPr>
        </p:nvGraphicFramePr>
        <p:xfrm>
          <a:off x="2406315" y="2537569"/>
          <a:ext cx="1995648" cy="3609774"/>
        </p:xfrm>
        <a:graphic>
          <a:graphicData uri="http://schemas.openxmlformats.org/drawingml/2006/table">
            <a:tbl>
              <a:tblPr firstRow="1" bandRow="1">
                <a:tableStyleId>{5C22544A-7EE6-4342-B048-85BDC9FD1C3A}</a:tableStyleId>
              </a:tblPr>
              <a:tblGrid>
                <a:gridCol w="1995648">
                  <a:extLst>
                    <a:ext uri="{9D8B030D-6E8A-4147-A177-3AD203B41FA5}">
                      <a16:colId xmlns:a16="http://schemas.microsoft.com/office/drawing/2014/main" val="1642604431"/>
                    </a:ext>
                  </a:extLst>
                </a:gridCol>
              </a:tblGrid>
              <a:tr h="3609774">
                <a:tc>
                  <a:txBody>
                    <a:bodyPr/>
                    <a:lstStyle/>
                    <a:p>
                      <a:pPr marL="171450" indent="-171450">
                        <a:buFont typeface="Arial"/>
                        <a:buChar char="•"/>
                      </a:pPr>
                      <a:r>
                        <a:rPr lang="en-US" sz="900">
                          <a:solidFill>
                            <a:schemeClr val="tx1"/>
                          </a:solidFill>
                          <a:effectLst/>
                          <a:latin typeface="Century Gothic"/>
                        </a:rPr>
                        <a:t>Continue to develop their movement, balancing, riding (scooters, trikes and bikes) and ball skills. </a:t>
                      </a:r>
                    </a:p>
                    <a:p>
                      <a:pPr marL="171450" lvl="0" indent="-171450">
                        <a:buFont typeface="Arial"/>
                        <a:buChar char="•"/>
                      </a:pPr>
                      <a:r>
                        <a:rPr lang="en-US" sz="900">
                          <a:solidFill>
                            <a:schemeClr val="tx1"/>
                          </a:solidFill>
                          <a:effectLst/>
                          <a:latin typeface="Century Gothic"/>
                        </a:rPr>
                        <a:t>Skip, hop, stand on one leg and hold a pose for a game like musical statues. </a:t>
                      </a:r>
                    </a:p>
                    <a:p>
                      <a:pPr marL="171450" lvl="0" indent="-171450">
                        <a:buFont typeface="Arial"/>
                        <a:buChar char="•"/>
                      </a:pPr>
                      <a:r>
                        <a:rPr lang="en-US" sz="900">
                          <a:solidFill>
                            <a:schemeClr val="tx1"/>
                          </a:solidFill>
                          <a:effectLst/>
                          <a:latin typeface="Century Gothic"/>
                        </a:rPr>
                        <a:t>Use large-muscle movements to wave flags and streamers, paint and make marks. </a:t>
                      </a:r>
                    </a:p>
                    <a:p>
                      <a:pPr marL="171450" lvl="0" indent="-171450">
                        <a:buFont typeface="Arial"/>
                        <a:buChar char="•"/>
                      </a:pPr>
                      <a:r>
                        <a:rPr lang="en-US" sz="900">
                          <a:solidFill>
                            <a:schemeClr val="tx1"/>
                          </a:solidFill>
                          <a:effectLst/>
                          <a:latin typeface="Century Gothic"/>
                        </a:rPr>
                        <a:t>Match their developing physical skills to tasks and activities in the setting. For example, they decide whether to crawl, walk or run across a plank, depending on its length and width. </a:t>
                      </a:r>
                    </a:p>
                    <a:p>
                      <a:pPr marL="171450" lvl="0" indent="-171450">
                        <a:buFont typeface="Arial"/>
                        <a:buChar char="•"/>
                      </a:pPr>
                      <a:r>
                        <a:rPr lang="en-US" sz="900">
                          <a:solidFill>
                            <a:schemeClr val="tx1"/>
                          </a:solidFill>
                          <a:effectLst/>
                          <a:latin typeface="Century Gothic"/>
                        </a:rPr>
                        <a:t> Support children who are struggling with toilet training, in partnership with their parents. Seek medical advice, if necessary, from a health visitor or GP.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graphicFrame>
        <p:nvGraphicFramePr>
          <p:cNvPr id="31" name="Table 30">
            <a:extLst>
              <a:ext uri="{FF2B5EF4-FFF2-40B4-BE49-F238E27FC236}">
                <a16:creationId xmlns:a16="http://schemas.microsoft.com/office/drawing/2014/main" id="{F227DC18-6C1A-AA45-BF01-610C009DDA50}"/>
              </a:ext>
            </a:extLst>
          </p:cNvPr>
          <p:cNvGraphicFramePr>
            <a:graphicFrameLocks noGrp="1"/>
          </p:cNvGraphicFramePr>
          <p:nvPr>
            <p:extLst>
              <p:ext uri="{D42A27DB-BD31-4B8C-83A1-F6EECF244321}">
                <p14:modId xmlns:p14="http://schemas.microsoft.com/office/powerpoint/2010/main" val="3578517265"/>
              </p:ext>
            </p:extLst>
          </p:nvPr>
        </p:nvGraphicFramePr>
        <p:xfrm>
          <a:off x="4495435" y="2559444"/>
          <a:ext cx="2146043" cy="3801418"/>
        </p:xfrm>
        <a:graphic>
          <a:graphicData uri="http://schemas.openxmlformats.org/drawingml/2006/table">
            <a:tbl>
              <a:tblPr firstRow="1" bandRow="1">
                <a:tableStyleId>{5C22544A-7EE6-4342-B048-85BDC9FD1C3A}</a:tableStyleId>
              </a:tblPr>
              <a:tblGrid>
                <a:gridCol w="2146043">
                  <a:extLst>
                    <a:ext uri="{9D8B030D-6E8A-4147-A177-3AD203B41FA5}">
                      <a16:colId xmlns:a16="http://schemas.microsoft.com/office/drawing/2014/main" val="1642604431"/>
                    </a:ext>
                  </a:extLst>
                </a:gridCol>
              </a:tblGrid>
              <a:tr h="3801418">
                <a:tc>
                  <a:txBody>
                    <a:bodyPr/>
                    <a:lstStyle/>
                    <a:p>
                      <a:pPr marL="171450" indent="-171450">
                        <a:buFont typeface="Arial"/>
                        <a:buChar char="•"/>
                      </a:pPr>
                      <a:endParaRPr lang="en-US" sz="1000">
                        <a:solidFill>
                          <a:schemeClr val="tx1"/>
                        </a:solidFill>
                        <a:effectLst/>
                        <a:latin typeface="Century Gothic"/>
                      </a:endParaRPr>
                    </a:p>
                    <a:p>
                      <a:pPr marL="171450" lvl="0" indent="-171450">
                        <a:buFont typeface="Arial"/>
                        <a:buChar char="•"/>
                      </a:pPr>
                      <a:r>
                        <a:rPr lang="en-US" sz="900">
                          <a:solidFill>
                            <a:schemeClr val="tx1"/>
                          </a:solidFill>
                          <a:effectLst/>
                          <a:latin typeface="Century Gothic"/>
                        </a:rPr>
                        <a:t>Go up steps and stairs, or climb up apparatus, using alternate feet. </a:t>
                      </a:r>
                    </a:p>
                    <a:p>
                      <a:pPr marL="171450" lvl="0" indent="-171450">
                        <a:buFont typeface="Arial"/>
                        <a:buChar char="•"/>
                      </a:pPr>
                      <a:r>
                        <a:rPr lang="en-US" sz="900">
                          <a:solidFill>
                            <a:schemeClr val="tx1"/>
                          </a:solidFill>
                          <a:effectLst/>
                          <a:latin typeface="Century Gothic"/>
                        </a:rPr>
                        <a:t>Start taking part in some group activities which they make up for themselves, or in teams. </a:t>
                      </a:r>
                    </a:p>
                    <a:p>
                      <a:pPr marL="171450" lvl="0" indent="-171450">
                        <a:buFont typeface="Arial"/>
                        <a:buChar char="•"/>
                      </a:pPr>
                      <a:r>
                        <a:rPr lang="en-US" sz="900">
                          <a:solidFill>
                            <a:schemeClr val="tx1"/>
                          </a:solidFill>
                          <a:effectLst/>
                          <a:latin typeface="Century Gothic"/>
                        </a:rPr>
                        <a:t>Are increasingly able to use and remember sequences and patterns of movements which are related to music and rhythm. </a:t>
                      </a:r>
                    </a:p>
                    <a:p>
                      <a:pPr marL="171450" lvl="0" indent="-171450">
                        <a:buFont typeface="Arial"/>
                        <a:buChar char="•"/>
                      </a:pPr>
                      <a:r>
                        <a:rPr lang="en-US" sz="900">
                          <a:solidFill>
                            <a:schemeClr val="tx1"/>
                          </a:solidFill>
                          <a:effectLst/>
                          <a:latin typeface="Century Gothic"/>
                        </a:rPr>
                        <a:t>Choose the right resources to carry out their own plan. For example, choosing a spade to enlarge a small hole they dug with a trowel. </a:t>
                      </a:r>
                    </a:p>
                    <a:p>
                      <a:pPr marL="171450" lvl="0" indent="-171450">
                        <a:buFont typeface="Arial"/>
                        <a:buChar char="•"/>
                      </a:pPr>
                      <a:r>
                        <a:rPr lang="en-US" sz="900">
                          <a:solidFill>
                            <a:schemeClr val="tx1"/>
                          </a:solidFill>
                          <a:effectLst/>
                          <a:latin typeface="Century Gothic"/>
                        </a:rPr>
                        <a:t>Collaborate with others to manage large items, such as moving a long plank safely, carrying large hollow blocks. </a:t>
                      </a:r>
                    </a:p>
                    <a:p>
                      <a:pPr marL="171450" lvl="0" indent="-171450">
                        <a:buFont typeface="Arial"/>
                        <a:buChar char="•"/>
                      </a:pPr>
                      <a:r>
                        <a:rPr lang="en-US" sz="900">
                          <a:solidFill>
                            <a:schemeClr val="tx1"/>
                          </a:solidFill>
                          <a:effectLst/>
                          <a:latin typeface="Century Gothic"/>
                        </a:rPr>
                        <a:t>Most, but not all, children are reliably dry during the day by the age of 4.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graphicFrame>
        <p:nvGraphicFramePr>
          <p:cNvPr id="32" name="Table 31">
            <a:extLst>
              <a:ext uri="{FF2B5EF4-FFF2-40B4-BE49-F238E27FC236}">
                <a16:creationId xmlns:a16="http://schemas.microsoft.com/office/drawing/2014/main" id="{CB027923-160F-6C4E-032E-ADC7D7B2BD1C}"/>
              </a:ext>
            </a:extLst>
          </p:cNvPr>
          <p:cNvGraphicFramePr>
            <a:graphicFrameLocks noGrp="1"/>
          </p:cNvGraphicFramePr>
          <p:nvPr>
            <p:extLst>
              <p:ext uri="{D42A27DB-BD31-4B8C-83A1-F6EECF244321}">
                <p14:modId xmlns:p14="http://schemas.microsoft.com/office/powerpoint/2010/main" val="3028711310"/>
              </p:ext>
            </p:extLst>
          </p:nvPr>
        </p:nvGraphicFramePr>
        <p:xfrm>
          <a:off x="6748622" y="2570382"/>
          <a:ext cx="2036664" cy="3786980"/>
        </p:xfrm>
        <a:graphic>
          <a:graphicData uri="http://schemas.openxmlformats.org/drawingml/2006/table">
            <a:tbl>
              <a:tblPr firstRow="1" bandRow="1">
                <a:tableStyleId>{5C22544A-7EE6-4342-B048-85BDC9FD1C3A}</a:tableStyleId>
              </a:tblPr>
              <a:tblGrid>
                <a:gridCol w="2036664">
                  <a:extLst>
                    <a:ext uri="{9D8B030D-6E8A-4147-A177-3AD203B41FA5}">
                      <a16:colId xmlns:a16="http://schemas.microsoft.com/office/drawing/2014/main" val="1642604431"/>
                    </a:ext>
                  </a:extLst>
                </a:gridCol>
              </a:tblGrid>
              <a:tr h="3786980">
                <a:tc>
                  <a:txBody>
                    <a:bodyPr/>
                    <a:lstStyle/>
                    <a:p>
                      <a:pPr marL="171450" marR="0" lvl="0" indent="-171450" algn="l">
                        <a:lnSpc>
                          <a:spcPct val="100000"/>
                        </a:lnSpc>
                        <a:spcBef>
                          <a:spcPts val="0"/>
                        </a:spcBef>
                        <a:spcAft>
                          <a:spcPts val="0"/>
                        </a:spcAft>
                        <a:buClr>
                          <a:srgbClr val="FFFFFF"/>
                        </a:buClr>
                        <a:buFont typeface="Arial"/>
                        <a:buChar char="•"/>
                      </a:pPr>
                      <a:r>
                        <a:rPr lang="en-GB" sz="1100" b="1" i="0" u="none" strike="noStrike" noProof="0" dirty="0">
                          <a:solidFill>
                            <a:schemeClr val="tx1"/>
                          </a:solidFill>
                          <a:effectLst/>
                          <a:latin typeface="Century Gothic"/>
                        </a:rPr>
                        <a:t>Skipping, hopping and standing on one leg and hold a position for a few seconds;</a:t>
                      </a:r>
                      <a:endParaRPr lang="en-US" sz="1100" b="0" i="0" u="none" strike="noStrike" noProof="0" dirty="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dirty="0">
                          <a:solidFill>
                            <a:schemeClr val="tx1"/>
                          </a:solidFill>
                          <a:effectLst/>
                          <a:latin typeface="Century Gothic"/>
                        </a:rPr>
                        <a:t>Balancing and riding a bike or scooter;</a:t>
                      </a:r>
                      <a:endParaRPr lang="en-US" sz="1100" b="0" i="0" u="none" strike="noStrike" noProof="0" dirty="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dirty="0">
                          <a:solidFill>
                            <a:schemeClr val="tx1"/>
                          </a:solidFill>
                          <a:effectLst/>
                          <a:latin typeface="Century Gothic"/>
                        </a:rPr>
                        <a:t>Going up steps or stairs using alternative feet;</a:t>
                      </a:r>
                      <a:endParaRPr lang="en-US" sz="1100" b="0" i="0" u="none" strike="noStrike" noProof="0" dirty="0">
                        <a:solidFill>
                          <a:srgbClr val="000000"/>
                        </a:solidFill>
                        <a:effectLst/>
                        <a:latin typeface="Century Gothic"/>
                      </a:endParaRPr>
                    </a:p>
                    <a:p>
                      <a:pPr marL="171450" marR="0" lvl="0" indent="-171450" algn="l">
                        <a:lnSpc>
                          <a:spcPct val="100000"/>
                        </a:lnSpc>
                        <a:spcBef>
                          <a:spcPts val="0"/>
                        </a:spcBef>
                        <a:spcAft>
                          <a:spcPts val="0"/>
                        </a:spcAft>
                        <a:buClr>
                          <a:srgbClr val="FFFFFF"/>
                        </a:buClr>
                        <a:buFont typeface="Arial"/>
                        <a:buChar char="•"/>
                      </a:pPr>
                      <a:r>
                        <a:rPr lang="en-GB" sz="1100" b="1" i="0" u="none" strike="noStrike" noProof="0" dirty="0">
                          <a:solidFill>
                            <a:schemeClr val="tx1"/>
                          </a:solidFill>
                          <a:effectLst/>
                          <a:latin typeface="Century Gothic"/>
                        </a:rPr>
                        <a:t>Responding to music showing appropriate movement and rhythm.</a:t>
                      </a:r>
                      <a:endParaRPr lang="en-US" dirty="0"/>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370316327"/>
                  </a:ext>
                </a:extLst>
              </a:tr>
            </a:tbl>
          </a:graphicData>
        </a:graphic>
      </p:graphicFrame>
    </p:spTree>
    <p:extLst>
      <p:ext uri="{BB962C8B-B14F-4D97-AF65-F5344CB8AC3E}">
        <p14:creationId xmlns:p14="http://schemas.microsoft.com/office/powerpoint/2010/main" val="1171681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416110167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5720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a:solidFill>
                  <a:schemeClr val="tx1"/>
                </a:solidFill>
                <a:latin typeface="Century Gothic" panose="020B0502020202020204" pitchFamily="34" charset="0"/>
              </a:rPr>
              <a:t>Skipping, hopping and standing on one leg and hold a position for a few seconds;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Balancing and riding a bike or scooter;</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Going up steps or stairs using alternative feet;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Responding to music showing appropriate movement and rhythm.</a:t>
            </a:r>
          </a:p>
        </p:txBody>
      </p:sp>
      <p:sp>
        <p:nvSpPr>
          <p:cNvPr id="17" name="Rectangle 16">
            <a:extLst>
              <a:ext uri="{FF2B5EF4-FFF2-40B4-BE49-F238E27FC236}">
                <a16:creationId xmlns:a16="http://schemas.microsoft.com/office/drawing/2014/main" id="{76ABC9D3-EFFA-48B9-87EC-BDBF29665BCF}"/>
              </a:ext>
            </a:extLst>
          </p:cNvPr>
          <p:cNvSpPr/>
          <p:nvPr/>
        </p:nvSpPr>
        <p:spPr>
          <a:xfrm>
            <a:off x="2395540" y="2771775"/>
            <a:ext cx="2024062" cy="35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Showing increasing control when linking movements together;</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Knowing that it is good to be active and sometimes getting out of breath;</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Moving freely with confidence in a range of ways;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Mounting stairs, steps or climbing equipment using alternative steps;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Walking downstairs two-feet to each step;</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Standing momentarily on one foot;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Running skilfully whilst negotiating space successfully, adjusting speed and direction as needed.</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2024062" cy="35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a:solidFill>
                  <a:schemeClr val="tx1"/>
                </a:solidFill>
                <a:latin typeface="Century Gothic" panose="020B0502020202020204" pitchFamily="34" charset="0"/>
              </a:rPr>
              <a:t>Starting to experiment with different types of movements;</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Recognising how they can refine a range of physical actions, such as rolling, running, skipping, etc.</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Jumping off objects safely and carefully;</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Negotiating space carefully;</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Travelling with confidence and skill when moving around, under, over and through various equipment;</a:t>
            </a:r>
          </a:p>
          <a:p>
            <a:pPr marL="171450" indent="-171450">
              <a:buFont typeface="Arial" panose="020B0604020202020204" pitchFamily="34" charset="0"/>
              <a:buChar char="•"/>
            </a:pPr>
            <a:r>
              <a:rPr lang="en-GB" sz="1100" b="1">
                <a:solidFill>
                  <a:schemeClr val="tx1"/>
                </a:solidFill>
                <a:latin typeface="Century Gothic" panose="020B0502020202020204" pitchFamily="34" charset="0"/>
              </a:rPr>
              <a:t>Showing increasing control when throwing, catching and kicking a ball.</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Negotiate space and obstacles safely, with consideration for themselves and others;</a:t>
            </a:r>
          </a:p>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Demonstrate strength, balance and coordination when playing;</a:t>
            </a:r>
          </a:p>
          <a:p>
            <a:pPr marL="171450" indent="-171450">
              <a:buFont typeface="Arial" panose="020B0604020202020204" pitchFamily="34" charset="0"/>
              <a:buChar char="•"/>
            </a:pPr>
            <a:r>
              <a:rPr lang="en-GB" sz="1200" b="1" dirty="0">
                <a:solidFill>
                  <a:schemeClr val="tx1"/>
                </a:solidFill>
                <a:latin typeface="Century Gothic" panose="020B0502020202020204" pitchFamily="34" charset="0"/>
              </a:rPr>
              <a:t>Move energetically, such as running, jumping, dancing, hopping, skipping and climbing.</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85968001-8EDE-CE07-29D6-CBBD394E5355}"/>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EDA29E8-C34A-D0F8-03EE-8E2CE61539E7}"/>
              </a:ext>
            </a:extLst>
          </p:cNvPr>
          <p:cNvSpPr>
            <a:spLocks noGrp="1"/>
          </p:cNvSpPr>
          <p:nvPr>
            <p:ph type="sldNum" sz="quarter" idx="12"/>
          </p:nvPr>
        </p:nvSpPr>
        <p:spPr/>
        <p:txBody>
          <a:bodyPr/>
          <a:lstStyle/>
          <a:p>
            <a:fld id="{ADBD1915-73F0-4A8D-B501-CF547A3FBDF8}" type="slidenum">
              <a:rPr lang="en-GB" smtClean="0"/>
              <a:t>21</a:t>
            </a:fld>
            <a:endParaRPr lang="en-GB"/>
          </a:p>
        </p:txBody>
      </p:sp>
    </p:spTree>
    <p:extLst>
      <p:ext uri="{BB962C8B-B14F-4D97-AF65-F5344CB8AC3E}">
        <p14:creationId xmlns:p14="http://schemas.microsoft.com/office/powerpoint/2010/main" val="6956589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96932704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PHYSICAL DEVELOPMENT: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Gross motor skills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093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Negotiate space and obstacles safely, with consideration for themselves and others;</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Demonstrate strength, balance and coordination when playing;</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Move energetically, such as running, jumping, dancing, hopping, skipping and climbing.</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6867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gn="ctr">
              <a:buSzPct val="100000"/>
              <a:buFont typeface="Arial" pitchFamily="34"/>
              <a:buChar char="•"/>
            </a:pPr>
            <a:endParaRPr lang="en-GB" sz="1400" b="1" u="none" baseline="0">
              <a:solidFill>
                <a:schemeClr val="tx1"/>
              </a:solidFill>
              <a:latin typeface="Century Gothic" pitchFamily="34"/>
            </a:endParaRPr>
          </a:p>
          <a:p>
            <a:pPr marL="171450" lvl="0" indent="-171450" algn="ctr">
              <a:buSzPct val="100000"/>
              <a:buFont typeface="Arial" pitchFamily="34"/>
              <a:buChar char="•"/>
            </a:pPr>
            <a:endParaRPr lang="en-GB" sz="1400" b="1">
              <a:solidFill>
                <a:schemeClr val="tx1"/>
              </a:solidFill>
              <a:latin typeface="Century Gothic" pitchFamily="34"/>
            </a:endParaRPr>
          </a:p>
          <a:p>
            <a:pPr marL="171450" lvl="0" indent="-171450">
              <a:buSzPct val="100000"/>
              <a:buFont typeface="Arial" pitchFamily="34"/>
              <a:buChar char="•"/>
            </a:pPr>
            <a:r>
              <a:rPr lang="en-GB" sz="1400" b="1">
                <a:solidFill>
                  <a:schemeClr val="tx1"/>
                </a:solidFill>
                <a:latin typeface="Century Gothic" pitchFamily="34"/>
              </a:rPr>
              <a:t>M</a:t>
            </a:r>
            <a:r>
              <a:rPr lang="en-GB" sz="1400" b="1" u="none" baseline="0">
                <a:solidFill>
                  <a:schemeClr val="tx1"/>
                </a:solidFill>
                <a:latin typeface="Century Gothic" pitchFamily="34"/>
              </a:rPr>
              <a:t>ake body curled, tense, stretched and relaxed;</a:t>
            </a:r>
          </a:p>
          <a:p>
            <a:pPr marL="171450" lvl="0" indent="-171450">
              <a:buSzPct val="100000"/>
              <a:buFont typeface="Arial" pitchFamily="34"/>
              <a:buChar char="•"/>
            </a:pPr>
            <a:r>
              <a:rPr lang="en-GB" sz="1400" b="1">
                <a:solidFill>
                  <a:schemeClr val="tx1"/>
                </a:solidFill>
                <a:latin typeface="Century Gothic" pitchFamily="34"/>
              </a:rPr>
              <a:t>C</a:t>
            </a:r>
            <a:r>
              <a:rPr lang="en-GB" sz="1400" b="1" u="none" baseline="0">
                <a:solidFill>
                  <a:schemeClr val="tx1"/>
                </a:solidFill>
                <a:latin typeface="Century Gothic" pitchFamily="34"/>
              </a:rPr>
              <a:t>ontrol body when travelling and balancing;</a:t>
            </a:r>
          </a:p>
          <a:p>
            <a:pPr marL="171450" lvl="0" indent="-171450">
              <a:buSzPct val="100000"/>
              <a:buFont typeface="Arial" pitchFamily="34"/>
              <a:buChar char="•"/>
            </a:pPr>
            <a:r>
              <a:rPr lang="en-GB" sz="1400" b="1">
                <a:solidFill>
                  <a:schemeClr val="tx1"/>
                </a:solidFill>
                <a:latin typeface="Century Gothic" pitchFamily="34"/>
              </a:rPr>
              <a:t>C</a:t>
            </a:r>
            <a:r>
              <a:rPr lang="en-GB" sz="1400" b="1" u="none" baseline="0">
                <a:solidFill>
                  <a:schemeClr val="tx1"/>
                </a:solidFill>
                <a:latin typeface="Century Gothic" pitchFamily="34"/>
              </a:rPr>
              <a:t>opy sequences and repeat them.</a:t>
            </a:r>
          </a:p>
          <a:p>
            <a:pPr marL="171450" lvl="0" indent="-171450">
              <a:buSzPct val="100000"/>
              <a:buFont typeface="Arial" pitchFamily="34"/>
              <a:buChar char="•"/>
            </a:pPr>
            <a:r>
              <a:rPr lang="en-GB" sz="1400" b="1">
                <a:solidFill>
                  <a:schemeClr val="tx1"/>
                </a:solidFill>
                <a:latin typeface="Century Gothic" pitchFamily="34"/>
              </a:rPr>
              <a:t>R</a:t>
            </a:r>
            <a:r>
              <a:rPr lang="en-GB" sz="1400" b="1" u="none" baseline="0">
                <a:solidFill>
                  <a:schemeClr val="tx1"/>
                </a:solidFill>
                <a:latin typeface="Century Gothic" pitchFamily="34"/>
              </a:rPr>
              <a:t>oll, curl, travel and balance in different ways;</a:t>
            </a:r>
          </a:p>
          <a:p>
            <a:pPr marL="171450" lvl="0" indent="-171450">
              <a:buSzPct val="100000"/>
              <a:buFont typeface="Arial" pitchFamily="34"/>
              <a:buChar char="•"/>
            </a:pPr>
            <a:r>
              <a:rPr lang="en-GB" sz="1400" b="1">
                <a:solidFill>
                  <a:schemeClr val="tx1"/>
                </a:solidFill>
                <a:latin typeface="Century Gothic" pitchFamily="34"/>
              </a:rPr>
              <a:t>T</a:t>
            </a:r>
            <a:r>
              <a:rPr lang="en-GB" sz="1400" b="1" baseline="0">
                <a:solidFill>
                  <a:schemeClr val="tx1"/>
                </a:solidFill>
                <a:latin typeface="Century Gothic" pitchFamily="34"/>
              </a:rPr>
              <a:t>hrow underarm;</a:t>
            </a:r>
          </a:p>
          <a:p>
            <a:pPr marL="171450" lvl="0" indent="-171450">
              <a:buSzPct val="100000"/>
              <a:buFont typeface="Arial" pitchFamily="34"/>
              <a:buChar char="•"/>
            </a:pPr>
            <a:r>
              <a:rPr lang="en-GB" sz="1400" b="1">
                <a:solidFill>
                  <a:schemeClr val="tx1"/>
                </a:solidFill>
                <a:latin typeface="Century Gothic" pitchFamily="34"/>
              </a:rPr>
              <a:t>T</a:t>
            </a:r>
            <a:r>
              <a:rPr lang="en-GB" sz="1400" b="1" baseline="0">
                <a:solidFill>
                  <a:schemeClr val="tx1"/>
                </a:solidFill>
                <a:latin typeface="Century Gothic" pitchFamily="34"/>
              </a:rPr>
              <a:t>hrow and kick in different ways;</a:t>
            </a:r>
            <a:endParaRPr lang="en-GB" sz="1400" b="1">
              <a:solidFill>
                <a:schemeClr val="tx1"/>
              </a:solidFill>
              <a:latin typeface="Century Gothic" pitchFamily="34"/>
            </a:endParaRPr>
          </a:p>
          <a:p>
            <a:pPr marL="171450" lvl="0" indent="-171450">
              <a:buSzPct val="100000"/>
              <a:buFont typeface="Arial" pitchFamily="34"/>
              <a:buChar char="•"/>
            </a:pPr>
            <a:r>
              <a:rPr lang="en-GB" sz="1400" b="1">
                <a:solidFill>
                  <a:schemeClr val="tx1"/>
                </a:solidFill>
                <a:latin typeface="Century Gothic" pitchFamily="34"/>
              </a:rPr>
              <a:t>P</a:t>
            </a:r>
            <a:r>
              <a:rPr lang="en-GB" sz="1400" b="1" u="none" baseline="0">
                <a:solidFill>
                  <a:schemeClr val="tx1"/>
                </a:solidFill>
                <a:latin typeface="Century Gothic" pitchFamily="34"/>
              </a:rPr>
              <a:t>erform own dance moves;</a:t>
            </a:r>
          </a:p>
          <a:p>
            <a:pPr marL="171450" lvl="0" indent="-171450">
              <a:buSzPct val="100000"/>
              <a:buFont typeface="Arial" pitchFamily="34"/>
              <a:buChar char="•"/>
            </a:pPr>
            <a:r>
              <a:rPr lang="en-GB" sz="1400" b="1">
                <a:solidFill>
                  <a:schemeClr val="tx1"/>
                </a:solidFill>
                <a:latin typeface="Century Gothic" pitchFamily="34"/>
              </a:rPr>
              <a:t>C</a:t>
            </a:r>
            <a:r>
              <a:rPr lang="en-GB" sz="1400" b="1" u="none" kern="1200" baseline="0">
                <a:solidFill>
                  <a:schemeClr val="tx1"/>
                </a:solidFill>
                <a:latin typeface="Century Gothic" pitchFamily="34"/>
              </a:rPr>
              <a:t>opy or </a:t>
            </a:r>
            <a:r>
              <a:rPr lang="en-GB" sz="1400" b="1" u="none" baseline="0">
                <a:solidFill>
                  <a:schemeClr val="tx1"/>
                </a:solidFill>
                <a:latin typeface="Century Gothic" pitchFamily="34"/>
              </a:rPr>
              <a:t>make up a short dance;</a:t>
            </a:r>
          </a:p>
          <a:p>
            <a:pPr marL="171450" lvl="0" indent="-171450">
              <a:buSzPct val="100000"/>
              <a:buFont typeface="Arial" pitchFamily="34"/>
              <a:buChar char="•"/>
            </a:pPr>
            <a:r>
              <a:rPr lang="en-GB" sz="1400" b="1">
                <a:solidFill>
                  <a:schemeClr val="tx1"/>
                </a:solidFill>
                <a:latin typeface="Century Gothic" pitchFamily="34"/>
              </a:rPr>
              <a:t>M</a:t>
            </a:r>
            <a:r>
              <a:rPr lang="en-GB" sz="1400" b="1" u="none" baseline="0">
                <a:solidFill>
                  <a:schemeClr val="tx1"/>
                </a:solidFill>
                <a:latin typeface="Century Gothic" pitchFamily="34"/>
              </a:rPr>
              <a:t>ove safely in a space.</a:t>
            </a:r>
            <a:endParaRPr lang="en-GB" sz="1400" b="1" kern="1200">
              <a:solidFill>
                <a:schemeClr val="tx1"/>
              </a:solidFill>
              <a:latin typeface="Century Gothic" pitchFamily="34"/>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FE4025C9-85AB-C609-2A09-C03DCEE8151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C05845C-04E8-B746-ACB6-56CD2A7C5A68}"/>
              </a:ext>
            </a:extLst>
          </p:cNvPr>
          <p:cNvSpPr>
            <a:spLocks noGrp="1"/>
          </p:cNvSpPr>
          <p:nvPr>
            <p:ph type="sldNum" sz="quarter" idx="12"/>
          </p:nvPr>
        </p:nvSpPr>
        <p:spPr/>
        <p:txBody>
          <a:bodyPr/>
          <a:lstStyle/>
          <a:p>
            <a:fld id="{ADBD1915-73F0-4A8D-B501-CF547A3FBDF8}" type="slidenum">
              <a:rPr lang="en-GB" smtClean="0"/>
              <a:t>22</a:t>
            </a:fld>
            <a:endParaRPr lang="en-GB"/>
          </a:p>
        </p:txBody>
      </p:sp>
    </p:spTree>
    <p:extLst>
      <p:ext uri="{BB962C8B-B14F-4D97-AF65-F5344CB8AC3E}">
        <p14:creationId xmlns:p14="http://schemas.microsoft.com/office/powerpoint/2010/main" val="16283731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02A40D-6387-06F9-A251-0927547F68A9}"/>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910215E-AE3E-B839-0564-9AC8775A1EB5}"/>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7" name="Rectangle 16">
            <a:extLst>
              <a:ext uri="{FF2B5EF4-FFF2-40B4-BE49-F238E27FC236}">
                <a16:creationId xmlns:a16="http://schemas.microsoft.com/office/drawing/2014/main" id="{68F83C05-5F41-7AFF-DEB4-E7891137C16E}"/>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2CE020ED-6AC0-0AC5-DD5F-41CD07A66323}"/>
              </a:ext>
            </a:extLst>
          </p:cNvPr>
          <p:cNvSpPr/>
          <p:nvPr/>
        </p:nvSpPr>
        <p:spPr>
          <a:xfrm>
            <a:off x="302188"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i="0" u="none" strike="noStrike" baseline="0">
              <a:solidFill>
                <a:srgbClr val="000000"/>
              </a:solidFill>
              <a:latin typeface="Century Gothic"/>
            </a:endParaRPr>
          </a:p>
        </p:txBody>
      </p:sp>
      <p:sp>
        <p:nvSpPr>
          <p:cNvPr id="22" name="Rectangle 21">
            <a:extLst>
              <a:ext uri="{FF2B5EF4-FFF2-40B4-BE49-F238E27FC236}">
                <a16:creationId xmlns:a16="http://schemas.microsoft.com/office/drawing/2014/main" id="{C9F526A9-D9C1-A136-B9EA-D37D1C44C210}"/>
              </a:ext>
            </a:extLst>
          </p:cNvPr>
          <p:cNvSpPr/>
          <p:nvPr/>
        </p:nvSpPr>
        <p:spPr>
          <a:xfrm>
            <a:off x="1819275" y="172126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9895FA1E-048A-04EB-771E-17B4E6F41C42}"/>
              </a:ext>
            </a:extLst>
          </p:cNvPr>
          <p:cNvSpPr txBox="1"/>
          <p:nvPr/>
        </p:nvSpPr>
        <p:spPr>
          <a:xfrm>
            <a:off x="1819275" y="1242035"/>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nursery/FS1</a:t>
            </a:r>
          </a:p>
        </p:txBody>
      </p:sp>
      <p:sp>
        <p:nvSpPr>
          <p:cNvPr id="24" name="TextBox 23">
            <a:extLst>
              <a:ext uri="{FF2B5EF4-FFF2-40B4-BE49-F238E27FC236}">
                <a16:creationId xmlns:a16="http://schemas.microsoft.com/office/drawing/2014/main" id="{E6A4F0FD-788C-519B-5CC3-A793BB27EB3B}"/>
              </a:ext>
            </a:extLst>
          </p:cNvPr>
          <p:cNvSpPr txBox="1"/>
          <p:nvPr/>
        </p:nvSpPr>
        <p:spPr>
          <a:xfrm>
            <a:off x="5273777" y="1180582"/>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BDE99AB0-646E-05A5-D018-5A00AC00D431}"/>
              </a:ext>
            </a:extLst>
          </p:cNvPr>
          <p:cNvSpPr/>
          <p:nvPr/>
        </p:nvSpPr>
        <p:spPr>
          <a:xfrm>
            <a:off x="5459513" y="165980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9F42C57-0F8A-6AEE-0BD2-84B574BB499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A21966D-4106-3D22-ECAB-509EF8DDFCBF}"/>
              </a:ext>
            </a:extLst>
          </p:cNvPr>
          <p:cNvSpPr>
            <a:spLocks noGrp="1"/>
          </p:cNvSpPr>
          <p:nvPr>
            <p:ph type="sldNum" sz="quarter" idx="12"/>
          </p:nvPr>
        </p:nvSpPr>
        <p:spPr/>
        <p:txBody>
          <a:bodyPr/>
          <a:lstStyle/>
          <a:p>
            <a:fld id="{ADBD1915-73F0-4A8D-B501-CF547A3FBDF8}" type="slidenum">
              <a:rPr lang="en-GB" smtClean="0"/>
              <a:t>23</a:t>
            </a:fld>
            <a:endParaRPr lang="en-GB"/>
          </a:p>
        </p:txBody>
      </p:sp>
      <p:graphicFrame>
        <p:nvGraphicFramePr>
          <p:cNvPr id="5" name="Table 4">
            <a:extLst>
              <a:ext uri="{FF2B5EF4-FFF2-40B4-BE49-F238E27FC236}">
                <a16:creationId xmlns:a16="http://schemas.microsoft.com/office/drawing/2014/main" id="{4866D4B6-1EA3-71F5-2670-279A777C69DB}"/>
              </a:ext>
            </a:extLst>
          </p:cNvPr>
          <p:cNvGraphicFramePr>
            <a:graphicFrameLocks noGrp="1"/>
          </p:cNvGraphicFramePr>
          <p:nvPr>
            <p:extLst>
              <p:ext uri="{D42A27DB-BD31-4B8C-83A1-F6EECF244321}">
                <p14:modId xmlns:p14="http://schemas.microsoft.com/office/powerpoint/2010/main" val="1996300798"/>
              </p:ext>
            </p:extLst>
          </p:nvPr>
        </p:nvGraphicFramePr>
        <p:xfrm>
          <a:off x="5338609" y="2696004"/>
          <a:ext cx="2092313" cy="3226209"/>
        </p:xfrm>
        <a:graphic>
          <a:graphicData uri="http://schemas.openxmlformats.org/drawingml/2006/table">
            <a:tbl>
              <a:tblPr firstRow="1" bandRow="1">
                <a:tableStyleId>{5C22544A-7EE6-4342-B048-85BDC9FD1C3A}</a:tableStyleId>
              </a:tblPr>
              <a:tblGrid>
                <a:gridCol w="2092313">
                  <a:extLst>
                    <a:ext uri="{9D8B030D-6E8A-4147-A177-3AD203B41FA5}">
                      <a16:colId xmlns:a16="http://schemas.microsoft.com/office/drawing/2014/main" val="3119731069"/>
                    </a:ext>
                  </a:extLst>
                </a:gridCol>
              </a:tblGrid>
              <a:tr h="3226209">
                <a:tc>
                  <a:txBody>
                    <a:bodyPr/>
                    <a:lstStyle/>
                    <a:p>
                      <a:pPr marL="285750" indent="-285750" algn="l">
                        <a:buFont typeface="Arial"/>
                        <a:buChar char="•"/>
                      </a:pPr>
                      <a:r>
                        <a:rPr lang="en-US" sz="1100">
                          <a:solidFill>
                            <a:schemeClr val="tx1"/>
                          </a:solidFill>
                          <a:effectLst/>
                          <a:latin typeface="Century Gothic"/>
                        </a:rPr>
                        <a:t>Use one-handed tools and equipment, for example, making snips in paper with scissors. (FMS 3-4 </a:t>
                      </a:r>
                      <a:r>
                        <a:rPr lang="en-US" sz="1100" err="1">
                          <a:solidFill>
                            <a:schemeClr val="tx1"/>
                          </a:solidFill>
                          <a:effectLst/>
                          <a:latin typeface="Century Gothic"/>
                        </a:rPr>
                        <a:t>Yrs</a:t>
                      </a:r>
                      <a:r>
                        <a:rPr lang="en-US" sz="1100">
                          <a:solidFill>
                            <a:schemeClr val="tx1"/>
                          </a:solidFill>
                          <a:effectLst/>
                          <a:latin typeface="Century Gothic"/>
                        </a:rPr>
                        <a:t>)</a:t>
                      </a:r>
                    </a:p>
                    <a:p>
                      <a:pPr marL="285750" lvl="0" indent="-285750" algn="l">
                        <a:buFont typeface="Arial"/>
                        <a:buChar char="•"/>
                      </a:pPr>
                      <a:r>
                        <a:rPr lang="en-US" sz="1100">
                          <a:solidFill>
                            <a:schemeClr val="tx1"/>
                          </a:solidFill>
                          <a:effectLst/>
                          <a:latin typeface="Century Gothic"/>
                        </a:rPr>
                        <a:t>Use a comfortable grip with good control when holding pens and pencils.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285750" lvl="0" indent="-285750" algn="l">
                        <a:buFont typeface="Arial"/>
                        <a:buChar char="•"/>
                      </a:pPr>
                      <a:r>
                        <a:rPr lang="en-US" sz="1100">
                          <a:solidFill>
                            <a:schemeClr val="tx1"/>
                          </a:solidFill>
                          <a:effectLst/>
                          <a:latin typeface="Century Gothic"/>
                        </a:rPr>
                        <a:t>Start to eat independently and learning how to use a knife and fork.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285750" lvl="0" indent="-285750" algn="l">
                        <a:buFont typeface="Arial"/>
                        <a:buChar char="•"/>
                      </a:pPr>
                      <a:r>
                        <a:rPr lang="en-US" sz="1100">
                          <a:solidFill>
                            <a:schemeClr val="tx1"/>
                          </a:solidFill>
                          <a:effectLst/>
                          <a:latin typeface="Century Gothic"/>
                        </a:rPr>
                        <a:t>Show a preference for a dominant hand. (FMS 3-4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844346463"/>
                  </a:ext>
                </a:extLst>
              </a:tr>
            </a:tbl>
          </a:graphicData>
        </a:graphic>
      </p:graphicFrame>
      <p:graphicFrame>
        <p:nvGraphicFramePr>
          <p:cNvPr id="8" name="Table 7">
            <a:extLst>
              <a:ext uri="{FF2B5EF4-FFF2-40B4-BE49-F238E27FC236}">
                <a16:creationId xmlns:a16="http://schemas.microsoft.com/office/drawing/2014/main" id="{AF46ED66-6FB8-41ED-9C9A-2AB798A4AD48}"/>
              </a:ext>
            </a:extLst>
          </p:cNvPr>
          <p:cNvGraphicFramePr>
            <a:graphicFrameLocks noGrp="1"/>
          </p:cNvGraphicFramePr>
          <p:nvPr>
            <p:extLst>
              <p:ext uri="{D42A27DB-BD31-4B8C-83A1-F6EECF244321}">
                <p14:modId xmlns:p14="http://schemas.microsoft.com/office/powerpoint/2010/main" val="1647619575"/>
              </p:ext>
            </p:extLst>
          </p:nvPr>
        </p:nvGraphicFramePr>
        <p:xfrm>
          <a:off x="430161" y="2863644"/>
          <a:ext cx="4412196" cy="3441244"/>
        </p:xfrm>
        <a:graphic>
          <a:graphicData uri="http://schemas.openxmlformats.org/drawingml/2006/table">
            <a:tbl>
              <a:tblPr firstRow="1" bandRow="1">
                <a:tableStyleId>{5C22544A-7EE6-4342-B048-85BDC9FD1C3A}</a:tableStyleId>
              </a:tblPr>
              <a:tblGrid>
                <a:gridCol w="4412196">
                  <a:extLst>
                    <a:ext uri="{9D8B030D-6E8A-4147-A177-3AD203B41FA5}">
                      <a16:colId xmlns:a16="http://schemas.microsoft.com/office/drawing/2014/main" val="2729907756"/>
                    </a:ext>
                  </a:extLst>
                </a:gridCol>
              </a:tblGrid>
              <a:tr h="3441244">
                <a:tc>
                  <a:txBody>
                    <a:bodyPr/>
                    <a:lstStyle/>
                    <a:p>
                      <a:pPr marL="285750" indent="-285750" algn="l">
                        <a:buFont typeface="Arial"/>
                        <a:buChar char="•"/>
                      </a:pPr>
                      <a:r>
                        <a:rPr lang="en-US" sz="1050">
                          <a:solidFill>
                            <a:schemeClr val="tx1"/>
                          </a:solidFill>
                          <a:effectLst/>
                          <a:latin typeface="Century Gothic"/>
                        </a:rPr>
                        <a:t>Reach out for objects as co-ordination develops. (FMS 0-3 </a:t>
                      </a:r>
                      <a:r>
                        <a:rPr lang="en-US" sz="1050" err="1">
                          <a:solidFill>
                            <a:schemeClr val="tx1"/>
                          </a:solidFill>
                          <a:effectLst/>
                          <a:latin typeface="Century Gothic"/>
                        </a:rPr>
                        <a:t>Yrs</a:t>
                      </a:r>
                      <a:r>
                        <a:rPr lang="en-US" sz="1050">
                          <a:solidFill>
                            <a:schemeClr val="tx1"/>
                          </a:solidFill>
                          <a:effectLst/>
                          <a:latin typeface="Century Gothic"/>
                        </a:rPr>
                        <a:t>)</a:t>
                      </a:r>
                    </a:p>
                    <a:p>
                      <a:pPr marL="285750" lvl="0" indent="-285750" algn="l">
                        <a:buFont typeface="Arial"/>
                        <a:buChar char="•"/>
                      </a:pPr>
                      <a:r>
                        <a:rPr lang="en-US" sz="1050">
                          <a:solidFill>
                            <a:schemeClr val="tx1"/>
                          </a:solidFill>
                          <a:effectLst/>
                          <a:latin typeface="Century Gothic"/>
                        </a:rPr>
                        <a:t>Eat finger food and develop likes and dislikes.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Try a wider range of foods with different tastes and textures.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Lift objects up to suck them.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Pass things from one hand to the other. Let go of things and hands them to another person, or drops them.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Can the baby pick up something small with their first finger and thumb (such as a piece of string)?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Build independently with a range of appropriate resources.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Develop manipulation and control.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Explore different materials and tools.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Use large and small motor skills to do things independently, for example manage buttons and zips, and pour drinks.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p>
                      <a:pPr marL="285750" lvl="0" indent="-285750" algn="l">
                        <a:buFont typeface="Arial"/>
                        <a:buChar char="•"/>
                      </a:pPr>
                      <a:r>
                        <a:rPr lang="en-US" sz="1050">
                          <a:solidFill>
                            <a:schemeClr val="tx1"/>
                          </a:solidFill>
                          <a:effectLst/>
                          <a:latin typeface="Century Gothic"/>
                        </a:rPr>
                        <a:t>Show an increasing desire to be independent, such as wanting to feed themselves and dress or undress. (FMS 0-3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841506503"/>
                  </a:ext>
                </a:extLst>
              </a:tr>
            </a:tbl>
          </a:graphicData>
        </a:graphic>
      </p:graphicFrame>
    </p:spTree>
    <p:extLst>
      <p:ext uri="{BB962C8B-B14F-4D97-AF65-F5344CB8AC3E}">
        <p14:creationId xmlns:p14="http://schemas.microsoft.com/office/powerpoint/2010/main" val="34753091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17C7E5-5753-0F9D-0B6E-3F9F97B37E12}"/>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E4F9768-5950-D082-11E1-52A2E0E4FDE4}"/>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C732D0C8-ED90-6D47-02B9-42778CEA089B}"/>
              </a:ext>
            </a:extLst>
          </p:cNvPr>
          <p:cNvSpPr/>
          <p:nvPr/>
        </p:nvSpPr>
        <p:spPr>
          <a:xfrm>
            <a:off x="5162243" y="2894677"/>
            <a:ext cx="1838326" cy="2605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dirty="0">
                <a:solidFill>
                  <a:schemeClr val="tx1"/>
                </a:solidFill>
                <a:latin typeface="Century Gothic" panose="020B0502020202020204" pitchFamily="34" charset="0"/>
              </a:rPr>
              <a:t>Picking up tiny objects using pincer grasp;</a:t>
            </a:r>
          </a:p>
          <a:p>
            <a:pPr marL="171450" indent="-171450">
              <a:buFont typeface="Arial" panose="020B0604020202020204" pitchFamily="34" charset="0"/>
              <a:buChar char="•"/>
            </a:pPr>
            <a:r>
              <a:rPr lang="en-GB" sz="1050" b="1" dirty="0">
                <a:solidFill>
                  <a:schemeClr val="tx1"/>
                </a:solidFill>
                <a:latin typeface="Century Gothic" panose="020B0502020202020204" pitchFamily="34" charset="0"/>
              </a:rPr>
              <a:t>Making simple models using small pieces such as </a:t>
            </a:r>
            <a:r>
              <a:rPr lang="en-GB" sz="1050" b="1" dirty="0" err="1">
                <a:solidFill>
                  <a:schemeClr val="tx1"/>
                </a:solidFill>
                <a:latin typeface="Century Gothic" panose="020B0502020202020204" pitchFamily="34" charset="0"/>
              </a:rPr>
              <a:t>lego</a:t>
            </a:r>
            <a:r>
              <a:rPr lang="en-GB" sz="1050" b="1" dirty="0">
                <a:solidFill>
                  <a:schemeClr val="tx1"/>
                </a:solidFill>
                <a:latin typeface="Century Gothic" panose="020B0502020202020204" pitchFamily="34" charset="0"/>
              </a:rPr>
              <a:t>;</a:t>
            </a:r>
          </a:p>
          <a:p>
            <a:pPr marL="171450" indent="-171450">
              <a:buFont typeface="Arial" panose="020B0604020202020204" pitchFamily="34" charset="0"/>
              <a:buChar char="•"/>
            </a:pPr>
            <a:r>
              <a:rPr lang="en-GB" sz="1050" b="1" dirty="0">
                <a:solidFill>
                  <a:schemeClr val="tx1"/>
                </a:solidFill>
                <a:latin typeface="Century Gothic" panose="020B0502020202020204" pitchFamily="34" charset="0"/>
              </a:rPr>
              <a:t>Making small cuts in paper with scissors;</a:t>
            </a:r>
          </a:p>
          <a:p>
            <a:pPr marL="171450" indent="-171450">
              <a:buFont typeface="Arial" panose="020B0604020202020204" pitchFamily="34" charset="0"/>
              <a:buChar char="•"/>
            </a:pPr>
            <a:r>
              <a:rPr lang="en-GB" sz="1050" b="1" dirty="0">
                <a:solidFill>
                  <a:schemeClr val="tx1"/>
                </a:solidFill>
                <a:latin typeface="Century Gothic" panose="020B0502020202020204" pitchFamily="34" charset="0"/>
              </a:rPr>
              <a:t>Using a comfortable grip with good control when holding pens, pencils and paint brush;</a:t>
            </a:r>
          </a:p>
          <a:p>
            <a:pPr marL="171450" indent="-171450">
              <a:buFont typeface="Arial" panose="020B0604020202020204" pitchFamily="34" charset="0"/>
              <a:buChar char="•"/>
            </a:pPr>
            <a:r>
              <a:rPr lang="en-GB" sz="1050" b="1" dirty="0">
                <a:solidFill>
                  <a:schemeClr val="tx1"/>
                </a:solidFill>
                <a:latin typeface="Century Gothic" panose="020B0502020202020204" pitchFamily="34" charset="0"/>
              </a:rPr>
              <a:t>Beginning to show a preference for a dominant hand.</a:t>
            </a:r>
          </a:p>
        </p:txBody>
      </p:sp>
      <p:sp>
        <p:nvSpPr>
          <p:cNvPr id="17" name="Rectangle 16">
            <a:extLst>
              <a:ext uri="{FF2B5EF4-FFF2-40B4-BE49-F238E27FC236}">
                <a16:creationId xmlns:a16="http://schemas.microsoft.com/office/drawing/2014/main" id="{6F60AC05-FEE1-58AF-CB62-B8E8D94B3EBD}"/>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77405E93-24D1-CBB3-36DF-7BECEF3B6E1C}"/>
              </a:ext>
            </a:extLst>
          </p:cNvPr>
          <p:cNvSpPr/>
          <p:nvPr/>
        </p:nvSpPr>
        <p:spPr>
          <a:xfrm>
            <a:off x="1578076" y="3398582"/>
            <a:ext cx="2182456" cy="27957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200" b="1">
              <a:solidFill>
                <a:schemeClr val="tx1"/>
              </a:solidFill>
              <a:latin typeface="Century Gothic" panose="020B0502020202020204" pitchFamily="34" charset="0"/>
            </a:endParaRPr>
          </a:p>
          <a:p>
            <a:pPr marL="171450" indent="-171450">
              <a:buFont typeface="Arial" panose="020B0604020202020204" pitchFamily="34" charset="0"/>
              <a:buChar char="•"/>
            </a:pPr>
            <a:r>
              <a:rPr lang="en-US" sz="1100" b="1">
                <a:solidFill>
                  <a:schemeClr val="tx1"/>
                </a:solidFill>
                <a:latin typeface="Century Gothic"/>
                <a:cs typeface="Calibri"/>
              </a:rPr>
              <a:t>Be increasingly independent as they get dressed and undressed, for example, putting coats on and doing up zips.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r>
              <a:rPr lang="en-US" sz="1100" b="1">
                <a:solidFill>
                  <a:schemeClr val="tx1"/>
                </a:solidFill>
                <a:latin typeface="Century Gothic"/>
                <a:cs typeface="Calibri"/>
              </a:rPr>
              <a:t>Be increasingly independent in meeting their own care needs, e.g. brushing teeth, using the toilet, washing and drying their hands thoroughly.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r>
              <a:rPr lang="en-US" sz="1100" b="1">
                <a:solidFill>
                  <a:schemeClr val="tx1"/>
                </a:solidFill>
                <a:latin typeface="Century Gothic"/>
                <a:cs typeface="Calibri"/>
              </a:rPr>
              <a:t>Make healthy choices about food, drink, activity and toothbrushing. (FMS 3-4 </a:t>
            </a:r>
            <a:r>
              <a:rPr lang="en-US" sz="1100" b="1" err="1">
                <a:solidFill>
                  <a:schemeClr val="tx1"/>
                </a:solidFill>
                <a:latin typeface="Century Gothic"/>
                <a:cs typeface="Calibri"/>
              </a:rPr>
              <a:t>Yrs</a:t>
            </a:r>
            <a:r>
              <a:rPr lang="en-US" sz="1100" b="1">
                <a:solidFill>
                  <a:schemeClr val="tx1"/>
                </a:solidFill>
                <a:latin typeface="Century Gothic"/>
                <a:cs typeface="Calibri"/>
              </a:rPr>
              <a:t>)</a:t>
            </a:r>
          </a:p>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653A8D1D-CC34-89DC-74D4-8C6C55399745}"/>
              </a:ext>
            </a:extLst>
          </p:cNvPr>
          <p:cNvSpPr/>
          <p:nvPr/>
        </p:nvSpPr>
        <p:spPr>
          <a:xfrm>
            <a:off x="302188"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50" b="1" i="0" u="none" strike="noStrike" baseline="0">
              <a:solidFill>
                <a:srgbClr val="000000"/>
              </a:solidFill>
              <a:latin typeface="Century Gothic"/>
            </a:endParaRPr>
          </a:p>
        </p:txBody>
      </p:sp>
      <p:sp>
        <p:nvSpPr>
          <p:cNvPr id="20" name="Rectangle 19">
            <a:extLst>
              <a:ext uri="{FF2B5EF4-FFF2-40B4-BE49-F238E27FC236}">
                <a16:creationId xmlns:a16="http://schemas.microsoft.com/office/drawing/2014/main" id="{4441D504-378C-C7DE-2162-2B99AB095AAC}"/>
              </a:ext>
            </a:extLst>
          </p:cNvPr>
          <p:cNvSpPr/>
          <p:nvPr/>
        </p:nvSpPr>
        <p:spPr>
          <a:xfrm>
            <a:off x="5169156" y="191790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9AFEA5AE-0D15-9257-2A8C-17B1F4183B80}"/>
              </a:ext>
            </a:extLst>
          </p:cNvPr>
          <p:cNvSpPr txBox="1"/>
          <p:nvPr/>
        </p:nvSpPr>
        <p:spPr>
          <a:xfrm>
            <a:off x="5169156" y="143867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5" name="TextBox 24">
            <a:extLst>
              <a:ext uri="{FF2B5EF4-FFF2-40B4-BE49-F238E27FC236}">
                <a16:creationId xmlns:a16="http://schemas.microsoft.com/office/drawing/2014/main" id="{5A5263C4-65B2-12A3-66B3-CAC9B889098D}"/>
              </a:ext>
            </a:extLst>
          </p:cNvPr>
          <p:cNvSpPr txBox="1"/>
          <p:nvPr/>
        </p:nvSpPr>
        <p:spPr>
          <a:xfrm>
            <a:off x="1664108" y="1512421"/>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85F888D3-17F2-28B9-D824-16859BFF374C}"/>
              </a:ext>
            </a:extLst>
          </p:cNvPr>
          <p:cNvSpPr/>
          <p:nvPr/>
        </p:nvSpPr>
        <p:spPr>
          <a:xfrm>
            <a:off x="1664108" y="199164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6209774-92AB-5D08-CAAC-AFCAF9A07F9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F6DBEE21-ACF5-B7E0-4B26-63E7A552EDC7}"/>
              </a:ext>
            </a:extLst>
          </p:cNvPr>
          <p:cNvSpPr>
            <a:spLocks noGrp="1"/>
          </p:cNvSpPr>
          <p:nvPr>
            <p:ph type="sldNum" sz="quarter" idx="12"/>
          </p:nvPr>
        </p:nvSpPr>
        <p:spPr/>
        <p:txBody>
          <a:bodyPr/>
          <a:lstStyle/>
          <a:p>
            <a:fld id="{ADBD1915-73F0-4A8D-B501-CF547A3FBDF8}" type="slidenum">
              <a:rPr lang="en-GB" smtClean="0"/>
              <a:t>24</a:t>
            </a:fld>
            <a:endParaRPr lang="en-GB"/>
          </a:p>
        </p:txBody>
      </p:sp>
    </p:spTree>
    <p:extLst>
      <p:ext uri="{BB962C8B-B14F-4D97-AF65-F5344CB8AC3E}">
        <p14:creationId xmlns:p14="http://schemas.microsoft.com/office/powerpoint/2010/main" val="3087312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3376"/>
            <a:ext cx="9143999" cy="710623"/>
          </a:xfrm>
          <a:solidFill>
            <a:srgbClr val="D280D0"/>
          </a:solidFill>
        </p:spPr>
        <p:txBody>
          <a:bodyPr/>
          <a:lstStyle/>
          <a:p>
            <a:pPr algn="ctr"/>
            <a:r>
              <a:rPr lang="en-GB" altLang="en-US" sz="2800" b="1">
                <a:solidFill>
                  <a:schemeClr val="bg1"/>
                </a:solidFill>
                <a:latin typeface="Century Gothic" pitchFamily="34" charset="0"/>
              </a:rPr>
              <a:t>Prime Area: Physical Development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30442163"/>
              </p:ext>
            </p:extLst>
          </p:nvPr>
        </p:nvGraphicFramePr>
        <p:xfrm>
          <a:off x="468541" y="814883"/>
          <a:ext cx="8209636" cy="5464181"/>
        </p:xfrm>
        <a:graphic>
          <a:graphicData uri="http://schemas.openxmlformats.org/drawingml/2006/table">
            <a:tbl>
              <a:tblPr firstRow="1" bandRow="1">
                <a:tableStyleId>{5C22544A-7EE6-4342-B048-85BDC9FD1C3A}</a:tableStyleId>
              </a:tblPr>
              <a:tblGrid>
                <a:gridCol w="2052409">
                  <a:extLst>
                    <a:ext uri="{9D8B030D-6E8A-4147-A177-3AD203B41FA5}">
                      <a16:colId xmlns:a16="http://schemas.microsoft.com/office/drawing/2014/main" val="20000"/>
                    </a:ext>
                  </a:extLst>
                </a:gridCol>
                <a:gridCol w="2052409">
                  <a:extLst>
                    <a:ext uri="{9D8B030D-6E8A-4147-A177-3AD203B41FA5}">
                      <a16:colId xmlns:a16="http://schemas.microsoft.com/office/drawing/2014/main" val="20001"/>
                    </a:ext>
                  </a:extLst>
                </a:gridCol>
                <a:gridCol w="2052409">
                  <a:extLst>
                    <a:ext uri="{9D8B030D-6E8A-4147-A177-3AD203B41FA5}">
                      <a16:colId xmlns:a16="http://schemas.microsoft.com/office/drawing/2014/main" val="20002"/>
                    </a:ext>
                  </a:extLst>
                </a:gridCol>
                <a:gridCol w="2052409">
                  <a:extLst>
                    <a:ext uri="{9D8B030D-6E8A-4147-A177-3AD203B41FA5}">
                      <a16:colId xmlns:a16="http://schemas.microsoft.com/office/drawing/2014/main" val="20003"/>
                    </a:ext>
                  </a:extLst>
                </a:gridCol>
              </a:tblGrid>
              <a:tr h="435077">
                <a:tc gridSpan="4">
                  <a:txBody>
                    <a:bodyPr/>
                    <a:lstStyle/>
                    <a:p>
                      <a:pPr algn="ctr"/>
                      <a:r>
                        <a:rPr lang="en-GB" sz="1800" b="1" kern="1200" baseline="0">
                          <a:solidFill>
                            <a:schemeClr val="bg1"/>
                          </a:solidFill>
                          <a:latin typeface="Century Gothic" pitchFamily="34" charset="0"/>
                          <a:ea typeface="+mn-ea"/>
                          <a:cs typeface="+mn-cs"/>
                        </a:rPr>
                        <a:t>The stages of grip development</a:t>
                      </a:r>
                    </a:p>
                  </a:txBody>
                  <a:tcPr marL="91447" marR="91447" marT="45696" marB="45696">
                    <a:solidFill>
                      <a:srgbClr val="CC66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11430">
                <a:tc>
                  <a:txBody>
                    <a:bodyPr/>
                    <a:lstStyle/>
                    <a:p>
                      <a:pPr algn="ctr"/>
                      <a:r>
                        <a:rPr lang="en-GB" sz="2100" b="1">
                          <a:solidFill>
                            <a:schemeClr val="bg1"/>
                          </a:solidFill>
                          <a:latin typeface="Century Gothic" pitchFamily="34" charset="0"/>
                        </a:rPr>
                        <a:t>16-26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22-36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30-50 months</a:t>
                      </a:r>
                    </a:p>
                  </a:txBody>
                  <a:tcPr marL="91447" marR="91447" marT="45696" marB="45696">
                    <a:solidFill>
                      <a:srgbClr val="D280D0"/>
                    </a:solidFill>
                  </a:tcPr>
                </a:tc>
                <a:tc>
                  <a:txBody>
                    <a:bodyPr/>
                    <a:lstStyle/>
                    <a:p>
                      <a:pPr algn="ctr"/>
                      <a:r>
                        <a:rPr lang="en-GB" sz="2100" b="1">
                          <a:solidFill>
                            <a:schemeClr val="bg1"/>
                          </a:solidFill>
                          <a:latin typeface="Century Gothic" pitchFamily="34" charset="0"/>
                        </a:rPr>
                        <a:t>40-60 months</a:t>
                      </a:r>
                    </a:p>
                  </a:txBody>
                  <a:tcPr marL="91447" marR="91447" marT="45696" marB="45696">
                    <a:solidFill>
                      <a:srgbClr val="D280D0"/>
                    </a:solidFill>
                  </a:tcPr>
                </a:tc>
                <a:extLst>
                  <a:ext uri="{0D108BD9-81ED-4DB2-BD59-A6C34878D82A}">
                    <a16:rowId xmlns:a16="http://schemas.microsoft.com/office/drawing/2014/main" val="10001"/>
                  </a:ext>
                </a:extLst>
              </a:tr>
              <a:tr h="4617648">
                <a:tc>
                  <a:txBody>
                    <a:bodyPr/>
                    <a:lstStyle/>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kern="1200">
                        <a:solidFill>
                          <a:schemeClr val="tx1"/>
                        </a:solidFill>
                        <a:latin typeface="Century Gothic" pitchFamily="34" charset="0"/>
                        <a:ea typeface="+mn-ea"/>
                        <a:cs typeface="+mn-cs"/>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Fisted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Fist grip.</a:t>
                      </a:r>
                      <a:r>
                        <a:rPr lang="en-GB" sz="1100">
                          <a:solidFill>
                            <a:schemeClr val="tx1"/>
                          </a:solidFill>
                          <a:latin typeface="Century Gothic" panose="020B0502020202020204" pitchFamily="34" charset="0"/>
                        </a:rPr>
                        <a:t> Children younger than one year old typically reach for and hold items with their entire fist. When using a pencil or crayon, a young child will hold the item in their closed fist with their little</a:t>
                      </a:r>
                      <a:r>
                        <a:rPr lang="en-GB" sz="1100" baseline="0">
                          <a:solidFill>
                            <a:schemeClr val="tx1"/>
                          </a:solidFill>
                          <a:latin typeface="Century Gothic" panose="020B0502020202020204" pitchFamily="34" charset="0"/>
                        </a:rPr>
                        <a:t> finger</a:t>
                      </a:r>
                      <a:r>
                        <a:rPr lang="en-GB" sz="1100">
                          <a:solidFill>
                            <a:schemeClr val="tx1"/>
                          </a:solidFill>
                          <a:latin typeface="Century Gothic" panose="020B0502020202020204" pitchFamily="34" charset="0"/>
                        </a:rPr>
                        <a:t> closest to the paper and thumb on top.</a:t>
                      </a:r>
                      <a:endParaRPr lang="en-GB" sz="1100" kern="1200">
                        <a:solidFill>
                          <a:schemeClr val="tx1"/>
                        </a:solidFill>
                        <a:latin typeface="Century Gothic" pitchFamily="34" charset="0"/>
                        <a:ea typeface="+mn-ea"/>
                        <a:cs typeface="+mn-cs"/>
                      </a:endParaRPr>
                    </a:p>
                  </a:txBody>
                  <a:tcPr marL="91447" marR="91447" marT="45696" marB="45696">
                    <a:noFill/>
                  </a:tcPr>
                </a:tc>
                <a:tc>
                  <a:txBody>
                    <a:bodyPr/>
                    <a:lstStyle/>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Palmer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Four-finger grip.</a:t>
                      </a:r>
                      <a:r>
                        <a:rPr lang="en-GB" sz="1100">
                          <a:solidFill>
                            <a:schemeClr val="tx1"/>
                          </a:solidFill>
                          <a:latin typeface="Century Gothic" panose="020B0502020202020204" pitchFamily="34" charset="0"/>
                        </a:rPr>
                        <a:t> As children gain fine motor control, they typically progress from using a fist grip to a four-fingered grip. With a four-fingered grip, a child uses all four fingers together to hold an object against his thumb. This grip gives a child greater control when holding small item.</a:t>
                      </a:r>
                    </a:p>
                  </a:txBody>
                  <a:tcPr marL="91447" marR="91447" marT="45696" marB="45696">
                    <a:noFill/>
                  </a:tcPr>
                </a:tc>
                <a:tc>
                  <a:txBody>
                    <a:bodyPr/>
                    <a:lstStyle/>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Five finger Grasp and</a:t>
                      </a:r>
                    </a:p>
                    <a:p>
                      <a:pPr marL="0" indent="0">
                        <a:buFont typeface="Arial" pitchFamily="34" charset="0"/>
                        <a:buNone/>
                      </a:pPr>
                      <a:endParaRPr lang="en-GB" sz="1100" b="1">
                        <a:solidFill>
                          <a:schemeClr val="tx1"/>
                        </a:solidFill>
                        <a:latin typeface="Century Gothic" panose="020B0502020202020204" pitchFamily="34" charset="0"/>
                      </a:endParaRPr>
                    </a:p>
                    <a:p>
                      <a:pPr marL="0" indent="0">
                        <a:buFont typeface="Arial" pitchFamily="34" charset="0"/>
                        <a:buNone/>
                      </a:pPr>
                      <a:r>
                        <a:rPr lang="en-GB" sz="1100" b="1">
                          <a:solidFill>
                            <a:schemeClr val="tx1"/>
                          </a:solidFill>
                          <a:latin typeface="Century Gothic" panose="020B0502020202020204" pitchFamily="34" charset="0"/>
                        </a:rPr>
                        <a:t>Pincer grip.</a:t>
                      </a:r>
                      <a:r>
                        <a:rPr lang="en-GB" sz="1100">
                          <a:solidFill>
                            <a:schemeClr val="tx1"/>
                          </a:solidFill>
                          <a:latin typeface="Century Gothic" panose="020B0502020202020204" pitchFamily="34" charset="0"/>
                        </a:rPr>
                        <a:t> Once children develop strong fine motor skills, a true pincer grip emerges. With this grip, a child uses only his thumb and index finger to hold and manipulate small objects. With a pincer grip, a child can easily twist dials, turn the pages of a book, open and close a zip, and use crayons or pencils with precision.</a:t>
                      </a:r>
                      <a:endParaRPr lang="en-GB" sz="1100" i="0">
                        <a:solidFill>
                          <a:schemeClr val="tx1"/>
                        </a:solidFill>
                        <a:latin typeface="Century Gothic" pitchFamily="34" charset="0"/>
                      </a:endParaRPr>
                    </a:p>
                  </a:txBody>
                  <a:tcPr marL="91447" marR="91447" marT="45696" marB="45696">
                    <a:noFill/>
                  </a:tcPr>
                </a:tc>
                <a:tc>
                  <a:txBody>
                    <a:bodyPr/>
                    <a:lstStyle/>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a:solidFill>
                          <a:schemeClr val="tx1"/>
                        </a:solidFill>
                        <a:latin typeface="Century Gothic" panose="020B0502020202020204" pitchFamily="34" charset="0"/>
                      </a:endParaRPr>
                    </a:p>
                    <a:p>
                      <a:endParaRPr lang="en-GB" sz="1100" b="1">
                        <a:solidFill>
                          <a:schemeClr val="tx1"/>
                        </a:solidFill>
                        <a:latin typeface="Century Gothic" panose="020B0502020202020204" pitchFamily="34" charset="0"/>
                      </a:endParaRPr>
                    </a:p>
                    <a:p>
                      <a:r>
                        <a:rPr lang="en-GB" sz="1100" b="1">
                          <a:solidFill>
                            <a:schemeClr val="tx1"/>
                          </a:solidFill>
                          <a:latin typeface="Century Gothic" panose="020B0502020202020204" pitchFamily="34" charset="0"/>
                        </a:rPr>
                        <a:t>Tripod Grasp (Three finger) </a:t>
                      </a:r>
                    </a:p>
                    <a:p>
                      <a:endParaRPr lang="en-GB" sz="1100">
                        <a:solidFill>
                          <a:schemeClr val="tx1"/>
                        </a:solidFill>
                        <a:latin typeface="Century Gothic" panose="020B0502020202020204" pitchFamily="34" charset="0"/>
                      </a:endParaRPr>
                    </a:p>
                    <a:p>
                      <a:r>
                        <a:rPr lang="en-GB" sz="1100">
                          <a:solidFill>
                            <a:schemeClr val="tx1"/>
                          </a:solidFill>
                          <a:latin typeface="Century Gothic" panose="020B0502020202020204" pitchFamily="34" charset="0"/>
                        </a:rPr>
                        <a:t>Most children reach a mature three-finger grip by age 5 or 6. In this hand grip, a utensil is held between thumb, index and middle fingers. They might have tense fingers at first and continue to use wrist movements as they</a:t>
                      </a:r>
                      <a:r>
                        <a:rPr lang="en-GB" sz="1100" baseline="0">
                          <a:solidFill>
                            <a:schemeClr val="tx1"/>
                          </a:solidFill>
                          <a:latin typeface="Century Gothic" panose="020B0502020202020204" pitchFamily="34" charset="0"/>
                        </a:rPr>
                        <a:t> </a:t>
                      </a:r>
                      <a:r>
                        <a:rPr lang="en-GB" sz="1100">
                          <a:solidFill>
                            <a:schemeClr val="tx1"/>
                          </a:solidFill>
                          <a:latin typeface="Century Gothic" panose="020B0502020202020204" pitchFamily="34" charset="0"/>
                        </a:rPr>
                        <a:t>did with the five-finger grip, but they will eventually gain more fine motor control and will start to use finger movements to make shapes and letters.</a:t>
                      </a:r>
                    </a:p>
                  </a:txBody>
                  <a:tcPr marL="91447" marR="91447" marT="45696" marB="45696">
                    <a:noFill/>
                  </a:tcPr>
                </a:tc>
                <a:extLst>
                  <a:ext uri="{0D108BD9-81ED-4DB2-BD59-A6C34878D82A}">
                    <a16:rowId xmlns:a16="http://schemas.microsoft.com/office/drawing/2014/main" val="10002"/>
                  </a:ext>
                </a:extLst>
              </a:tr>
            </a:tbl>
          </a:graphicData>
        </a:graphic>
      </p:graphicFrame>
      <p:pic>
        <p:nvPicPr>
          <p:cNvPr id="2255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097" y="1823065"/>
            <a:ext cx="1343148" cy="11905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3" y="1823066"/>
            <a:ext cx="1210055" cy="1370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573" y="1870571"/>
            <a:ext cx="1208697"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5"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47973" y="1856175"/>
            <a:ext cx="1457228" cy="11242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55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1252" y="5816271"/>
            <a:ext cx="1558004" cy="9001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557" name="Rectangle 10"/>
          <p:cNvSpPr>
            <a:spLocks noChangeArrowheads="1"/>
          </p:cNvSpPr>
          <p:nvPr/>
        </p:nvSpPr>
        <p:spPr bwMode="auto">
          <a:xfrm>
            <a:off x="361252" y="5598212"/>
            <a:ext cx="4571321" cy="23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spAutoFit/>
          </a:bodyPr>
          <a:lstStyle/>
          <a:p>
            <a:r>
              <a:rPr lang="en-GB" altLang="en-US" sz="1000" b="1">
                <a:latin typeface="Century Gothic" pitchFamily="34" charset="0"/>
              </a:rPr>
              <a:t>Source: Planning for Rapid progress</a:t>
            </a:r>
          </a:p>
        </p:txBody>
      </p:sp>
      <p:sp>
        <p:nvSpPr>
          <p:cNvPr id="2" name="Footer Placeholder 1">
            <a:extLst>
              <a:ext uri="{FF2B5EF4-FFF2-40B4-BE49-F238E27FC236}">
                <a16:creationId xmlns:a16="http://schemas.microsoft.com/office/drawing/2014/main" id="{142D630C-A79E-0719-C1A6-BA513CFDE968}"/>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8CEEBB89-3F42-1D9A-2E01-C6D3EEF9C5F2}"/>
              </a:ext>
            </a:extLst>
          </p:cNvPr>
          <p:cNvSpPr>
            <a:spLocks noGrp="1"/>
          </p:cNvSpPr>
          <p:nvPr>
            <p:ph type="sldNum" sz="quarter" idx="12"/>
          </p:nvPr>
        </p:nvSpPr>
        <p:spPr/>
        <p:txBody>
          <a:bodyPr/>
          <a:lstStyle/>
          <a:p>
            <a:fld id="{ADBD1915-73F0-4A8D-B501-CF547A3FBDF8}" type="slidenum">
              <a:rPr lang="en-GB" smtClean="0"/>
              <a:t>25</a:t>
            </a:fld>
            <a:endParaRPr lang="en-GB"/>
          </a:p>
        </p:txBody>
      </p:sp>
    </p:spTree>
    <p:extLst>
      <p:ext uri="{BB962C8B-B14F-4D97-AF65-F5344CB8AC3E}">
        <p14:creationId xmlns:p14="http://schemas.microsoft.com/office/powerpoint/2010/main" val="1107396109"/>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960696315"/>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PHYSICAL DEVELOPMENT: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26055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a:solidFill>
                  <a:schemeClr val="tx1"/>
                </a:solidFill>
                <a:latin typeface="Century Gothic" panose="020B0502020202020204" pitchFamily="34" charset="0"/>
              </a:rPr>
              <a:t>Picking up tiny objects using pincer grasp;</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simple models using small pieces such as lego;</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Making small cuts in paper with scissors;</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Using a comfortable grip with good control when holding pens, pencils and paint brush;</a:t>
            </a:r>
          </a:p>
          <a:p>
            <a:pPr marL="171450" indent="-171450">
              <a:buFont typeface="Arial" panose="020B0604020202020204" pitchFamily="34" charset="0"/>
              <a:buChar char="•"/>
            </a:pPr>
            <a:r>
              <a:rPr lang="en-GB" sz="1050" b="1">
                <a:solidFill>
                  <a:schemeClr val="tx1"/>
                </a:solidFill>
                <a:latin typeface="Century Gothic" panose="020B0502020202020204" pitchFamily="34" charset="0"/>
              </a:rPr>
              <a:t>Beginning to show a preference for a dominant hand.</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6055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Drawing lines and circles using gross motor movements;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one handed tools and equipment, e.g. child scissors;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Holding pencils between thumb and two fingers instead of whole hand;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hold pencil correctly and showing good control;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Copying some letters, especially letters from own name.</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943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Handling tools, objects, construction and malleable materials safely and with increasing control;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a preference for a dominant hand;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show anti-clockwise movements and retrace vertical lines;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form recognisable letters;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a pencil and holding it effectively to form recognisable letters, especially letters in their own name.</a:t>
            </a: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2202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Hold a pencil effectively in preparation for fluent writing – using the tripod grip in almost all cases;</a:t>
            </a: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Use a range of small tools, including scissors, paint brushes and cutlery;</a:t>
            </a: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Begin to show accuracy and care when drawing.</a:t>
            </a:r>
            <a:endParaRPr lang="en-GB" sz="1400" b="0" i="0" u="none" strike="noStrike" baseline="0" dirty="0">
              <a:solidFill>
                <a:srgbClr val="000000"/>
              </a:solidFill>
              <a:latin typeface="Calibri" panose="020F050202020403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4"/>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750605BB-B2D4-F946-CAD3-E1EA4FECFC93}"/>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BD780DF9-928C-D284-F84F-C4517A0E8608}"/>
              </a:ext>
            </a:extLst>
          </p:cNvPr>
          <p:cNvSpPr>
            <a:spLocks noGrp="1"/>
          </p:cNvSpPr>
          <p:nvPr>
            <p:ph type="sldNum" sz="quarter" idx="12"/>
          </p:nvPr>
        </p:nvSpPr>
        <p:spPr/>
        <p:txBody>
          <a:bodyPr/>
          <a:lstStyle/>
          <a:p>
            <a:fld id="{ADBD1915-73F0-4A8D-B501-CF547A3FBDF8}" type="slidenum">
              <a:rPr lang="en-GB" smtClean="0"/>
              <a:t>26</a:t>
            </a:fld>
            <a:endParaRPr lang="en-GB"/>
          </a:p>
        </p:txBody>
      </p:sp>
    </p:spTree>
    <p:extLst>
      <p:ext uri="{BB962C8B-B14F-4D97-AF65-F5344CB8AC3E}">
        <p14:creationId xmlns:p14="http://schemas.microsoft.com/office/powerpoint/2010/main" val="403104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145980725"/>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PHYSICAL DEVELOPMENT: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Fine motor skills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7493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Hold a pencil effectively in preparation for fluent writing –using the tripod grip in almost all cases;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Use a range of small tools, including scissors, paint brushes and cutlery;</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Begin to show accuracy and care when drawing.</a:t>
            </a:r>
            <a:endParaRPr lang="en-GB" sz="2000" b="0" i="0" u="none" strike="noStrike" baseline="0">
              <a:solidFill>
                <a:srgbClr val="000000"/>
              </a:solidFill>
              <a:latin typeface="Calibri" panose="020F050202020403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1858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Sit correctly at a table, holding a pencil comfortably and correctly;</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the digits 0-9 correctly;</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lower case letters in the correct direction, starting and finishing in the right place;</a:t>
            </a:r>
          </a:p>
          <a:p>
            <a:pPr marL="342900" lvl="0" indent="-342900">
              <a:spcAft>
                <a:spcPts val="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Form capital letters.</a:t>
            </a: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B56CF9B-42DA-21A1-9A20-38C7E5FDD54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ED42410-F8F8-D1A3-C975-971FD5DE96F4}"/>
              </a:ext>
            </a:extLst>
          </p:cNvPr>
          <p:cNvSpPr>
            <a:spLocks noGrp="1"/>
          </p:cNvSpPr>
          <p:nvPr>
            <p:ph type="sldNum" sz="quarter" idx="12"/>
          </p:nvPr>
        </p:nvSpPr>
        <p:spPr/>
        <p:txBody>
          <a:bodyPr/>
          <a:lstStyle/>
          <a:p>
            <a:fld id="{ADBD1915-73F0-4A8D-B501-CF547A3FBDF8}" type="slidenum">
              <a:rPr lang="en-GB" smtClean="0"/>
              <a:t>27</a:t>
            </a:fld>
            <a:endParaRPr lang="en-GB"/>
          </a:p>
        </p:txBody>
      </p:sp>
    </p:spTree>
    <p:extLst>
      <p:ext uri="{BB962C8B-B14F-4D97-AF65-F5344CB8AC3E}">
        <p14:creationId xmlns:p14="http://schemas.microsoft.com/office/powerpoint/2010/main" val="1060852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559517"/>
            <a:ext cx="9144000" cy="1015663"/>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Literacy Development</a:t>
            </a:r>
          </a:p>
        </p:txBody>
      </p:sp>
      <p:pic>
        <p:nvPicPr>
          <p:cNvPr id="7" name="Picture 6" descr="Icon&#10;&#10;Description automatically generated">
            <a:extLst>
              <a:ext uri="{FF2B5EF4-FFF2-40B4-BE49-F238E27FC236}">
                <a16:creationId xmlns:a16="http://schemas.microsoft.com/office/drawing/2014/main" id="{DC95CAAD-5A63-45A8-AEEF-2001461C5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7954" y="2406836"/>
            <a:ext cx="2991768" cy="2991768"/>
          </a:xfrm>
          <a:prstGeom prst="rect">
            <a:avLst/>
          </a:prstGeom>
        </p:spPr>
      </p:pic>
      <p:sp>
        <p:nvSpPr>
          <p:cNvPr id="5" name="TextBox 4">
            <a:extLst>
              <a:ext uri="{FF2B5EF4-FFF2-40B4-BE49-F238E27FC236}">
                <a16:creationId xmlns:a16="http://schemas.microsoft.com/office/drawing/2014/main" id="{FE50ADD8-E27A-4AE6-8E63-51DF07BAFCF3}"/>
              </a:ext>
            </a:extLst>
          </p:cNvPr>
          <p:cNvSpPr txBox="1"/>
          <p:nvPr/>
        </p:nvSpPr>
        <p:spPr>
          <a:xfrm>
            <a:off x="3729162" y="2171528"/>
            <a:ext cx="5057029" cy="4031873"/>
          </a:xfrm>
          <a:prstGeom prst="rect">
            <a:avLst/>
          </a:prstGeom>
          <a:noFill/>
        </p:spPr>
        <p:txBody>
          <a:bodyPr wrap="square" rtlCol="0">
            <a:spAutoFit/>
          </a:bodyPr>
          <a:lstStyle/>
          <a:p>
            <a:r>
              <a:rPr lang="en-GB" sz="1600">
                <a:latin typeface="Century Gothic" panose="020B0502020202020204" pitchFamily="34" charset="0"/>
              </a:rPr>
              <a:t>It is crucial for children to develop a life-long love of reading. Reading consists of two dimensions: language comprehension and word reading. Language comprehension (necessary for both reading and writing) starts from birth. It only develops when adults talk with children about the world around them and the books (stories and non-fiction) they read with them, and enjoy rhymes, poems and songs together. Skilled word reading, taught later, involves both the speedy working out of the pronunciation of unfamiliar printed words (decoding) and the speedy recognition of familiar printed words. Writing involves transcription (spelling and handwriting) and composition (articulating ideas and structuring them in speech, before writing).</a:t>
            </a:r>
          </a:p>
        </p:txBody>
      </p:sp>
      <p:sp>
        <p:nvSpPr>
          <p:cNvPr id="3" name="Footer Placeholder 2">
            <a:extLst>
              <a:ext uri="{FF2B5EF4-FFF2-40B4-BE49-F238E27FC236}">
                <a16:creationId xmlns:a16="http://schemas.microsoft.com/office/drawing/2014/main" id="{60AD9565-74EA-AA91-A00E-ACB0DA3E085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4A93948-23C4-3C1A-98DF-70AD34D9C3D0}"/>
              </a:ext>
            </a:extLst>
          </p:cNvPr>
          <p:cNvSpPr>
            <a:spLocks noGrp="1"/>
          </p:cNvSpPr>
          <p:nvPr>
            <p:ph type="sldNum" sz="quarter" idx="12"/>
          </p:nvPr>
        </p:nvSpPr>
        <p:spPr/>
        <p:txBody>
          <a:bodyPr/>
          <a:lstStyle/>
          <a:p>
            <a:fld id="{ADBD1915-73F0-4A8D-B501-CF547A3FBDF8}" type="slidenum">
              <a:rPr lang="en-GB" smtClean="0"/>
              <a:t>28</a:t>
            </a:fld>
            <a:endParaRPr lang="en-GB"/>
          </a:p>
        </p:txBody>
      </p:sp>
    </p:spTree>
    <p:extLst>
      <p:ext uri="{BB962C8B-B14F-4D97-AF65-F5344CB8AC3E}">
        <p14:creationId xmlns:p14="http://schemas.microsoft.com/office/powerpoint/2010/main" val="28051696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BEA548-676D-CA74-2B27-942DDAC821DF}"/>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E647E9A-362F-6892-EEEA-BBDC3786807C}"/>
              </a:ext>
            </a:extLst>
          </p:cNvPr>
          <p:cNvGraphicFramePr>
            <a:graphicFrameLocks noGrp="1"/>
          </p:cNvGraphicFramePr>
          <p:nvPr>
            <p:ph idx="1"/>
            <p:extLst>
              <p:ext uri="{D42A27DB-BD31-4B8C-83A1-F6EECF244321}">
                <p14:modId xmlns:p14="http://schemas.microsoft.com/office/powerpoint/2010/main" val="166165880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FBA5DE24-6461-4FB9-330A-A75EBF7927FE}"/>
              </a:ext>
            </a:extLst>
          </p:cNvPr>
          <p:cNvSpPr/>
          <p:nvPr/>
        </p:nvSpPr>
        <p:spPr>
          <a:xfrm>
            <a:off x="295275" y="2771775"/>
            <a:ext cx="1838326" cy="23748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a:endParaRPr lang="en-GB" sz="11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i="0" u="none" strike="noStrike" baseline="0">
                <a:solidFill>
                  <a:srgbClr val="000000"/>
                </a:solidFill>
                <a:latin typeface="Century Gothic"/>
              </a:rPr>
              <a:t>.</a:t>
            </a:r>
          </a:p>
        </p:txBody>
      </p:sp>
      <p:sp>
        <p:nvSpPr>
          <p:cNvPr id="17" name="Rectangle 16">
            <a:extLst>
              <a:ext uri="{FF2B5EF4-FFF2-40B4-BE49-F238E27FC236}">
                <a16:creationId xmlns:a16="http://schemas.microsoft.com/office/drawing/2014/main" id="{77F7172B-D5D3-45F0-3D62-DD5470587E5F}"/>
              </a:ext>
            </a:extLst>
          </p:cNvPr>
          <p:cNvSpPr/>
          <p:nvPr/>
        </p:nvSpPr>
        <p:spPr>
          <a:xfrm>
            <a:off x="2509836" y="2771775"/>
            <a:ext cx="1838326" cy="1171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5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4161E63F-02E0-0433-9DA7-27338A7EA7AD}"/>
              </a:ext>
            </a:extLst>
          </p:cNvPr>
          <p:cNvSpPr/>
          <p:nvPr/>
        </p:nvSpPr>
        <p:spPr>
          <a:xfrm>
            <a:off x="4907352" y="2900372"/>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1">
              <a:solidFill>
                <a:srgbClr val="555555"/>
              </a:solidFill>
              <a:latin typeface="Century Gothic"/>
              <a:ea typeface="Tahoma"/>
              <a:cs typeface="Tahoma"/>
            </a:endParaRPr>
          </a:p>
        </p:txBody>
      </p:sp>
      <p:sp>
        <p:nvSpPr>
          <p:cNvPr id="19" name="Rectangle 18">
            <a:extLst>
              <a:ext uri="{FF2B5EF4-FFF2-40B4-BE49-F238E27FC236}">
                <a16:creationId xmlns:a16="http://schemas.microsoft.com/office/drawing/2014/main" id="{C5496209-45FA-84FD-F9E1-2AA1C31837DB}"/>
              </a:ext>
            </a:extLst>
          </p:cNvPr>
          <p:cNvSpPr/>
          <p:nvPr/>
        </p:nvSpPr>
        <p:spPr>
          <a:xfrm>
            <a:off x="6938962" y="2676751"/>
            <a:ext cx="1838326" cy="307601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dirty="0">
              <a:solidFill>
                <a:srgbClr val="000000"/>
              </a:solidFill>
              <a:latin typeface="Century Gothic" panose="020B0502020202020204" pitchFamily="34" charset="0"/>
            </a:endParaRPr>
          </a:p>
          <a:p>
            <a:pPr marL="285750" indent="-285750">
              <a:buFont typeface="Arial" panose="020B0604020202020204" pitchFamily="34" charset="0"/>
              <a:buChar char="•"/>
            </a:pPr>
            <a:endParaRPr lang="en-GB" sz="1100" b="1" dirty="0">
              <a:solidFill>
                <a:srgbClr val="000000"/>
              </a:solidFill>
              <a:latin typeface="Century Gothic"/>
            </a:endParaRPr>
          </a:p>
          <a:p>
            <a:pPr marL="171450" indent="-171450">
              <a:buFont typeface="Arial,Sans-Serif" panose="020B0604020202020204" pitchFamily="34" charset="0"/>
              <a:buChar char="•"/>
            </a:pPr>
            <a:r>
              <a:rPr lang="en-GB" sz="1100" b="1" dirty="0">
                <a:solidFill>
                  <a:srgbClr val="000000"/>
                </a:solidFill>
                <a:latin typeface="Century Gothic"/>
              </a:rPr>
              <a:t>Holding a book, turning the pages and indicating an understanding of pictures and print; </a:t>
            </a:r>
            <a:endParaRPr lang="en-US" sz="1100" dirty="0">
              <a:solidFill>
                <a:srgbClr val="000000"/>
              </a:solidFill>
              <a:latin typeface="Century Gothic"/>
            </a:endParaRPr>
          </a:p>
          <a:p>
            <a:pPr marL="171450" indent="-171450">
              <a:buFont typeface="Arial,Sans-Serif" panose="020B0604020202020204" pitchFamily="34" charset="0"/>
              <a:buChar char="•"/>
            </a:pPr>
            <a:r>
              <a:rPr lang="en-GB" sz="1100" b="1" dirty="0">
                <a:solidFill>
                  <a:srgbClr val="000000"/>
                </a:solidFill>
                <a:latin typeface="Century Gothic"/>
              </a:rPr>
              <a:t>Telling a story to friends;</a:t>
            </a:r>
            <a:endParaRPr lang="en-US" sz="1100" dirty="0">
              <a:solidFill>
                <a:srgbClr val="000000"/>
              </a:solidFill>
              <a:latin typeface="Century Gothic"/>
            </a:endParaRPr>
          </a:p>
          <a:p>
            <a:pPr marL="171450" indent="-171450">
              <a:buFont typeface="Arial,Sans-Serif" panose="020B0604020202020204" pitchFamily="34" charset="0"/>
              <a:buChar char="•"/>
            </a:pPr>
            <a:r>
              <a:rPr lang="en-GB" sz="1100" b="1" dirty="0">
                <a:solidFill>
                  <a:srgbClr val="000000"/>
                </a:solidFill>
                <a:latin typeface="Century Gothic"/>
              </a:rPr>
              <a:t>Talking about events and characters in books; </a:t>
            </a:r>
            <a:endParaRPr lang="en-US" sz="1100" dirty="0">
              <a:solidFill>
                <a:srgbClr val="000000"/>
              </a:solidFill>
              <a:latin typeface="Century Gothic"/>
            </a:endParaRPr>
          </a:p>
          <a:p>
            <a:pPr marL="171450" indent="-171450">
              <a:buFont typeface="Arial,Sans-Serif" panose="020B0604020202020204" pitchFamily="34" charset="0"/>
              <a:buChar char="•"/>
            </a:pPr>
            <a:r>
              <a:rPr lang="en-GB" sz="1100" b="1" dirty="0">
                <a:solidFill>
                  <a:srgbClr val="000000"/>
                </a:solidFill>
                <a:latin typeface="Century Gothic"/>
              </a:rPr>
              <a:t>Making suggestions about what might happen next in a story.</a:t>
            </a:r>
            <a:endParaRPr lang="en-GB" dirty="0"/>
          </a:p>
          <a:p>
            <a:r>
              <a:rPr lang="en-GB" sz="1200" b="1" u="none" strike="noStrike" baseline="0" dirty="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587511C9-B63B-354B-C0CC-889171243390}"/>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0CB1C58E-C36F-3382-6F57-7AD2280759C0}"/>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FD1F7308-8D5C-8BD7-D1EB-0FB3D7EC8815}"/>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677C832-CE7E-E4A0-DA77-84BEECE973DB}"/>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A21E2D48-E723-D6FB-525B-9F00AB88A7D7}"/>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0EB52B8A-62E4-C575-C515-45024ED9E5C4}"/>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4F96891F-BE19-4EF9-544A-1F81973EAEC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ABEB278-5B35-8E71-ED71-12ED09CEAC8D}"/>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BF7B72D-2004-E518-A2E0-C5C0EC18C14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0567756-AA26-9BCD-A713-09F29CA0D9F4}"/>
              </a:ext>
            </a:extLst>
          </p:cNvPr>
          <p:cNvSpPr>
            <a:spLocks noGrp="1"/>
          </p:cNvSpPr>
          <p:nvPr>
            <p:ph type="sldNum" sz="quarter" idx="12"/>
          </p:nvPr>
        </p:nvSpPr>
        <p:spPr/>
        <p:txBody>
          <a:bodyPr/>
          <a:lstStyle/>
          <a:p>
            <a:fld id="{ADBD1915-73F0-4A8D-B501-CF547A3FBDF8}" type="slidenum">
              <a:rPr lang="en-GB" smtClean="0"/>
              <a:t>29</a:t>
            </a:fld>
            <a:endParaRPr lang="en-GB"/>
          </a:p>
        </p:txBody>
      </p:sp>
      <p:graphicFrame>
        <p:nvGraphicFramePr>
          <p:cNvPr id="5" name="Table 4">
            <a:extLst>
              <a:ext uri="{FF2B5EF4-FFF2-40B4-BE49-F238E27FC236}">
                <a16:creationId xmlns:a16="http://schemas.microsoft.com/office/drawing/2014/main" id="{9D458D1A-CB07-5FA4-2491-0F96571BF0E6}"/>
              </a:ext>
            </a:extLst>
          </p:cNvPr>
          <p:cNvGraphicFramePr>
            <a:graphicFrameLocks noGrp="1"/>
          </p:cNvGraphicFramePr>
          <p:nvPr>
            <p:extLst>
              <p:ext uri="{D42A27DB-BD31-4B8C-83A1-F6EECF244321}">
                <p14:modId xmlns:p14="http://schemas.microsoft.com/office/powerpoint/2010/main" val="1071564759"/>
              </p:ext>
            </p:extLst>
          </p:nvPr>
        </p:nvGraphicFramePr>
        <p:xfrm>
          <a:off x="48554" y="2454383"/>
          <a:ext cx="2332378" cy="4565522"/>
        </p:xfrm>
        <a:graphic>
          <a:graphicData uri="http://schemas.openxmlformats.org/drawingml/2006/table">
            <a:tbl>
              <a:tblPr firstRow="1" bandRow="1">
                <a:tableStyleId>{5C22544A-7EE6-4342-B048-85BDC9FD1C3A}</a:tableStyleId>
              </a:tblPr>
              <a:tblGrid>
                <a:gridCol w="2332378">
                  <a:extLst>
                    <a:ext uri="{9D8B030D-6E8A-4147-A177-3AD203B41FA5}">
                      <a16:colId xmlns:a16="http://schemas.microsoft.com/office/drawing/2014/main" val="666907694"/>
                    </a:ext>
                  </a:extLst>
                </a:gridCol>
              </a:tblGrid>
              <a:tr h="4565522">
                <a:tc>
                  <a:txBody>
                    <a:bodyPr/>
                    <a:lstStyle/>
                    <a:p>
                      <a:pPr marL="171450" indent="-171450">
                        <a:buFont typeface="Arial"/>
                        <a:buChar char="•"/>
                      </a:pPr>
                      <a:r>
                        <a:rPr lang="en-GB" sz="1000" b="1">
                          <a:solidFill>
                            <a:schemeClr val="tx1"/>
                          </a:solidFill>
                          <a:effectLst/>
                          <a:latin typeface="Century Gothic"/>
                        </a:rPr>
                        <a:t>Enjoy songs and rhymes, tuning in and paying attention.</a:t>
                      </a:r>
                    </a:p>
                    <a:p>
                      <a:pPr marL="171450" lvl="0" indent="-171450">
                        <a:buFont typeface="Arial"/>
                        <a:buChar char="•"/>
                      </a:pPr>
                      <a:r>
                        <a:rPr lang="en-GB" sz="1000" b="1">
                          <a:solidFill>
                            <a:schemeClr val="tx1"/>
                          </a:solidFill>
                          <a:effectLst/>
                          <a:latin typeface="Century Gothic"/>
                        </a:rPr>
                        <a:t>Join in with songs and rhymes, copying sounds, rhythms, tunes and tempo. </a:t>
                      </a:r>
                    </a:p>
                    <a:p>
                      <a:pPr marL="171450" lvl="0" indent="-171450">
                        <a:buFont typeface="Arial"/>
                        <a:buChar char="•"/>
                      </a:pPr>
                      <a:r>
                        <a:rPr lang="en-GB" sz="1000" b="1">
                          <a:solidFill>
                            <a:schemeClr val="tx1"/>
                          </a:solidFill>
                          <a:effectLst/>
                          <a:latin typeface="Century Gothic"/>
                        </a:rPr>
                        <a:t>Say some of the words in songs and rhymes.</a:t>
                      </a:r>
                    </a:p>
                    <a:p>
                      <a:pPr marL="171450" lvl="0" indent="-171450">
                        <a:buFont typeface="Arial"/>
                        <a:buChar char="•"/>
                      </a:pPr>
                      <a:r>
                        <a:rPr lang="en-GB" sz="1000" b="1">
                          <a:solidFill>
                            <a:schemeClr val="tx1"/>
                          </a:solidFill>
                          <a:effectLst/>
                          <a:latin typeface="Century Gothic"/>
                        </a:rPr>
                        <a:t>Copy finger movements and other gestures.</a:t>
                      </a:r>
                    </a:p>
                    <a:p>
                      <a:pPr marL="171450" lvl="0" indent="-171450">
                        <a:buFont typeface="Arial"/>
                        <a:buChar char="•"/>
                      </a:pPr>
                      <a:r>
                        <a:rPr lang="en-GB" sz="1000" b="1">
                          <a:solidFill>
                            <a:schemeClr val="tx1"/>
                          </a:solidFill>
                          <a:effectLst/>
                          <a:latin typeface="Century Gothic"/>
                        </a:rPr>
                        <a:t>Sing songs and say rhymes independently, for example, singing whilst playing.</a:t>
                      </a:r>
                    </a:p>
                    <a:p>
                      <a:pPr marL="171450" lvl="0" indent="-171450">
                        <a:buFont typeface="Arial"/>
                        <a:buChar char="•"/>
                      </a:pPr>
                      <a:r>
                        <a:rPr lang="en-GB" sz="1000" b="1">
                          <a:solidFill>
                            <a:schemeClr val="tx1"/>
                          </a:solidFill>
                          <a:effectLst/>
                          <a:latin typeface="Century Gothic"/>
                        </a:rPr>
                        <a:t>Enjoy sharing books with an adult. </a:t>
                      </a:r>
                    </a:p>
                    <a:p>
                      <a:pPr marL="171450" lvl="0" indent="-171450">
                        <a:buFont typeface="Arial"/>
                        <a:buChar char="•"/>
                      </a:pPr>
                      <a:r>
                        <a:rPr lang="en-GB" sz="1000" b="1">
                          <a:solidFill>
                            <a:schemeClr val="tx1"/>
                          </a:solidFill>
                          <a:effectLst/>
                          <a:latin typeface="Century Gothic"/>
                        </a:rPr>
                        <a:t>Pay attention and responds to the pictures or the words.</a:t>
                      </a:r>
                    </a:p>
                    <a:p>
                      <a:pPr marL="171450" lvl="0" indent="-171450">
                        <a:buFont typeface="Arial"/>
                        <a:buChar char="•"/>
                      </a:pPr>
                      <a:r>
                        <a:rPr lang="en-GB" sz="1000" b="1">
                          <a:solidFill>
                            <a:schemeClr val="tx1"/>
                          </a:solidFill>
                          <a:effectLst/>
                          <a:latin typeface="Century Gothic"/>
                        </a:rPr>
                        <a:t>Have favourite books and seeks them out, to share with an adult, with another child, or to look at alone.</a:t>
                      </a:r>
                    </a:p>
                    <a:p>
                      <a:pPr marL="171450" lvl="0" indent="-171450">
                        <a:buFont typeface="Arial"/>
                        <a:buChar char="•"/>
                      </a:pPr>
                      <a:r>
                        <a:rPr lang="en-GB" sz="1000" b="1">
                          <a:solidFill>
                            <a:schemeClr val="tx1"/>
                          </a:solidFill>
                          <a:effectLst/>
                          <a:latin typeface="Century Gothic"/>
                        </a:rPr>
                        <a:t>Repeat words and phrases from familiar stories.</a:t>
                      </a:r>
                    </a:p>
                    <a:p>
                      <a:pPr marL="171450" lvl="0" indent="-171450">
                        <a:buFont typeface="Arial"/>
                        <a:buChar char="•"/>
                      </a:pPr>
                      <a:r>
                        <a:rPr lang="en-GB" sz="1000" b="1">
                          <a:solidFill>
                            <a:schemeClr val="tx1"/>
                          </a:solidFill>
                          <a:effectLst/>
                          <a:latin typeface="Century Gothic"/>
                        </a:rPr>
                        <a:t>Ask questions about the book.</a:t>
                      </a:r>
                    </a:p>
                    <a:p>
                      <a:pPr marL="171450" lvl="0" indent="-171450">
                        <a:buFont typeface="Arial"/>
                        <a:buChar char="•"/>
                      </a:pPr>
                      <a:r>
                        <a:rPr lang="en-GB" sz="1000" b="1">
                          <a:solidFill>
                            <a:schemeClr val="tx1"/>
                          </a:solidFill>
                          <a:effectLst/>
                          <a:latin typeface="Century Gothic"/>
                        </a:rPr>
                        <a:t>Makes comments and shares their own ideas.</a:t>
                      </a:r>
                    </a:p>
                    <a:p>
                      <a:pPr marL="171450" lvl="0" indent="-171450">
                        <a:buFont typeface="Arial"/>
                        <a:buChar char="•"/>
                      </a:pPr>
                      <a:r>
                        <a:rPr lang="en-GB" sz="1000" b="1">
                          <a:solidFill>
                            <a:schemeClr val="tx1"/>
                          </a:solidFill>
                          <a:effectLst/>
                          <a:latin typeface="Century Gothic"/>
                        </a:rPr>
                        <a:t>Develop play around favourite stories using props. </a:t>
                      </a:r>
                      <a:endParaRPr lang="en-US" sz="1000" b="1">
                        <a:solidFill>
                          <a:schemeClr val="tx1"/>
                        </a:solidFill>
                        <a:latin typeface="Century Gothic"/>
                      </a:endParaRPr>
                    </a:p>
                  </a:txBody>
                  <a:tcPr anchor="ct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noFill/>
                  </a:tcPr>
                </a:tc>
                <a:extLst>
                  <a:ext uri="{0D108BD9-81ED-4DB2-BD59-A6C34878D82A}">
                    <a16:rowId xmlns:a16="http://schemas.microsoft.com/office/drawing/2014/main" val="1284119983"/>
                  </a:ext>
                </a:extLst>
              </a:tr>
            </a:tbl>
          </a:graphicData>
        </a:graphic>
      </p:graphicFrame>
      <p:sp>
        <p:nvSpPr>
          <p:cNvPr id="7" name="Rectangle 6">
            <a:extLst>
              <a:ext uri="{FF2B5EF4-FFF2-40B4-BE49-F238E27FC236}">
                <a16:creationId xmlns:a16="http://schemas.microsoft.com/office/drawing/2014/main" id="{A2C76EAE-A8EF-1D16-29E6-7C944C611D52}"/>
              </a:ext>
            </a:extLst>
          </p:cNvPr>
          <p:cNvSpPr/>
          <p:nvPr/>
        </p:nvSpPr>
        <p:spPr>
          <a:xfrm>
            <a:off x="2509839" y="2878069"/>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100" b="1">
                <a:solidFill>
                  <a:schemeClr val="tx1"/>
                </a:solidFill>
                <a:latin typeface="Century Gothic"/>
                <a:ea typeface="Tahoma"/>
                <a:cs typeface="Tahoma"/>
              </a:rPr>
              <a:t>Understand that print can have different purposes.</a:t>
            </a:r>
            <a:endParaRPr lang="en-US" sz="1100" b="1">
              <a:solidFill>
                <a:schemeClr val="tx1"/>
              </a:solidFill>
              <a:latin typeface="Century Gothic"/>
              <a:ea typeface="Tahoma"/>
              <a:cs typeface="Tahoma"/>
            </a:endParaRPr>
          </a:p>
          <a:p>
            <a:pPr marL="171450" indent="-171450">
              <a:buFont typeface="Arial"/>
              <a:buChar char="•"/>
            </a:pPr>
            <a:endParaRPr lang="en-GB" sz="1000" b="1">
              <a:solidFill>
                <a:schemeClr val="tx1"/>
              </a:solidFill>
              <a:latin typeface="Century Gothic"/>
              <a:ea typeface="Tahoma"/>
              <a:cs typeface="Tahoma"/>
            </a:endParaRPr>
          </a:p>
        </p:txBody>
      </p:sp>
      <p:sp>
        <p:nvSpPr>
          <p:cNvPr id="8" name="Rectangle 7">
            <a:extLst>
              <a:ext uri="{FF2B5EF4-FFF2-40B4-BE49-F238E27FC236}">
                <a16:creationId xmlns:a16="http://schemas.microsoft.com/office/drawing/2014/main" id="{A87865C3-4E83-61A2-7ED6-54D78996B502}"/>
              </a:ext>
            </a:extLst>
          </p:cNvPr>
          <p:cNvSpPr/>
          <p:nvPr/>
        </p:nvSpPr>
        <p:spPr>
          <a:xfrm>
            <a:off x="4606267" y="2944976"/>
            <a:ext cx="1960990" cy="26644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50" b="1">
                <a:solidFill>
                  <a:schemeClr val="tx1"/>
                </a:solidFill>
                <a:latin typeface="Century Gothic"/>
                <a:ea typeface="Tahoma"/>
                <a:cs typeface="Tahoma"/>
              </a:rPr>
              <a:t>Understand that we read English text from left to right and from top to bottom.</a:t>
            </a:r>
            <a:endParaRPr lang="en-US" sz="1050" b="1">
              <a:solidFill>
                <a:schemeClr val="tx1"/>
              </a:solidFill>
              <a:latin typeface="Century Gothic"/>
              <a:ea typeface="Tahoma"/>
              <a:cs typeface="Tahoma"/>
            </a:endParaRPr>
          </a:p>
          <a:p>
            <a:pPr marL="171450" indent="-171450">
              <a:buFont typeface="Arial"/>
              <a:buChar char="•"/>
            </a:pPr>
            <a:r>
              <a:rPr lang="en-GB" sz="1050" b="1">
                <a:solidFill>
                  <a:schemeClr val="tx1"/>
                </a:solidFill>
                <a:latin typeface="Century Gothic"/>
                <a:ea typeface="Tahoma"/>
                <a:cs typeface="Tahoma"/>
              </a:rPr>
              <a:t>Can name the different parts of a book.</a:t>
            </a:r>
            <a:endParaRPr lang="en-US" sz="1050" b="1">
              <a:solidFill>
                <a:schemeClr val="tx1"/>
              </a:solidFill>
              <a:latin typeface="Century Gothic"/>
              <a:ea typeface="Tahoma"/>
              <a:cs typeface="Tahoma"/>
            </a:endParaRPr>
          </a:p>
          <a:p>
            <a:pPr marL="171450" indent="-171450">
              <a:buFont typeface="Arial"/>
              <a:buChar char="•"/>
            </a:pPr>
            <a:r>
              <a:rPr lang="en-GB" sz="1050" b="1">
                <a:solidFill>
                  <a:schemeClr val="tx1"/>
                </a:solidFill>
                <a:latin typeface="Century Gothic"/>
                <a:ea typeface="Tahoma"/>
                <a:cs typeface="Tahoma"/>
              </a:rPr>
              <a:t>Understands page sequencing</a:t>
            </a:r>
            <a:endParaRPr lang="en-US" sz="1050" b="1">
              <a:solidFill>
                <a:schemeClr val="tx1"/>
              </a:solidFill>
              <a:latin typeface="Century Gothic"/>
            </a:endParaRPr>
          </a:p>
        </p:txBody>
      </p:sp>
    </p:spTree>
    <p:extLst>
      <p:ext uri="{BB962C8B-B14F-4D97-AF65-F5344CB8AC3E}">
        <p14:creationId xmlns:p14="http://schemas.microsoft.com/office/powerpoint/2010/main" val="2726463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44285604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COMMUNICATION AND LANGUAGE: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Listening, attention and understanding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178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and following directions and looking at someone when they are speaking;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prepositions when following instructions;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and responding to why questions;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Following stories read to them and talk about the pictures in the book.</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2575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Understanding why listening is important.</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and following an instruction;</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Following instructions provided they are not over-engaged in own choice activity;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stories with increased attention and recall;</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and responding to ‘why’ questions;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interest in the lives of other people or events;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Listening to one another in one to one or small groups.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Showing interest in non-fiction books.</a:t>
            </a:r>
          </a:p>
          <a:p>
            <a:pPr marL="171450" indent="-171450">
              <a:buFont typeface="Arial" panose="020B0604020202020204" pitchFamily="34" charset="0"/>
              <a:buChar char="•"/>
            </a:pPr>
            <a:endParaRPr lang="en-GB" sz="1100" b="1">
              <a:solidFill>
                <a:schemeClr val="tx1"/>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692935"/>
            <a:ext cx="1838326" cy="36634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chemeClr val="tx1"/>
                </a:solidFill>
                <a:latin typeface="Century Gothic" panose="020B0502020202020204" pitchFamily="34" charset="0"/>
              </a:rPr>
              <a:t>Knowing that they need to be quiet and concentrate when listening.</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Maintaining attention, concentrating and sitting quietly during appropriate activities;</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Listening to a whole story from beginning to end;</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Responding to instructions involving a two-part sequence;</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Listening and responding to ideas expressed by others in conversation and discussion;</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Remembering key points from story without needing prompts;</a:t>
            </a:r>
          </a:p>
          <a:p>
            <a:pPr marL="171450" indent="-171450">
              <a:buFont typeface="Arial" panose="020B0604020202020204" pitchFamily="34" charset="0"/>
              <a:buChar char="•"/>
            </a:pPr>
            <a:r>
              <a:rPr lang="en-GB" sz="950" b="1">
                <a:solidFill>
                  <a:schemeClr val="tx1"/>
                </a:solidFill>
                <a:latin typeface="Century Gothic" panose="020B0502020202020204" pitchFamily="34" charset="0"/>
              </a:rPr>
              <a:t>Showing specific interest in a non-fiction book linked to a topic or theme.</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283190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Listen attentively and respond to what they hear with relevant questions, comments and actions when being read to and during whole class discussions and small group interactions; </a:t>
            </a:r>
          </a:p>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Make comments about what they have heard and ask questions to clarify their understanding; </a:t>
            </a:r>
          </a:p>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Hold conversation when engaged in back-and-forth exchanges with their teacher and peers.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242D27F8-5873-E34B-25AE-0A0EDB31C60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2418E28-9235-1768-160D-CD7620F24839}"/>
              </a:ext>
            </a:extLst>
          </p:cNvPr>
          <p:cNvSpPr>
            <a:spLocks noGrp="1"/>
          </p:cNvSpPr>
          <p:nvPr>
            <p:ph type="sldNum" sz="quarter" idx="12"/>
          </p:nvPr>
        </p:nvSpPr>
        <p:spPr/>
        <p:txBody>
          <a:bodyPr/>
          <a:lstStyle/>
          <a:p>
            <a:fld id="{ADBD1915-73F0-4A8D-B501-CF547A3FBDF8}" type="slidenum">
              <a:rPr lang="en-GB" smtClean="0"/>
              <a:t>3</a:t>
            </a:fld>
            <a:endParaRPr lang="en-GB"/>
          </a:p>
        </p:txBody>
      </p:sp>
    </p:spTree>
    <p:extLst>
      <p:ext uri="{BB962C8B-B14F-4D97-AF65-F5344CB8AC3E}">
        <p14:creationId xmlns:p14="http://schemas.microsoft.com/office/powerpoint/2010/main" val="2693438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09898437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19176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1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H</a:t>
            </a:r>
            <a:r>
              <a:rPr lang="en-GB" sz="1050" b="1" i="0" u="none" strike="noStrike" baseline="0">
                <a:solidFill>
                  <a:srgbClr val="000000"/>
                </a:solidFill>
                <a:latin typeface="Century Gothic" panose="020B0502020202020204" pitchFamily="34" charset="0"/>
              </a:rPr>
              <a:t>olding a book, turning the pages and indicating an understanding of pictures and print;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elling a story to friends;</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events and characters in books;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M</a:t>
            </a:r>
            <a:r>
              <a:rPr lang="en-GB" sz="1050" b="1" i="0" u="none" strike="noStrike" baseline="0">
                <a:solidFill>
                  <a:srgbClr val="000000"/>
                </a:solidFill>
                <a:latin typeface="Century Gothic" panose="020B0502020202020204" pitchFamily="34" charset="0"/>
              </a:rPr>
              <a:t>aking suggestions about what might happen next in a story.</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11710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H</a:t>
            </a:r>
            <a:r>
              <a:rPr lang="en-GB" sz="1050" b="1" i="0" u="none" strike="noStrike" baseline="0">
                <a:solidFill>
                  <a:srgbClr val="000000"/>
                </a:solidFill>
                <a:latin typeface="Century Gothic" panose="020B0502020202020204" pitchFamily="34" charset="0"/>
              </a:rPr>
              <a:t>olding a book, turn the pages and indicating an understanding of pictures and print;</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elling a story to friends.</a:t>
            </a: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95840" y="2889221"/>
            <a:ext cx="1838326" cy="29432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events and characters in books;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M</a:t>
            </a:r>
            <a:r>
              <a:rPr lang="en-GB" sz="1050" b="1" i="0" u="none" strike="noStrike" baseline="0">
                <a:solidFill>
                  <a:srgbClr val="000000"/>
                </a:solidFill>
                <a:latin typeface="Century Gothic" panose="020B0502020202020204" pitchFamily="34" charset="0"/>
              </a:rPr>
              <a:t>aking suggestions about what might happen next in a story;</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R</a:t>
            </a:r>
            <a:r>
              <a:rPr lang="en-GB" sz="1050" b="1" i="0" u="none" strike="noStrike" baseline="0">
                <a:solidFill>
                  <a:srgbClr val="000000"/>
                </a:solidFill>
                <a:latin typeface="Century Gothic" panose="020B0502020202020204" pitchFamily="34" charset="0"/>
              </a:rPr>
              <a:t>eading simple words and simple sentences; </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T</a:t>
            </a:r>
            <a:r>
              <a:rPr lang="en-GB" sz="1050" b="1" i="0" u="none" strike="noStrike" baseline="0">
                <a:solidFill>
                  <a:srgbClr val="000000"/>
                </a:solidFill>
                <a:latin typeface="Century Gothic" panose="020B0502020202020204" pitchFamily="34" charset="0"/>
              </a:rPr>
              <a:t>alking about their favourite book;</a:t>
            </a:r>
          </a:p>
          <a:p>
            <a:pPr marL="171450" indent="-171450">
              <a:buFont typeface="Arial" panose="020B0604020202020204" pitchFamily="34" charset="0"/>
              <a:buChar char="•"/>
            </a:pPr>
            <a:r>
              <a:rPr lang="en-GB" sz="1050" b="1">
                <a:solidFill>
                  <a:srgbClr val="000000"/>
                </a:solidFill>
                <a:latin typeface="Century Gothic" panose="020B0502020202020204" pitchFamily="34" charset="0"/>
              </a:rPr>
              <a:t>U</a:t>
            </a:r>
            <a:r>
              <a:rPr lang="en-GB" sz="1050" b="1" i="0" u="none" strike="noStrike" baseline="0">
                <a:solidFill>
                  <a:srgbClr val="000000"/>
                </a:solidFill>
                <a:latin typeface="Century Gothic" panose="020B0502020202020204" pitchFamily="34" charset="0"/>
              </a:rPr>
              <a:t>sing vocabulary and events from stories in their play;</a:t>
            </a:r>
          </a:p>
          <a:p>
            <a:pPr marL="171450" indent="-171450">
              <a:buFont typeface="Arial" panose="020B0604020202020204" pitchFamily="34" charset="0"/>
              <a:buChar char="•"/>
            </a:pPr>
            <a:r>
              <a:rPr lang="en-GB" sz="1050" b="1" u="none" strike="noStrike" baseline="0">
                <a:solidFill>
                  <a:srgbClr val="000000"/>
                </a:solidFill>
                <a:latin typeface="Century Gothic" panose="020B0502020202020204" pitchFamily="34" charset="0"/>
              </a:rPr>
              <a:t>Re-reading books to build up their confidence, their fluency and their understanding and enjoyment in word reading.</a:t>
            </a: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855171"/>
            <a:ext cx="1838326" cy="24629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Demonstrate understanding of what has been read to them by retelling stories and narratives using their own words and recently introduced vocabulary;</a:t>
            </a:r>
          </a:p>
          <a:p>
            <a:pPr marL="171450" indent="-171450">
              <a:buFont typeface="Arial" panose="020B0604020202020204" pitchFamily="34" charset="0"/>
              <a:buChar char="•"/>
            </a:pPr>
            <a:r>
              <a:rPr lang="en-GB" sz="1050" b="1" u="none" strike="noStrike" baseline="0" dirty="0">
                <a:solidFill>
                  <a:srgbClr val="000000"/>
                </a:solidFill>
                <a:latin typeface="Century Gothic" panose="020B0502020202020204" pitchFamily="34" charset="0"/>
              </a:rPr>
              <a:t>Anticipate – where appropriate – key events in stories;</a:t>
            </a:r>
          </a:p>
          <a:p>
            <a:pPr marL="171450" indent="-171450">
              <a:buFont typeface="Arial" panose="020B0604020202020204" pitchFamily="34" charset="0"/>
              <a:buChar char="•"/>
            </a:pPr>
            <a:r>
              <a:rPr lang="en-GB" sz="1050" b="1" dirty="0">
                <a:solidFill>
                  <a:srgbClr val="000000"/>
                </a:solidFill>
                <a:latin typeface="Century Gothic" panose="020B0502020202020204" pitchFamily="34" charset="0"/>
              </a:rPr>
              <a:t>Use and understand recently introduced vocabulary during discussions about stories, non-fiction, rhymes, poems and during role play.</a:t>
            </a:r>
            <a:endParaRPr lang="en-GB" sz="2000" b="0" i="0" u="none" strike="noStrike" baseline="0" dirty="0">
              <a:solidFill>
                <a:srgbClr val="000000"/>
              </a:solidFill>
              <a:latin typeface="Calibri" panose="020F0502020204030204" pitchFamily="34" charset="0"/>
            </a:endParaRPr>
          </a:p>
          <a:p>
            <a:r>
              <a:rPr lang="en-GB" sz="1200" b="1" u="none" strike="noStrike" baseline="0" dirty="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9C7FED30-26E9-1D9E-CE07-A8ACBE0D5BB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63FD600-D5DC-F137-EF94-EFC7FB1F7936}"/>
              </a:ext>
            </a:extLst>
          </p:cNvPr>
          <p:cNvSpPr>
            <a:spLocks noGrp="1"/>
          </p:cNvSpPr>
          <p:nvPr>
            <p:ph type="sldNum" sz="quarter" idx="12"/>
          </p:nvPr>
        </p:nvSpPr>
        <p:spPr/>
        <p:txBody>
          <a:bodyPr/>
          <a:lstStyle/>
          <a:p>
            <a:fld id="{ADBD1915-73F0-4A8D-B501-CF547A3FBDF8}" type="slidenum">
              <a:rPr lang="en-GB" smtClean="0"/>
              <a:t>30</a:t>
            </a:fld>
            <a:endParaRPr lang="en-GB"/>
          </a:p>
        </p:txBody>
      </p:sp>
    </p:spTree>
    <p:extLst>
      <p:ext uri="{BB962C8B-B14F-4D97-AF65-F5344CB8AC3E}">
        <p14:creationId xmlns:p14="http://schemas.microsoft.com/office/powerpoint/2010/main" val="22964341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6994193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Comprehension</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9087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Demonstrate understanding of what has been read to them by retelling stories and narratives using their own words and recently introduced vocabulary;</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Anticipate – where appropriate – key events in stories;</a:t>
            </a:r>
          </a:p>
          <a:p>
            <a:pPr marL="171450" indent="-171450">
              <a:buFont typeface="Arial" panose="020B0604020202020204" pitchFamily="34" charset="0"/>
              <a:buChar char="•"/>
            </a:pPr>
            <a:r>
              <a:rPr lang="en-GB" sz="1200" b="1">
                <a:solidFill>
                  <a:srgbClr val="000000"/>
                </a:solidFill>
                <a:latin typeface="Century Gothic" panose="020B0502020202020204" pitchFamily="34" charset="0"/>
              </a:rPr>
              <a:t>Use and understand recently introduced vocabulary during discussions about stories, non-fiction, rhymes and poems and during role play.</a:t>
            </a:r>
            <a:endParaRPr lang="en-GB" sz="12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578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Wingdings" pitchFamily="2"/>
              <a:buChar char="§"/>
            </a:pPr>
            <a:endParaRPr lang="en-GB" sz="12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Discuss the meaning of unfamiliar words with others;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Know that stories can have similar patterns of events;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Make links to other stories;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Make links with characters in other stories;</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Answer retrieval questions about a book;</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Use information from the story to support opinion;</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Understand that a writer can leave gaps for the reader to fill;</a:t>
            </a:r>
          </a:p>
          <a:p>
            <a:pPr marL="342900" lvl="0" indent="-342900">
              <a:spcAft>
                <a:spcPts val="800"/>
              </a:spcAft>
              <a:buSzPct val="100000"/>
              <a:buFont typeface="Arial" panose="020B0604020202020204" pitchFamily="34" charset="0"/>
              <a:buChar char="•"/>
            </a:pPr>
            <a:r>
              <a:rPr lang="en-GB" sz="1200" b="1">
                <a:solidFill>
                  <a:schemeClr val="tx1"/>
                </a:solidFill>
                <a:latin typeface="Century Gothic" panose="020B0502020202020204" pitchFamily="34" charset="0"/>
                <a:ea typeface="Calibri" pitchFamily="34"/>
                <a:cs typeface="Times New Roman" pitchFamily="18"/>
              </a:rPr>
              <a:t>Answer questions which fill the gaps in a story. (Inference)</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11F3EEBF-631A-D99F-354E-B886D47B97C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4D699FD-CCDA-13BC-738F-BC2BD20B355A}"/>
              </a:ext>
            </a:extLst>
          </p:cNvPr>
          <p:cNvSpPr>
            <a:spLocks noGrp="1"/>
          </p:cNvSpPr>
          <p:nvPr>
            <p:ph type="sldNum" sz="quarter" idx="12"/>
          </p:nvPr>
        </p:nvSpPr>
        <p:spPr/>
        <p:txBody>
          <a:bodyPr/>
          <a:lstStyle/>
          <a:p>
            <a:fld id="{ADBD1915-73F0-4A8D-B501-CF547A3FBDF8}" type="slidenum">
              <a:rPr lang="en-GB" smtClean="0"/>
              <a:t>31</a:t>
            </a:fld>
            <a:endParaRPr lang="en-GB"/>
          </a:p>
        </p:txBody>
      </p:sp>
    </p:spTree>
    <p:extLst>
      <p:ext uri="{BB962C8B-B14F-4D97-AF65-F5344CB8AC3E}">
        <p14:creationId xmlns:p14="http://schemas.microsoft.com/office/powerpoint/2010/main" val="16995328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499978-C85B-A280-989D-CC18E7B2084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29308B77-EE59-4DDB-1AE5-2D722D7BA307}"/>
              </a:ext>
            </a:extLst>
          </p:cNvPr>
          <p:cNvGraphicFramePr>
            <a:graphicFrameLocks noGrp="1"/>
          </p:cNvGraphicFramePr>
          <p:nvPr>
            <p:ph idx="1"/>
            <p:extLst>
              <p:ext uri="{D42A27DB-BD31-4B8C-83A1-F6EECF244321}">
                <p14:modId xmlns:p14="http://schemas.microsoft.com/office/powerpoint/2010/main" val="261304889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F4FC00D-A4AC-FE3F-915B-64C6E53BD4D1}"/>
              </a:ext>
            </a:extLst>
          </p:cNvPr>
          <p:cNvSpPr/>
          <p:nvPr/>
        </p:nvSpPr>
        <p:spPr>
          <a:xfrm>
            <a:off x="295275" y="2771774"/>
            <a:ext cx="1838326" cy="1450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l"/>
            <a:endParaRPr lang="en-GB" sz="1800" b="0" i="0" u="none" strike="noStrike" baseline="0">
              <a:solidFill>
                <a:srgbClr val="000000"/>
              </a:solidFill>
              <a:latin typeface="Arial" panose="020B060402020202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p:txBody>
      </p:sp>
      <p:sp>
        <p:nvSpPr>
          <p:cNvPr id="17" name="Rectangle 16">
            <a:extLst>
              <a:ext uri="{FF2B5EF4-FFF2-40B4-BE49-F238E27FC236}">
                <a16:creationId xmlns:a16="http://schemas.microsoft.com/office/drawing/2014/main" id="{6DEB1E0B-3899-8946-2C95-539BDFE23147}"/>
              </a:ext>
            </a:extLst>
          </p:cNvPr>
          <p:cNvSpPr/>
          <p:nvPr/>
        </p:nvSpPr>
        <p:spPr>
          <a:xfrm>
            <a:off x="2416968" y="2665855"/>
            <a:ext cx="1838326" cy="2100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900" b="1">
                <a:solidFill>
                  <a:srgbClr val="000000"/>
                </a:solidFill>
                <a:latin typeface="Century Gothic"/>
              </a:rPr>
              <a:t>Develop their phonological awareness.</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spot or suggest rhymes.</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count or clap syllables in a word</a:t>
            </a:r>
            <a:endParaRPr lang="en-GB" sz="900" b="1">
              <a:solidFill>
                <a:srgbClr val="000000"/>
              </a:solidFill>
              <a:latin typeface="Century Gothic" panose="020B0502020202020204" pitchFamily="34" charset="0"/>
            </a:endParaRPr>
          </a:p>
          <a:p>
            <a:pPr marL="171450" indent="-171450">
              <a:buFont typeface="Arial"/>
              <a:buChar char="•"/>
            </a:pPr>
            <a:r>
              <a:rPr lang="en-GB" sz="900" b="1">
                <a:solidFill>
                  <a:srgbClr val="000000"/>
                </a:solidFill>
                <a:latin typeface="Century Gothic"/>
              </a:rPr>
              <a:t>Can recognise words with the same initial sound.</a:t>
            </a: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r>
              <a:rPr lang="en-GB" sz="1000" b="1" i="0" u="none" strike="noStrike" baseline="0">
                <a:solidFill>
                  <a:srgbClr val="000000"/>
                </a:solidFill>
                <a:latin typeface="Century Gothic" panose="020B0502020202020204" pitchFamily="34" charset="0"/>
              </a:rPr>
              <a:t>	</a:t>
            </a:r>
          </a:p>
        </p:txBody>
      </p:sp>
      <p:sp>
        <p:nvSpPr>
          <p:cNvPr id="18" name="Rectangle 17">
            <a:extLst>
              <a:ext uri="{FF2B5EF4-FFF2-40B4-BE49-F238E27FC236}">
                <a16:creationId xmlns:a16="http://schemas.microsoft.com/office/drawing/2014/main" id="{68FC8764-9457-644E-D0FB-AD150EE8CD55}"/>
              </a:ext>
            </a:extLst>
          </p:cNvPr>
          <p:cNvSpPr/>
          <p:nvPr/>
        </p:nvSpPr>
        <p:spPr>
          <a:xfrm>
            <a:off x="4724399" y="2771774"/>
            <a:ext cx="1838326" cy="1298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900" b="1" i="0" u="none" strike="noStrike" baseline="0">
              <a:latin typeface="Calibri" panose="020F050202020403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chemeClr val="tx1"/>
                </a:solidFill>
                <a:latin typeface="Century Gothic"/>
                <a:ea typeface="Tahoma"/>
                <a:cs typeface="Tahoma"/>
              </a:rPr>
              <a:t>Engage in extended conversations about stories, learning new vocabulary.</a:t>
            </a:r>
            <a:endParaRPr lang="en-GB" sz="900" b="1" u="none" strike="noStrike" baseline="0">
              <a:solidFill>
                <a:schemeClr val="tx1"/>
              </a:solidFill>
              <a:latin typeface="Century Gothic"/>
            </a:endParaRPr>
          </a:p>
        </p:txBody>
      </p:sp>
      <p:sp>
        <p:nvSpPr>
          <p:cNvPr id="19" name="Rectangle 18">
            <a:extLst>
              <a:ext uri="{FF2B5EF4-FFF2-40B4-BE49-F238E27FC236}">
                <a16:creationId xmlns:a16="http://schemas.microsoft.com/office/drawing/2014/main" id="{414E963A-C7B3-33FB-A45E-1BE7FF901DE8}"/>
              </a:ext>
            </a:extLst>
          </p:cNvPr>
          <p:cNvSpPr/>
          <p:nvPr/>
        </p:nvSpPr>
        <p:spPr>
          <a:xfrm>
            <a:off x="6938962" y="2771774"/>
            <a:ext cx="1838326" cy="18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Sans-Serif" panose="020B0604020202020204" pitchFamily="34" charset="0"/>
              <a:buChar char="•"/>
            </a:pPr>
            <a:r>
              <a:rPr lang="en-GB" sz="900" b="1" dirty="0">
                <a:solidFill>
                  <a:srgbClr val="000000"/>
                </a:solidFill>
                <a:latin typeface="Century Gothic"/>
              </a:rPr>
              <a:t>Joining in with rhymes and stories;</a:t>
            </a:r>
            <a:endParaRPr lang="en-US" sz="900" dirty="0">
              <a:solidFill>
                <a:srgbClr val="000000"/>
              </a:solidFill>
              <a:latin typeface="Century Gothic"/>
            </a:endParaRPr>
          </a:p>
          <a:p>
            <a:pPr marL="171450" indent="-171450">
              <a:buFont typeface="Arial,Sans-Serif" panose="020B0604020202020204" pitchFamily="34" charset="0"/>
              <a:buChar char="•"/>
            </a:pPr>
            <a:r>
              <a:rPr lang="en-GB" sz="900" b="1" dirty="0">
                <a:solidFill>
                  <a:srgbClr val="000000"/>
                </a:solidFill>
                <a:latin typeface="Century Gothic"/>
              </a:rPr>
              <a:t>Identifying rhymes;</a:t>
            </a:r>
            <a:endParaRPr lang="en-US" sz="900" dirty="0">
              <a:solidFill>
                <a:srgbClr val="000000"/>
              </a:solidFill>
              <a:latin typeface="Century Gothic"/>
            </a:endParaRPr>
          </a:p>
          <a:p>
            <a:pPr marL="171450" indent="-171450">
              <a:buFont typeface="Arial,Sans-Serif" panose="020B0604020202020204" pitchFamily="34" charset="0"/>
              <a:buChar char="•"/>
            </a:pPr>
            <a:r>
              <a:rPr lang="en-GB" sz="900" b="1" dirty="0">
                <a:solidFill>
                  <a:srgbClr val="000000"/>
                </a:solidFill>
                <a:latin typeface="Century Gothic"/>
              </a:rPr>
              <a:t>Joining in with the rhythm of well-known rhymes and song; </a:t>
            </a:r>
            <a:endParaRPr lang="en-US" sz="900" dirty="0">
              <a:solidFill>
                <a:srgbClr val="000000"/>
              </a:solidFill>
              <a:latin typeface="Century Gothic"/>
            </a:endParaRPr>
          </a:p>
          <a:p>
            <a:pPr marL="171450" indent="-171450">
              <a:buFont typeface="Arial,Sans-Serif" panose="020B0604020202020204" pitchFamily="34" charset="0"/>
              <a:buChar char="•"/>
            </a:pPr>
            <a:r>
              <a:rPr lang="en-GB" sz="900" b="1" dirty="0">
                <a:solidFill>
                  <a:srgbClr val="000000"/>
                </a:solidFill>
                <a:latin typeface="Century Gothic"/>
              </a:rPr>
              <a:t>Recognising own name.</a:t>
            </a:r>
            <a:endParaRPr lang="en-GB" dirty="0">
              <a:latin typeface="Century Gothic"/>
            </a:endParaRPr>
          </a:p>
        </p:txBody>
      </p:sp>
      <p:sp>
        <p:nvSpPr>
          <p:cNvPr id="20" name="Rectangle 19">
            <a:extLst>
              <a:ext uri="{FF2B5EF4-FFF2-40B4-BE49-F238E27FC236}">
                <a16:creationId xmlns:a16="http://schemas.microsoft.com/office/drawing/2014/main" id="{C4E46F64-0941-3594-8ABB-3495B763B17F}"/>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CE313AED-D971-99BA-D40D-DB8006C2AF14}"/>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F2CADE4A-C825-8F2A-8882-A1E50FF8A729}"/>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553D17C-FB74-E1BA-6ECB-460B32A8B45D}"/>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4F2D1968-B835-784E-414C-F1D3E1E37F33}"/>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F95C4B31-DE49-5C3A-0A08-4B410EBF7BBC}"/>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73DBC91E-EF1D-7F29-CD7E-E185346AF58B}"/>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C86DDAF6-B0E6-5B29-6645-4BD2BC28D4A7}"/>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66AA03E-6E38-9FC3-3494-EA68D172629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FD7D1BF-6ABC-AEF3-A39F-6EAEE0AC0E94}"/>
              </a:ext>
            </a:extLst>
          </p:cNvPr>
          <p:cNvSpPr>
            <a:spLocks noGrp="1"/>
          </p:cNvSpPr>
          <p:nvPr>
            <p:ph type="sldNum" sz="quarter" idx="12"/>
          </p:nvPr>
        </p:nvSpPr>
        <p:spPr/>
        <p:txBody>
          <a:bodyPr/>
          <a:lstStyle/>
          <a:p>
            <a:fld id="{ADBD1915-73F0-4A8D-B501-CF547A3FBDF8}" type="slidenum">
              <a:rPr lang="en-GB" smtClean="0"/>
              <a:t>32</a:t>
            </a:fld>
            <a:endParaRPr lang="en-GB"/>
          </a:p>
        </p:txBody>
      </p:sp>
      <p:sp>
        <p:nvSpPr>
          <p:cNvPr id="4" name="TextBox 3">
            <a:extLst>
              <a:ext uri="{FF2B5EF4-FFF2-40B4-BE49-F238E27FC236}">
                <a16:creationId xmlns:a16="http://schemas.microsoft.com/office/drawing/2014/main" id="{0D4405C8-CEB3-FC67-98B6-812285F7335A}"/>
              </a:ext>
            </a:extLst>
          </p:cNvPr>
          <p:cNvSpPr txBox="1"/>
          <p:nvPr/>
        </p:nvSpPr>
        <p:spPr>
          <a:xfrm>
            <a:off x="293400" y="3074400"/>
            <a:ext cx="1915200" cy="86177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Font typeface="Arial"/>
              <a:buChar char="•"/>
            </a:pPr>
            <a:r>
              <a:rPr lang="en-US" sz="1000" b="1">
                <a:solidFill>
                  <a:srgbClr val="000000"/>
                </a:solidFill>
                <a:latin typeface="Century Gothic"/>
                <a:ea typeface="tahoma"/>
                <a:cs typeface="tahoma"/>
              </a:rPr>
              <a:t>Notice some print, such as the first letter of their name, a bus or door number, or a familiar logo.</a:t>
            </a:r>
            <a:endParaRPr lang="en-US" sz="1000" b="1">
              <a:solidFill>
                <a:srgbClr val="000000"/>
              </a:solidFill>
              <a:latin typeface="Century Gothic"/>
            </a:endParaRPr>
          </a:p>
        </p:txBody>
      </p:sp>
    </p:spTree>
    <p:extLst>
      <p:ext uri="{BB962C8B-B14F-4D97-AF65-F5344CB8AC3E}">
        <p14:creationId xmlns:p14="http://schemas.microsoft.com/office/powerpoint/2010/main" val="911241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983549065"/>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79354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en-GB" sz="1800" b="0" i="0" u="none" strike="noStrike" baseline="0">
              <a:solidFill>
                <a:srgbClr val="000000"/>
              </a:solidFill>
              <a:latin typeface="Arial" panose="020B060402020202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J</a:t>
            </a:r>
            <a:r>
              <a:rPr lang="en-GB" sz="900" b="1" i="0" u="none" strike="noStrike" baseline="0">
                <a:solidFill>
                  <a:srgbClr val="000000"/>
                </a:solidFill>
                <a:latin typeface="Century Gothic" panose="020B0502020202020204" pitchFamily="34" charset="0"/>
              </a:rPr>
              <a:t>oining in with rhymes and stories;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I</a:t>
            </a:r>
            <a:r>
              <a:rPr lang="en-GB" sz="900" b="1" i="0" u="none" strike="noStrike" baseline="0">
                <a:solidFill>
                  <a:srgbClr val="000000"/>
                </a:solidFill>
                <a:latin typeface="Century Gothic" panose="020B0502020202020204" pitchFamily="34" charset="0"/>
              </a:rPr>
              <a:t>dentifying rhymes;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J</a:t>
            </a:r>
            <a:r>
              <a:rPr lang="en-GB" sz="900" b="1" i="0" u="none" strike="noStrike" baseline="0">
                <a:solidFill>
                  <a:srgbClr val="000000"/>
                </a:solidFill>
                <a:latin typeface="Century Gothic" panose="020B0502020202020204" pitchFamily="34" charset="0"/>
              </a:rPr>
              <a:t>oining in with the rhythm of well known rhymes and song; </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R</a:t>
            </a:r>
            <a:r>
              <a:rPr lang="en-GB" sz="900" b="1" i="0" u="none" strike="noStrike" baseline="0">
                <a:solidFill>
                  <a:srgbClr val="000000"/>
                </a:solidFill>
                <a:latin typeface="Century Gothic" panose="020B0502020202020204" pitchFamily="34" charset="0"/>
              </a:rPr>
              <a:t>ecognising own name.</a:t>
            </a:r>
          </a:p>
        </p:txBody>
      </p:sp>
      <p:sp>
        <p:nvSpPr>
          <p:cNvPr id="17" name="Rectangle 16">
            <a:extLst>
              <a:ext uri="{FF2B5EF4-FFF2-40B4-BE49-F238E27FC236}">
                <a16:creationId xmlns:a16="http://schemas.microsoft.com/office/drawing/2014/main" id="{76ABC9D3-EFFA-48B9-87EC-BDBF29665BCF}"/>
              </a:ext>
            </a:extLst>
          </p:cNvPr>
          <p:cNvSpPr/>
          <p:nvPr/>
        </p:nvSpPr>
        <p:spPr>
          <a:xfrm>
            <a:off x="2416968" y="2665855"/>
            <a:ext cx="1838326" cy="29378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900" b="1">
                <a:solidFill>
                  <a:srgbClr val="000000"/>
                </a:solidFill>
                <a:latin typeface="Century Gothic"/>
              </a:rPr>
              <a:t>Identifies rhymes.</a:t>
            </a:r>
            <a:endParaRPr lang="en-US">
              <a:cs typeface="Calibri" panose="020F0502020204030204"/>
            </a:endParaRPr>
          </a:p>
          <a:p>
            <a:pPr marL="171450" indent="-171450">
              <a:buFont typeface="Arial" panose="020B0604020202020204" pitchFamily="34" charset="0"/>
              <a:buChar char="•"/>
            </a:pPr>
            <a:r>
              <a:rPr lang="en-GB" sz="900" b="1">
                <a:solidFill>
                  <a:srgbClr val="000000"/>
                </a:solidFill>
                <a:latin typeface="Century Gothic"/>
              </a:rPr>
              <a:t>J</a:t>
            </a:r>
            <a:r>
              <a:rPr lang="en-GB" sz="900" b="1" i="0" u="none" strike="noStrike" baseline="0">
                <a:solidFill>
                  <a:srgbClr val="000000"/>
                </a:solidFill>
                <a:latin typeface="Century Gothic"/>
              </a:rPr>
              <a:t>oining in with the rhythm of well known rhymes and songs;</a:t>
            </a:r>
            <a:r>
              <a:rPr lang="en-GB" sz="900" b="1">
                <a:solidFill>
                  <a:srgbClr val="000000"/>
                </a:solidFill>
                <a:latin typeface="Century Gothic"/>
              </a:rPr>
              <a:t> </a:t>
            </a:r>
          </a:p>
          <a:p>
            <a:pPr marL="171450" indent="-171450">
              <a:buFont typeface="Arial" panose="020B0604020202020204" pitchFamily="34" charset="0"/>
              <a:buChar char="•"/>
            </a:pPr>
            <a:r>
              <a:rPr lang="en-GB" sz="900" b="1">
                <a:solidFill>
                  <a:srgbClr val="000000"/>
                </a:solidFill>
                <a:latin typeface="Century Gothic"/>
              </a:rPr>
              <a:t>R</a:t>
            </a:r>
            <a:r>
              <a:rPr lang="en-GB" sz="900" b="1" i="0" u="none" strike="noStrike" baseline="0">
                <a:solidFill>
                  <a:srgbClr val="000000"/>
                </a:solidFill>
                <a:latin typeface="Century Gothic"/>
              </a:rPr>
              <a:t>ecognising their own name;</a:t>
            </a:r>
          </a:p>
          <a:p>
            <a:pPr marL="171450" indent="-171450">
              <a:buFont typeface="Arial" panose="020B0604020202020204" pitchFamily="34" charset="0"/>
              <a:buChar char="•"/>
            </a:pPr>
            <a:r>
              <a:rPr lang="en-GB" sz="900" b="1">
                <a:solidFill>
                  <a:srgbClr val="000000"/>
                </a:solidFill>
                <a:latin typeface="Century Gothic"/>
              </a:rPr>
              <a:t>I</a:t>
            </a:r>
            <a:r>
              <a:rPr lang="en-GB" sz="900" b="1" i="0" u="none" strike="noStrike" baseline="0">
                <a:solidFill>
                  <a:srgbClr val="000000"/>
                </a:solidFill>
                <a:latin typeface="Century Gothic"/>
              </a:rPr>
              <a:t>dentifying sounds in words, in particular, initial sounds;</a:t>
            </a:r>
            <a:r>
              <a:rPr lang="en-GB" sz="900" b="1">
                <a:solidFill>
                  <a:srgbClr val="000000"/>
                </a:solidFill>
                <a:latin typeface="Century Gothic"/>
              </a:rPr>
              <a:t> </a:t>
            </a:r>
            <a:endParaRPr lang="en-GB" sz="9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a:rPr>
              <a:t>S</a:t>
            </a:r>
            <a:r>
              <a:rPr lang="en-GB" sz="900" b="1" i="0" u="none" strike="noStrike" baseline="0">
                <a:solidFill>
                  <a:srgbClr val="000000"/>
                </a:solidFill>
                <a:latin typeface="Century Gothic"/>
              </a:rPr>
              <a:t>egmenting and</a:t>
            </a:r>
            <a:r>
              <a:rPr lang="en-GB" sz="900" b="1">
                <a:solidFill>
                  <a:srgbClr val="000000"/>
                </a:solidFill>
                <a:latin typeface="Century Gothic"/>
              </a:rPr>
              <a:t> </a:t>
            </a:r>
            <a:r>
              <a:rPr lang="en-GB" sz="900" b="1" i="0" u="none" strike="noStrike" baseline="0">
                <a:solidFill>
                  <a:srgbClr val="000000"/>
                </a:solidFill>
                <a:latin typeface="Century Gothic"/>
              </a:rPr>
              <a:t> blending simple words demonstrating knowledge of sounds (with support);</a:t>
            </a:r>
          </a:p>
          <a:p>
            <a:pPr marL="171450" indent="-171450">
              <a:buFont typeface="Arial" panose="020B0604020202020204" pitchFamily="34" charset="0"/>
              <a:buChar char="•"/>
            </a:pPr>
            <a:r>
              <a:rPr lang="en-GB" sz="900" b="1">
                <a:solidFill>
                  <a:srgbClr val="000000"/>
                </a:solidFill>
                <a:latin typeface="Century Gothic"/>
              </a:rPr>
              <a:t>L</a:t>
            </a:r>
            <a:r>
              <a:rPr lang="en-GB" sz="900" b="1" i="0" u="none" strike="noStrike" baseline="0">
                <a:solidFill>
                  <a:srgbClr val="000000"/>
                </a:solidFill>
                <a:latin typeface="Century Gothic"/>
              </a:rPr>
              <a:t>inking sounds to letters in the alphabet.</a:t>
            </a:r>
          </a:p>
          <a:p>
            <a:pPr marL="171450" indent="-171450">
              <a:buFont typeface="Arial" panose="020B0604020202020204" pitchFamily="34" charset="0"/>
              <a:buChar char="•"/>
            </a:pPr>
            <a:r>
              <a:rPr lang="en-GB" sz="900" b="1">
                <a:solidFill>
                  <a:srgbClr val="000000"/>
                </a:solidFill>
                <a:latin typeface="Century Gothic"/>
              </a:rPr>
              <a:t>Reading individual letters by saying the sounds for them</a:t>
            </a:r>
          </a:p>
          <a:p>
            <a:r>
              <a:rPr lang="en-GB" sz="1000" b="1" i="0" u="none" strike="noStrike" baseline="0">
                <a:solidFill>
                  <a:srgbClr val="000000"/>
                </a:solidFill>
                <a:latin typeface="Century Gothic"/>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4"/>
            <a:ext cx="1838326" cy="3584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900" b="1" i="0" u="none" strike="noStrike" baseline="0">
              <a:latin typeface="Calibri" panose="020F050202020403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a:rPr>
              <a:t>R</a:t>
            </a:r>
            <a:r>
              <a:rPr lang="en-GB" sz="900" b="1" u="none" strike="noStrike" baseline="0">
                <a:solidFill>
                  <a:srgbClr val="000000"/>
                </a:solidFill>
                <a:latin typeface="Century Gothic"/>
              </a:rPr>
              <a:t>eading simple words and simple sentences;</a:t>
            </a:r>
          </a:p>
          <a:p>
            <a:pPr marL="171450" indent="-171450">
              <a:buFont typeface="Arial" panose="020B0604020202020204" pitchFamily="34" charset="0"/>
              <a:buChar char="•"/>
            </a:pPr>
            <a:r>
              <a:rPr lang="en-GB" sz="900" b="1" u="none" strike="noStrike" baseline="0">
                <a:solidFill>
                  <a:srgbClr val="000000"/>
                </a:solidFill>
                <a:latin typeface="Century Gothic"/>
              </a:rPr>
              <a:t>Blending sounds into words, so that they can read short words made up of known letter–sound correspondences;</a:t>
            </a:r>
          </a:p>
          <a:p>
            <a:pPr marL="171450" indent="-171450">
              <a:buFont typeface="Arial" panose="020B0604020202020204" pitchFamily="34" charset="0"/>
              <a:buChar char="•"/>
            </a:pPr>
            <a:r>
              <a:rPr lang="en-GB" sz="900" b="1" u="none" strike="noStrike" baseline="0">
                <a:solidFill>
                  <a:srgbClr val="000000"/>
                </a:solidFill>
                <a:latin typeface="Century Gothic"/>
              </a:rPr>
              <a:t>Reading some letter groups that each represent one sound and say sounds for them;</a:t>
            </a:r>
          </a:p>
          <a:p>
            <a:pPr marL="171450" indent="-171450">
              <a:buFont typeface="Arial" panose="020B0604020202020204" pitchFamily="34" charset="0"/>
              <a:buChar char="•"/>
            </a:pPr>
            <a:r>
              <a:rPr lang="en-GB" sz="900" b="1" u="none" strike="noStrike" baseline="0">
                <a:solidFill>
                  <a:srgbClr val="000000"/>
                </a:solidFill>
                <a:latin typeface="Century Gothic"/>
              </a:rPr>
              <a:t>Reading a few common exception words matched to the school’s phonic programme;</a:t>
            </a:r>
          </a:p>
          <a:p>
            <a:pPr marL="171450" indent="-171450">
              <a:buFont typeface="Arial" panose="020B0604020202020204" pitchFamily="34" charset="0"/>
              <a:buChar char="•"/>
            </a:pPr>
            <a:r>
              <a:rPr lang="en-GB" sz="900" b="1" u="none" strike="noStrike" baseline="0">
                <a:solidFill>
                  <a:srgbClr val="000000"/>
                </a:solidFill>
                <a:latin typeface="Century Gothic"/>
              </a:rPr>
              <a:t>Reading simple phrases and sentences made up of words with known letter–sound correspondences and, where necessary, a few exception words.</a:t>
            </a:r>
          </a:p>
          <a:p>
            <a:r>
              <a:rPr lang="en-GB" sz="1800" b="0" i="0" u="none" strike="noStrike" baseline="0">
                <a:solidFill>
                  <a:srgbClr val="000000"/>
                </a:solidFill>
                <a:latin typeface="Calibri"/>
                <a:cs typeface="Calibri"/>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184217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Say a sound for each letter in the alphabet and at least 10 digraphs;</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Read words consistent with their phonic knowledge by sound-blending;</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Read aloud simple sentences and books that are consistent with their phonic knowledge, including some common exception words.</a:t>
            </a:r>
            <a:endParaRPr lang="en-GB" sz="9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BB50319-EEF4-79F7-A1B9-AC6394CA5C3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E2A23E7-6C9D-0181-97CA-2C368BA69B82}"/>
              </a:ext>
            </a:extLst>
          </p:cNvPr>
          <p:cNvSpPr>
            <a:spLocks noGrp="1"/>
          </p:cNvSpPr>
          <p:nvPr>
            <p:ph type="sldNum" sz="quarter" idx="12"/>
          </p:nvPr>
        </p:nvSpPr>
        <p:spPr/>
        <p:txBody>
          <a:bodyPr/>
          <a:lstStyle/>
          <a:p>
            <a:fld id="{ADBD1915-73F0-4A8D-B501-CF547A3FBDF8}" type="slidenum">
              <a:rPr lang="en-GB" smtClean="0"/>
              <a:t>33</a:t>
            </a:fld>
            <a:endParaRPr lang="en-GB"/>
          </a:p>
        </p:txBody>
      </p:sp>
    </p:spTree>
    <p:extLst>
      <p:ext uri="{BB962C8B-B14F-4D97-AF65-F5344CB8AC3E}">
        <p14:creationId xmlns:p14="http://schemas.microsoft.com/office/powerpoint/2010/main" val="29344038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588348204"/>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Word reading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20261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Say a sound for each letter in the alphabet and at least 10 digraphs;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Read words consistent with their phonic knowledge by sound-blending;</a:t>
            </a:r>
          </a:p>
          <a:p>
            <a:pPr marL="171450" indent="-171450">
              <a:buFont typeface="Arial" panose="020B0604020202020204" pitchFamily="34" charset="0"/>
              <a:buChar char="•"/>
            </a:pPr>
            <a:r>
              <a:rPr lang="en-GB" sz="1400" b="1">
                <a:solidFill>
                  <a:srgbClr val="000000"/>
                </a:solidFill>
                <a:latin typeface="Century Gothic" panose="020B0502020202020204" pitchFamily="34" charset="0"/>
              </a:rPr>
              <a:t>Read aloud simple sentences and books that are consistent with their phonic knowledge, including some common exception words.</a:t>
            </a:r>
            <a:endParaRPr lang="en-GB" sz="14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spcAft>
                <a:spcPts val="800"/>
              </a:spcAft>
              <a:buSzPct val="100000"/>
              <a:buFont typeface="Wingdings" pitchFamily="2"/>
              <a:buChar char="§"/>
            </a:pPr>
            <a:endParaRPr lang="en-GB" sz="1400" b="1">
              <a:solidFill>
                <a:schemeClr val="tx1"/>
              </a:solidFill>
              <a:latin typeface="Century Gothic" pitchFamily="34"/>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Hear and recognise all 40+ </a:t>
            </a:r>
            <a:r>
              <a:rPr lang="en-GB" sz="1400" b="1">
                <a:solidFill>
                  <a:schemeClr val="tx1"/>
                </a:solidFill>
                <a:latin typeface="Century Gothic" panose="020B0502020202020204" pitchFamily="34" charset="0"/>
                <a:ea typeface="Calibri" pitchFamily="34"/>
                <a:cs typeface="Times New Roman" pitchFamily="18"/>
              </a:rPr>
              <a:t>phonemes;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Match all 40+ graphemes to their phonemes;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Identify all 40+ graphemes in  reading;</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Know that words can have omitted letters and that an apostrophe represents the omitted letters;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Find contractions in reading;</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Read words with contractions;</a:t>
            </a:r>
          </a:p>
          <a:p>
            <a:pPr marL="342900" lvl="0" indent="-342900">
              <a:spcAft>
                <a:spcPts val="800"/>
              </a:spcAft>
              <a:buSzPct val="100000"/>
              <a:buFont typeface="Arial" panose="020B0604020202020204" pitchFamily="34" charset="0"/>
              <a:buChar char="•"/>
            </a:pPr>
            <a:r>
              <a:rPr lang="en-GB" sz="1400" b="1">
                <a:solidFill>
                  <a:schemeClr val="tx1"/>
                </a:solidFill>
                <a:latin typeface="Century Gothic" panose="020B0502020202020204" pitchFamily="34" charset="0"/>
                <a:ea typeface="Calibri" pitchFamily="34"/>
                <a:cs typeface="Times New Roman" pitchFamily="18"/>
              </a:rPr>
              <a:t>Read compound words, for example, football, playground, farmyard, bedroom.</a:t>
            </a:r>
          </a:p>
          <a:p>
            <a:pPr marL="171450" lvl="0" indent="-171450" algn="ctr">
              <a:buFont typeface="Arial" panose="020B0604020202020204" pitchFamily="34" charset="0"/>
              <a:buChar char="•"/>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236ABCCF-457A-1255-5CE7-B04B8911289B}"/>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7E0503D-45BC-331D-F816-C76487BE8651}"/>
              </a:ext>
            </a:extLst>
          </p:cNvPr>
          <p:cNvSpPr>
            <a:spLocks noGrp="1"/>
          </p:cNvSpPr>
          <p:nvPr>
            <p:ph type="sldNum" sz="quarter" idx="12"/>
          </p:nvPr>
        </p:nvSpPr>
        <p:spPr/>
        <p:txBody>
          <a:bodyPr/>
          <a:lstStyle/>
          <a:p>
            <a:fld id="{ADBD1915-73F0-4A8D-B501-CF547A3FBDF8}" type="slidenum">
              <a:rPr lang="en-GB" smtClean="0"/>
              <a:t>34</a:t>
            </a:fld>
            <a:endParaRPr lang="en-GB"/>
          </a:p>
        </p:txBody>
      </p:sp>
    </p:spTree>
    <p:extLst>
      <p:ext uri="{BB962C8B-B14F-4D97-AF65-F5344CB8AC3E}">
        <p14:creationId xmlns:p14="http://schemas.microsoft.com/office/powerpoint/2010/main" val="26250409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8F613-C9DB-52CD-2D0D-3572BB31703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EF89DD1-6DEA-F1C7-3221-76EA82C0923C}"/>
              </a:ext>
            </a:extLst>
          </p:cNvPr>
          <p:cNvGraphicFramePr>
            <a:graphicFrameLocks noGrp="1"/>
          </p:cNvGraphicFramePr>
          <p:nvPr>
            <p:ph idx="1"/>
            <p:extLst>
              <p:ext uri="{D42A27DB-BD31-4B8C-83A1-F6EECF244321}">
                <p14:modId xmlns:p14="http://schemas.microsoft.com/office/powerpoint/2010/main" val="27068103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LITERACY: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ED4768E9-2965-BB17-644A-24A336E01F5C}"/>
              </a:ext>
            </a:extLst>
          </p:cNvPr>
          <p:cNvSpPr/>
          <p:nvPr/>
        </p:nvSpPr>
        <p:spPr>
          <a:xfrm>
            <a:off x="6932049" y="2833227"/>
            <a:ext cx="1838326" cy="3358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11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T</a:t>
            </a:r>
            <a:r>
              <a:rPr lang="en-GB" sz="900" b="1" i="0" u="none" strike="noStrike" baseline="0" dirty="0">
                <a:solidFill>
                  <a:srgbClr val="000000"/>
                </a:solidFill>
                <a:latin typeface="Century Gothic" panose="020B0502020202020204" pitchFamily="34" charset="0"/>
              </a:rPr>
              <a:t>elling an adult what </a:t>
            </a:r>
            <a:r>
              <a:rPr lang="en-GB" sz="900" b="1" dirty="0">
                <a:solidFill>
                  <a:srgbClr val="000000"/>
                </a:solidFill>
                <a:latin typeface="Century Gothic" panose="020B0502020202020204" pitchFamily="34" charset="0"/>
              </a:rPr>
              <a:t>they </a:t>
            </a:r>
            <a:r>
              <a:rPr lang="en-GB" sz="900" b="1" i="0" u="none" strike="noStrike" baseline="0" dirty="0">
                <a:solidFill>
                  <a:srgbClr val="000000"/>
                </a:solidFill>
                <a:latin typeface="Century Gothic" panose="020B0502020202020204" pitchFamily="34" charset="0"/>
              </a:rPr>
              <a:t>have drawn or painted;</a:t>
            </a:r>
          </a:p>
          <a:p>
            <a:pPr marL="171450" indent="-171450">
              <a:buFont typeface="Arial" panose="020B0604020202020204" pitchFamily="34" charset="0"/>
              <a:buChar char="•"/>
            </a:pPr>
            <a:r>
              <a:rPr lang="en-GB" sz="900" b="1" i="0" u="none" strike="noStrike" baseline="0" dirty="0">
                <a:solidFill>
                  <a:srgbClr val="000000"/>
                </a:solidFill>
                <a:latin typeface="Century Gothic" panose="020B0502020202020204" pitchFamily="34" charset="0"/>
              </a:rPr>
              <a:t>Recognising a capital letter at the start of their name;</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I</a:t>
            </a:r>
            <a:r>
              <a:rPr lang="en-GB" sz="900" b="1" i="0" u="none" strike="noStrike" baseline="0" dirty="0">
                <a:solidFill>
                  <a:srgbClr val="000000"/>
                </a:solidFill>
                <a:latin typeface="Century Gothic" panose="020B0502020202020204" pitchFamily="34" charset="0"/>
              </a:rPr>
              <a:t>dentifying sounds from own name in other words;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A</a:t>
            </a:r>
            <a:r>
              <a:rPr lang="en-GB" sz="900" b="1" i="0" u="none" strike="noStrike" baseline="0" dirty="0">
                <a:solidFill>
                  <a:srgbClr val="000000"/>
                </a:solidFill>
                <a:latin typeface="Century Gothic" panose="020B0502020202020204" pitchFamily="34" charset="0"/>
              </a:rPr>
              <a:t>scribing meaning to other marks, like on signage;</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S</a:t>
            </a:r>
            <a:r>
              <a:rPr lang="en-GB" sz="900" b="1" i="0" u="none" strike="noStrike" baseline="0" dirty="0">
                <a:solidFill>
                  <a:srgbClr val="000000"/>
                </a:solidFill>
                <a:latin typeface="Century Gothic" panose="020B0502020202020204" pitchFamily="34" charset="0"/>
              </a:rPr>
              <a:t>tarting to write identifiable shapes and letters;</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D</a:t>
            </a:r>
            <a:r>
              <a:rPr lang="en-GB" sz="900" b="1" i="0" u="none" strike="noStrike" baseline="0" dirty="0">
                <a:solidFill>
                  <a:srgbClr val="000000"/>
                </a:solidFill>
                <a:latin typeface="Century Gothic" panose="020B0502020202020204" pitchFamily="34" charset="0"/>
              </a:rPr>
              <a:t>rawing lines and circles in the air, on the floor or on large sheets of paper; </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U</a:t>
            </a:r>
            <a:r>
              <a:rPr lang="en-GB" sz="900" b="1" i="0" u="none" strike="noStrike" baseline="0" dirty="0">
                <a:solidFill>
                  <a:srgbClr val="000000"/>
                </a:solidFill>
                <a:latin typeface="Century Gothic" panose="020B0502020202020204" pitchFamily="34" charset="0"/>
              </a:rPr>
              <a:t>sing tools for mark making with control;</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G</a:t>
            </a:r>
            <a:r>
              <a:rPr lang="en-GB" sz="900" b="1" i="0" u="none" strike="noStrike" baseline="0" dirty="0">
                <a:solidFill>
                  <a:srgbClr val="000000"/>
                </a:solidFill>
                <a:latin typeface="Century Gothic" panose="020B0502020202020204" pitchFamily="34" charset="0"/>
              </a:rPr>
              <a:t>ripping using five fingers or preferably two fingers and thumb for control;</a:t>
            </a:r>
          </a:p>
          <a:p>
            <a:pPr marL="171450" indent="-171450">
              <a:buFont typeface="Arial" panose="020B0604020202020204" pitchFamily="34" charset="0"/>
              <a:buChar char="•"/>
            </a:pPr>
            <a:r>
              <a:rPr lang="en-GB" sz="900" b="1" dirty="0">
                <a:solidFill>
                  <a:srgbClr val="000000"/>
                </a:solidFill>
                <a:latin typeface="Century Gothic" panose="020B0502020202020204" pitchFamily="34" charset="0"/>
              </a:rPr>
              <a:t>C</a:t>
            </a:r>
            <a:r>
              <a:rPr lang="en-GB" sz="900" b="1" i="0" u="none" strike="noStrike" baseline="0" dirty="0">
                <a:solidFill>
                  <a:srgbClr val="000000"/>
                </a:solidFill>
                <a:latin typeface="Century Gothic" panose="020B0502020202020204" pitchFamily="34" charset="0"/>
              </a:rPr>
              <a:t>opying shapes, letter and pictures.</a:t>
            </a:r>
          </a:p>
          <a:p>
            <a:r>
              <a:rPr lang="en-GB" sz="1800" b="1"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p:txBody>
      </p:sp>
      <p:sp>
        <p:nvSpPr>
          <p:cNvPr id="20" name="Rectangle 19">
            <a:extLst>
              <a:ext uri="{FF2B5EF4-FFF2-40B4-BE49-F238E27FC236}">
                <a16:creationId xmlns:a16="http://schemas.microsoft.com/office/drawing/2014/main" id="{2860FABB-200F-BA7D-2409-F8A0BAAFFCF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70C21DD6-05DF-EB58-F57F-C84775F5FA7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1DCAB837-106F-1870-AD22-6587C98A92C5}"/>
              </a:ext>
            </a:extLst>
          </p:cNvPr>
          <p:cNvSpPr/>
          <p:nvPr/>
        </p:nvSpPr>
        <p:spPr>
          <a:xfrm>
            <a:off x="305543" y="173354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7F480B11-D433-0CD6-767A-E27CD7CE1E5E}"/>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D2FE55FD-9B04-DCE6-7062-EDAB49F7A8A2}"/>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376BC88F-9247-D2BD-389D-41B9B5123498}"/>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341988E1-9E38-1E0E-EF07-5044B92F5B32}"/>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8564D1E6-1EBE-1258-ED39-D34058552B92}"/>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82AE4B9-EFDC-C8DF-1D9A-76AA86A14C08}"/>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0BB3425-7E61-E0B7-02F7-0F48E40D7635}"/>
              </a:ext>
            </a:extLst>
          </p:cNvPr>
          <p:cNvSpPr>
            <a:spLocks noGrp="1"/>
          </p:cNvSpPr>
          <p:nvPr>
            <p:ph type="sldNum" sz="quarter" idx="12"/>
          </p:nvPr>
        </p:nvSpPr>
        <p:spPr/>
        <p:txBody>
          <a:bodyPr/>
          <a:lstStyle/>
          <a:p>
            <a:fld id="{ADBD1915-73F0-4A8D-B501-CF547A3FBDF8}" type="slidenum">
              <a:rPr lang="en-GB" smtClean="0"/>
              <a:t>35</a:t>
            </a:fld>
            <a:endParaRPr lang="en-GB"/>
          </a:p>
        </p:txBody>
      </p:sp>
      <p:graphicFrame>
        <p:nvGraphicFramePr>
          <p:cNvPr id="5" name="Table 4">
            <a:extLst>
              <a:ext uri="{FF2B5EF4-FFF2-40B4-BE49-F238E27FC236}">
                <a16:creationId xmlns:a16="http://schemas.microsoft.com/office/drawing/2014/main" id="{DF738018-9C79-AEDC-65A0-D7B046910A47}"/>
              </a:ext>
            </a:extLst>
          </p:cNvPr>
          <p:cNvGraphicFramePr>
            <a:graphicFrameLocks noGrp="1"/>
          </p:cNvGraphicFramePr>
          <p:nvPr>
            <p:extLst>
              <p:ext uri="{D42A27DB-BD31-4B8C-83A1-F6EECF244321}">
                <p14:modId xmlns:p14="http://schemas.microsoft.com/office/powerpoint/2010/main" val="1848408423"/>
              </p:ext>
            </p:extLst>
          </p:nvPr>
        </p:nvGraphicFramePr>
        <p:xfrm>
          <a:off x="361028" y="2829232"/>
          <a:ext cx="1708354" cy="2270760"/>
        </p:xfrm>
        <a:graphic>
          <a:graphicData uri="http://schemas.openxmlformats.org/drawingml/2006/table">
            <a:tbl>
              <a:tblPr firstRow="1" bandRow="1">
                <a:tableStyleId>{5C22544A-7EE6-4342-B048-85BDC9FD1C3A}</a:tableStyleId>
              </a:tblPr>
              <a:tblGrid>
                <a:gridCol w="1708354">
                  <a:extLst>
                    <a:ext uri="{9D8B030D-6E8A-4147-A177-3AD203B41FA5}">
                      <a16:colId xmlns:a16="http://schemas.microsoft.com/office/drawing/2014/main" val="575067057"/>
                    </a:ext>
                  </a:extLst>
                </a:gridCol>
              </a:tblGrid>
              <a:tr h="0">
                <a:tc>
                  <a:txBody>
                    <a:bodyPr/>
                    <a:lstStyle/>
                    <a:p>
                      <a:pPr marL="171450" indent="-171450">
                        <a:buFont typeface="Arial"/>
                        <a:buChar char="•"/>
                      </a:pPr>
                      <a:r>
                        <a:rPr lang="en-US" sz="1100">
                          <a:solidFill>
                            <a:schemeClr val="tx1"/>
                          </a:solidFill>
                          <a:effectLst/>
                          <a:latin typeface="Century Gothic"/>
                        </a:rPr>
                        <a:t>Enjoy drawing freely. (W 0-3 </a:t>
                      </a:r>
                      <a:r>
                        <a:rPr lang="en-US" sz="1100" err="1">
                          <a:solidFill>
                            <a:schemeClr val="tx1"/>
                          </a:solidFill>
                          <a:effectLst/>
                          <a:latin typeface="Century Gothic"/>
                        </a:rPr>
                        <a:t>Yrs</a:t>
                      </a:r>
                      <a:r>
                        <a:rPr lang="en-US" sz="1100">
                          <a:solidFill>
                            <a:schemeClr val="tx1"/>
                          </a:solidFill>
                          <a:effectLst/>
                          <a:latin typeface="Century Gothic"/>
                        </a:rPr>
                        <a:t>)</a:t>
                      </a:r>
                    </a:p>
                    <a:p>
                      <a:pPr marL="171450" lvl="0" indent="-171450">
                        <a:buFont typeface="Arial"/>
                        <a:buChar char="•"/>
                      </a:pPr>
                      <a:r>
                        <a:rPr lang="en-US" sz="1100">
                          <a:solidFill>
                            <a:schemeClr val="tx1"/>
                          </a:solidFill>
                          <a:effectLst/>
                          <a:latin typeface="Century Gothic"/>
                        </a:rPr>
                        <a:t>Add some marks to their drawings, which they give meaning to. For example: "That says mummy." (W 0-3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p>
                      <a:pPr marL="171450" lvl="0" indent="-171450">
                        <a:buFont typeface="Arial"/>
                        <a:buChar char="•"/>
                      </a:pPr>
                      <a:r>
                        <a:rPr lang="en-US" sz="1100">
                          <a:solidFill>
                            <a:schemeClr val="tx1"/>
                          </a:solidFill>
                          <a:effectLst/>
                          <a:latin typeface="Century Gothic"/>
                        </a:rPr>
                        <a:t>Make marks on their picture to stand for their name. (W 0-3 </a:t>
                      </a:r>
                      <a:r>
                        <a:rPr lang="en-US" sz="1100" err="1">
                          <a:solidFill>
                            <a:schemeClr val="tx1"/>
                          </a:solidFill>
                          <a:effectLst/>
                          <a:latin typeface="Century Gothic"/>
                        </a:rPr>
                        <a:t>Yrs</a:t>
                      </a:r>
                      <a:r>
                        <a:rPr lang="en-US" sz="1100">
                          <a:solidFill>
                            <a:schemeClr val="tx1"/>
                          </a:solidFill>
                          <a:effectLst/>
                          <a:latin typeface="Century Gothic"/>
                        </a:rPr>
                        <a:t>)</a:t>
                      </a:r>
                      <a:endParaRPr lang="en-US" sz="1100">
                        <a:solidFill>
                          <a:schemeClr val="tx1"/>
                        </a:solidFill>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4010980042"/>
                  </a:ext>
                </a:extLst>
              </a:tr>
            </a:tbl>
          </a:graphicData>
        </a:graphic>
      </p:graphicFrame>
      <p:graphicFrame>
        <p:nvGraphicFramePr>
          <p:cNvPr id="10" name="Table 9">
            <a:extLst>
              <a:ext uri="{FF2B5EF4-FFF2-40B4-BE49-F238E27FC236}">
                <a16:creationId xmlns:a16="http://schemas.microsoft.com/office/drawing/2014/main" id="{18DE5093-DB26-EFEC-F583-B94D6BBBB8DD}"/>
              </a:ext>
            </a:extLst>
          </p:cNvPr>
          <p:cNvGraphicFramePr>
            <a:graphicFrameLocks noGrp="1"/>
          </p:cNvGraphicFramePr>
          <p:nvPr>
            <p:extLst>
              <p:ext uri="{D42A27DB-BD31-4B8C-83A1-F6EECF244321}">
                <p14:modId xmlns:p14="http://schemas.microsoft.com/office/powerpoint/2010/main" val="2870243254"/>
              </p:ext>
            </p:extLst>
          </p:nvPr>
        </p:nvGraphicFramePr>
        <p:xfrm>
          <a:off x="2487254" y="2829232"/>
          <a:ext cx="1877237" cy="1600200"/>
        </p:xfrm>
        <a:graphic>
          <a:graphicData uri="http://schemas.openxmlformats.org/drawingml/2006/table">
            <a:tbl>
              <a:tblPr firstRow="1" bandRow="1">
                <a:tableStyleId>{5C22544A-7EE6-4342-B048-85BDC9FD1C3A}</a:tableStyleId>
              </a:tblPr>
              <a:tblGrid>
                <a:gridCol w="1877237">
                  <a:extLst>
                    <a:ext uri="{9D8B030D-6E8A-4147-A177-3AD203B41FA5}">
                      <a16:colId xmlns:a16="http://schemas.microsoft.com/office/drawing/2014/main" val="4106482298"/>
                    </a:ext>
                  </a:extLst>
                </a:gridCol>
              </a:tblGrid>
              <a:tr h="0">
                <a:tc>
                  <a:txBody>
                    <a:bodyPr/>
                    <a:lstStyle/>
                    <a:p>
                      <a:pPr marL="171450" indent="-171450">
                        <a:buFont typeface="Arial"/>
                        <a:buChar char="•"/>
                      </a:pPr>
                      <a:r>
                        <a:rPr lang="en-US" sz="1100">
                          <a:solidFill>
                            <a:schemeClr val="tx1"/>
                          </a:solidFill>
                          <a:effectLst/>
                          <a:latin typeface="Century Gothic"/>
                        </a:rPr>
                        <a:t>Use some of their print and letter knowledge in their early writing. For example: writing a pretend shopping list that starts at the top of the page; write 'm' for mummy. (W 3-4 </a:t>
                      </a:r>
                      <a:r>
                        <a:rPr lang="en-US" sz="1100" err="1">
                          <a:solidFill>
                            <a:schemeClr val="tx1"/>
                          </a:solidFill>
                          <a:effectLst/>
                          <a:latin typeface="Century Gothic"/>
                        </a:rPr>
                        <a:t>Yrs</a:t>
                      </a:r>
                      <a:r>
                        <a:rPr lang="en-US" sz="1100">
                          <a:solidFill>
                            <a:schemeClr val="tx1"/>
                          </a:solidFill>
                          <a:effectLst/>
                          <a:latin typeface="Century Gothic"/>
                        </a:rPr>
                        <a:t>)</a:t>
                      </a:r>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703243167"/>
                  </a:ext>
                </a:extLst>
              </a:tr>
            </a:tbl>
          </a:graphicData>
        </a:graphic>
      </p:graphicFrame>
      <p:sp>
        <p:nvSpPr>
          <p:cNvPr id="13" name="TextBox 12">
            <a:extLst>
              <a:ext uri="{FF2B5EF4-FFF2-40B4-BE49-F238E27FC236}">
                <a16:creationId xmlns:a16="http://schemas.microsoft.com/office/drawing/2014/main" id="{1769E8DE-C3EA-F338-ED32-1E3027223507}"/>
              </a:ext>
            </a:extLst>
          </p:cNvPr>
          <p:cNvSpPr txBox="1"/>
          <p:nvPr/>
        </p:nvSpPr>
        <p:spPr>
          <a:xfrm>
            <a:off x="4576917" y="2831690"/>
            <a:ext cx="2227007" cy="93871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100" b="1">
                <a:latin typeface="Century Gothic"/>
                <a:cs typeface="Arial"/>
              </a:rPr>
              <a:t>Write some or all of their name. (W 3-4 Yrs)​</a:t>
            </a:r>
          </a:p>
          <a:p>
            <a:pPr marL="171450" indent="-171450">
              <a:buChar char="•"/>
            </a:pPr>
            <a:r>
              <a:rPr lang="en-US" sz="1100" b="1">
                <a:latin typeface="Century Gothic"/>
                <a:cs typeface="Arial"/>
              </a:rPr>
              <a:t>Write some letters accurately. (W 3-4 Yrs)</a:t>
            </a:r>
          </a:p>
        </p:txBody>
      </p:sp>
    </p:spTree>
    <p:extLst>
      <p:ext uri="{BB962C8B-B14F-4D97-AF65-F5344CB8AC3E}">
        <p14:creationId xmlns:p14="http://schemas.microsoft.com/office/powerpoint/2010/main" val="89047541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15834"/>
            <a:ext cx="9144000" cy="633400"/>
          </a:xfrm>
          <a:solidFill>
            <a:srgbClr val="D280D0"/>
          </a:solidFill>
        </p:spPr>
        <p:txBody>
          <a:bodyPr/>
          <a:lstStyle/>
          <a:p>
            <a:pPr algn="ctr"/>
            <a:r>
              <a:rPr lang="en-GB" altLang="en-US" sz="2800" b="1">
                <a:solidFill>
                  <a:schemeClr val="bg1"/>
                </a:solidFill>
                <a:latin typeface="Century Gothic" pitchFamily="34" charset="0"/>
              </a:rPr>
              <a:t>Specific Area: Literacy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20876922"/>
              </p:ext>
            </p:extLst>
          </p:nvPr>
        </p:nvGraphicFramePr>
        <p:xfrm>
          <a:off x="468541" y="756161"/>
          <a:ext cx="8209636" cy="5431711"/>
        </p:xfrm>
        <a:graphic>
          <a:graphicData uri="http://schemas.openxmlformats.org/drawingml/2006/table">
            <a:tbl>
              <a:tblPr firstRow="1" bandRow="1">
                <a:tableStyleId>{5C22544A-7EE6-4342-B048-85BDC9FD1C3A}</a:tableStyleId>
              </a:tblPr>
              <a:tblGrid>
                <a:gridCol w="2052409">
                  <a:extLst>
                    <a:ext uri="{9D8B030D-6E8A-4147-A177-3AD203B41FA5}">
                      <a16:colId xmlns:a16="http://schemas.microsoft.com/office/drawing/2014/main" val="20000"/>
                    </a:ext>
                  </a:extLst>
                </a:gridCol>
                <a:gridCol w="2168496">
                  <a:extLst>
                    <a:ext uri="{9D8B030D-6E8A-4147-A177-3AD203B41FA5}">
                      <a16:colId xmlns:a16="http://schemas.microsoft.com/office/drawing/2014/main" val="20001"/>
                    </a:ext>
                  </a:extLst>
                </a:gridCol>
                <a:gridCol w="1936322">
                  <a:extLst>
                    <a:ext uri="{9D8B030D-6E8A-4147-A177-3AD203B41FA5}">
                      <a16:colId xmlns:a16="http://schemas.microsoft.com/office/drawing/2014/main" val="20002"/>
                    </a:ext>
                  </a:extLst>
                </a:gridCol>
                <a:gridCol w="2052409">
                  <a:extLst>
                    <a:ext uri="{9D8B030D-6E8A-4147-A177-3AD203B41FA5}">
                      <a16:colId xmlns:a16="http://schemas.microsoft.com/office/drawing/2014/main" val="20003"/>
                    </a:ext>
                  </a:extLst>
                </a:gridCol>
              </a:tblGrid>
              <a:tr h="460242">
                <a:tc gridSpan="4">
                  <a:txBody>
                    <a:bodyPr/>
                    <a:lstStyle/>
                    <a:p>
                      <a:pPr algn="ctr"/>
                      <a:r>
                        <a:rPr lang="en-GB" sz="1800" b="1" kern="1200" baseline="0">
                          <a:solidFill>
                            <a:schemeClr val="bg1"/>
                          </a:solidFill>
                          <a:latin typeface="Century Gothic" pitchFamily="34" charset="0"/>
                          <a:ea typeface="+mn-ea"/>
                          <a:cs typeface="+mn-cs"/>
                        </a:rPr>
                        <a:t>The stages of writing development</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66FF"/>
                    </a:solidFill>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411463">
                <a:tc>
                  <a:txBody>
                    <a:bodyPr/>
                    <a:lstStyle/>
                    <a:p>
                      <a:pPr algn="ctr"/>
                      <a:r>
                        <a:rPr lang="en-GB" sz="2100" b="1">
                          <a:solidFill>
                            <a:schemeClr val="bg1"/>
                          </a:solidFill>
                          <a:latin typeface="Century Gothic" pitchFamily="34" charset="0"/>
                        </a:rPr>
                        <a:t>16-26 months</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2100" b="1">
                          <a:solidFill>
                            <a:schemeClr val="bg1"/>
                          </a:solidFill>
                          <a:latin typeface="Century Gothic" pitchFamily="34" charset="0"/>
                        </a:rPr>
                        <a:t>22-36 months</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2100" b="1">
                          <a:solidFill>
                            <a:schemeClr val="bg1"/>
                          </a:solidFill>
                          <a:latin typeface="Century Gothic" pitchFamily="34" charset="0"/>
                        </a:rPr>
                        <a:t>30-50 months</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tc>
                  <a:txBody>
                    <a:bodyPr/>
                    <a:lstStyle/>
                    <a:p>
                      <a:pPr algn="ctr"/>
                      <a:r>
                        <a:rPr lang="en-GB" sz="2100" b="1">
                          <a:solidFill>
                            <a:schemeClr val="bg1"/>
                          </a:solidFill>
                          <a:latin typeface="Century Gothic" pitchFamily="34" charset="0"/>
                        </a:rPr>
                        <a:t>40-60 months</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D280D0"/>
                    </a:solidFill>
                  </a:tcPr>
                </a:tc>
                <a:extLst>
                  <a:ext uri="{0D108BD9-81ED-4DB2-BD59-A6C34878D82A}">
                    <a16:rowId xmlns:a16="http://schemas.microsoft.com/office/drawing/2014/main" val="10001"/>
                  </a:ext>
                </a:extLst>
              </a:tr>
              <a:tr h="4560003">
                <a:tc>
                  <a:txBody>
                    <a:bodyPr/>
                    <a:lstStyle/>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endParaRPr lang="en-GB" sz="1200" kern="1200">
                        <a:solidFill>
                          <a:schemeClr val="tx1"/>
                        </a:solidFill>
                        <a:latin typeface="Century Gothic" pitchFamily="34" charset="0"/>
                        <a:ea typeface="+mn-ea"/>
                        <a:cs typeface="+mn-cs"/>
                      </a:endParaRPr>
                    </a:p>
                    <a:p>
                      <a:pPr marL="0" indent="0">
                        <a:buFont typeface="Arial" pitchFamily="34" charset="0"/>
                        <a:buNone/>
                      </a:pPr>
                      <a:r>
                        <a:rPr lang="en-GB" sz="1000" kern="1200">
                          <a:solidFill>
                            <a:schemeClr val="tx1"/>
                          </a:solidFill>
                          <a:latin typeface="Century Gothic" pitchFamily="34" charset="0"/>
                          <a:ea typeface="+mn-ea"/>
                          <a:cs typeface="+mn-cs"/>
                        </a:rPr>
                        <a:t>This is the period when young children are just figuring out that their movements result in the lines and scribbles they see on the page.  These scribbles are usually the result of large movements from the shoulder, with the crayon or marker held in the child’s fist.  There is joy in creating art at all ages, but at this stage especially, many children relish the feedback they are getting from their senses:  the way the crayon feels, the smell of the paint, the squishy-ness of the clay. </a:t>
                      </a: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buFont typeface="Arial" pitchFamily="34" charset="0"/>
                        <a:buChar char="•"/>
                      </a:pPr>
                      <a:endParaRPr lang="en-GB" sz="1200">
                        <a:solidFill>
                          <a:schemeClr val="tx1"/>
                        </a:solidFill>
                        <a:latin typeface="Century Gothic" pitchFamily="34" charset="0"/>
                      </a:endParaRP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171450" indent="-171450">
                        <a:buFont typeface="Arial" pitchFamily="34" charset="0"/>
                        <a:buChar char="•"/>
                      </a:pPr>
                      <a:endParaRPr lang="en-GB" sz="1200" i="0">
                        <a:solidFill>
                          <a:schemeClr val="tx1"/>
                        </a:solidFill>
                        <a:latin typeface="Century Gothic" pitchFamily="34" charset="0"/>
                      </a:endParaRP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lang="en-GB" sz="1200">
                        <a:solidFill>
                          <a:schemeClr val="tx1"/>
                        </a:solidFill>
                      </a:endParaRPr>
                    </a:p>
                  </a:txBody>
                  <a:tcPr marL="91447" marR="91447" marT="45713" marB="45713">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pic>
        <p:nvPicPr>
          <p:cNvPr id="235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720" y="1781118"/>
            <a:ext cx="913993" cy="1170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2176" y="1759525"/>
            <a:ext cx="799914" cy="11717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7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899" y="2001369"/>
            <a:ext cx="866459" cy="11228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7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6912" y="3422201"/>
            <a:ext cx="828433" cy="10465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63210" y="4866067"/>
            <a:ext cx="866459" cy="106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1"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16637" y="2001369"/>
            <a:ext cx="904486" cy="10667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2"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09846" y="3404926"/>
            <a:ext cx="847446" cy="104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3"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783182" y="4932286"/>
            <a:ext cx="837940" cy="1095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4" name="Picture 1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26784" y="2953695"/>
            <a:ext cx="942512" cy="2763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5" name="Picture 1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62328" y="3854041"/>
            <a:ext cx="933005" cy="7528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3586" name="Picture 13"/>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794510" y="5162614"/>
            <a:ext cx="933005" cy="7327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87" name="TextBox 6"/>
          <p:cNvSpPr txBox="1">
            <a:spLocks noChangeArrowheads="1"/>
          </p:cNvSpPr>
          <p:nvPr/>
        </p:nvSpPr>
        <p:spPr bwMode="auto">
          <a:xfrm>
            <a:off x="3475345" y="2365574"/>
            <a:ext cx="1234501" cy="29841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p>
            <a:r>
              <a:rPr lang="en-GB" altLang="en-US" sz="800">
                <a:latin typeface="Century Gothic" pitchFamily="34" charset="0"/>
              </a:rPr>
              <a:t>As children develop better control over the muscles in their hands and fingers, their scribbles begin to change and become more controlled.  Toddlers may make repeated marks on the page—open circles, diagonal, curved, horizontal or vertical lines.  Over time, children make the transition to holding the crayon or marker between their thumb and pointer finger.</a:t>
            </a:r>
          </a:p>
          <a:p>
            <a:endParaRPr lang="en-GB" altLang="en-US" sz="800">
              <a:latin typeface="Century Gothic" pitchFamily="34" charset="0"/>
            </a:endParaRPr>
          </a:p>
          <a:p>
            <a:r>
              <a:rPr lang="en-GB" altLang="en-US" sz="800">
                <a:latin typeface="Century Gothic" pitchFamily="34" charset="0"/>
              </a:rPr>
              <a:t>We now see random letters and letter strings.</a:t>
            </a:r>
          </a:p>
        </p:txBody>
      </p:sp>
      <p:sp>
        <p:nvSpPr>
          <p:cNvPr id="23588" name="TextBox 7"/>
          <p:cNvSpPr txBox="1">
            <a:spLocks noChangeArrowheads="1"/>
          </p:cNvSpPr>
          <p:nvPr/>
        </p:nvSpPr>
        <p:spPr bwMode="auto">
          <a:xfrm>
            <a:off x="5621123" y="2010006"/>
            <a:ext cx="1110915" cy="40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p>
            <a:r>
              <a:rPr lang="en-GB" altLang="en-US" sz="800">
                <a:latin typeface="Century Gothic" pitchFamily="34" charset="0"/>
              </a:rPr>
              <a:t>Children have had experience with letters and print for several years now and are beginning to use letters in their own writing.  Usually children start by experimenting with the letters in their own names, as these are most familiar to them.  They also make “pretend letters” by copying familiar letter shapes, and will often assume that their created letter must be real because it looks like other letters they have seen.</a:t>
            </a:r>
          </a:p>
          <a:p>
            <a:endParaRPr lang="en-GB" altLang="en-US" sz="800">
              <a:latin typeface="Century Gothic" pitchFamily="34" charset="0"/>
            </a:endParaRPr>
          </a:p>
          <a:p>
            <a:r>
              <a:rPr lang="en-GB" altLang="en-US" sz="800">
                <a:latin typeface="Century Gothic" pitchFamily="34" charset="0"/>
              </a:rPr>
              <a:t>We now see letter strings, letter groups and print from the environment.</a:t>
            </a:r>
          </a:p>
          <a:p>
            <a:r>
              <a:rPr lang="en-GB" altLang="en-US" sz="800"/>
              <a:t>.</a:t>
            </a:r>
          </a:p>
        </p:txBody>
      </p:sp>
      <p:pic>
        <p:nvPicPr>
          <p:cNvPr id="23589" name="Picture 1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691295" y="1853815"/>
            <a:ext cx="933005" cy="2951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590" name="TextBox 8"/>
          <p:cNvSpPr txBox="1">
            <a:spLocks noChangeArrowheads="1"/>
          </p:cNvSpPr>
          <p:nvPr/>
        </p:nvSpPr>
        <p:spPr bwMode="auto">
          <a:xfrm>
            <a:off x="7711898" y="1781118"/>
            <a:ext cx="939796" cy="3662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7" tIns="45709" rIns="91417" bIns="45709">
            <a:spAutoFit/>
          </a:bodyPr>
          <a:lstStyle/>
          <a:p>
            <a:r>
              <a:rPr lang="en-GB" altLang="en-US" sz="800">
                <a:latin typeface="Century Gothic" pitchFamily="34" charset="0"/>
              </a:rPr>
              <a:t>We now see  children beginning to experiment with sounds and the initial sounds of words represented.</a:t>
            </a:r>
          </a:p>
          <a:p>
            <a:endParaRPr lang="en-GB" altLang="en-US" sz="800">
              <a:latin typeface="Century Gothic" pitchFamily="34" charset="0"/>
            </a:endParaRPr>
          </a:p>
          <a:p>
            <a:r>
              <a:rPr lang="en-GB" altLang="en-US" sz="800">
                <a:latin typeface="Century Gothic" pitchFamily="34" charset="0"/>
              </a:rPr>
              <a:t>Then more consonant sounds are represented.</a:t>
            </a:r>
          </a:p>
          <a:p>
            <a:r>
              <a:rPr lang="en-GB" altLang="en-US" sz="800">
                <a:latin typeface="Century Gothic" pitchFamily="34" charset="0"/>
              </a:rPr>
              <a:t>We then see inventive spelling including vowels.</a:t>
            </a:r>
          </a:p>
          <a:p>
            <a:endParaRPr lang="en-GB" altLang="en-US" sz="800">
              <a:latin typeface="Century Gothic" pitchFamily="34" charset="0"/>
            </a:endParaRPr>
          </a:p>
          <a:p>
            <a:r>
              <a:rPr lang="en-GB" altLang="en-US" sz="800">
                <a:latin typeface="Century Gothic" pitchFamily="34" charset="0"/>
              </a:rPr>
              <a:t>Finally we have transitional writing with better attempts and spelling and some use of punctuation.</a:t>
            </a:r>
          </a:p>
        </p:txBody>
      </p:sp>
      <p:sp>
        <p:nvSpPr>
          <p:cNvPr id="10" name="TextBox 9"/>
          <p:cNvSpPr txBox="1"/>
          <p:nvPr/>
        </p:nvSpPr>
        <p:spPr>
          <a:xfrm>
            <a:off x="1143509" y="2582946"/>
            <a:ext cx="399278"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1</a:t>
            </a:r>
          </a:p>
        </p:txBody>
      </p:sp>
      <p:sp>
        <p:nvSpPr>
          <p:cNvPr id="24" name="TextBox 23"/>
          <p:cNvSpPr txBox="1"/>
          <p:nvPr/>
        </p:nvSpPr>
        <p:spPr>
          <a:xfrm>
            <a:off x="2091454" y="2587264"/>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2</a:t>
            </a:r>
          </a:p>
        </p:txBody>
      </p:sp>
      <p:sp>
        <p:nvSpPr>
          <p:cNvPr id="25" name="TextBox 24"/>
          <p:cNvSpPr txBox="1"/>
          <p:nvPr/>
        </p:nvSpPr>
        <p:spPr>
          <a:xfrm>
            <a:off x="3129033" y="2722582"/>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3</a:t>
            </a:r>
          </a:p>
        </p:txBody>
      </p:sp>
      <p:sp>
        <p:nvSpPr>
          <p:cNvPr id="26" name="TextBox 25"/>
          <p:cNvSpPr txBox="1"/>
          <p:nvPr/>
        </p:nvSpPr>
        <p:spPr>
          <a:xfrm>
            <a:off x="3129033" y="4081514"/>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4</a:t>
            </a:r>
          </a:p>
        </p:txBody>
      </p:sp>
      <p:sp>
        <p:nvSpPr>
          <p:cNvPr id="27" name="TextBox 26"/>
          <p:cNvSpPr txBox="1"/>
          <p:nvPr/>
        </p:nvSpPr>
        <p:spPr>
          <a:xfrm>
            <a:off x="3129033" y="5528258"/>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5</a:t>
            </a:r>
          </a:p>
        </p:txBody>
      </p:sp>
      <p:sp>
        <p:nvSpPr>
          <p:cNvPr id="28" name="TextBox 27"/>
          <p:cNvSpPr txBox="1"/>
          <p:nvPr/>
        </p:nvSpPr>
        <p:spPr>
          <a:xfrm>
            <a:off x="5119988" y="4075755"/>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7</a:t>
            </a:r>
          </a:p>
        </p:txBody>
      </p:sp>
      <p:sp>
        <p:nvSpPr>
          <p:cNvPr id="29" name="TextBox 28"/>
          <p:cNvSpPr txBox="1"/>
          <p:nvPr/>
        </p:nvSpPr>
        <p:spPr>
          <a:xfrm>
            <a:off x="5201474" y="2698110"/>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6</a:t>
            </a:r>
          </a:p>
        </p:txBody>
      </p:sp>
      <p:sp>
        <p:nvSpPr>
          <p:cNvPr id="30" name="TextBox 29"/>
          <p:cNvSpPr txBox="1"/>
          <p:nvPr/>
        </p:nvSpPr>
        <p:spPr>
          <a:xfrm>
            <a:off x="5201474" y="5657818"/>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8</a:t>
            </a:r>
          </a:p>
        </p:txBody>
      </p:sp>
      <p:sp>
        <p:nvSpPr>
          <p:cNvPr id="31" name="TextBox 30"/>
          <p:cNvSpPr txBox="1"/>
          <p:nvPr/>
        </p:nvSpPr>
        <p:spPr>
          <a:xfrm>
            <a:off x="7737662" y="5657804"/>
            <a:ext cx="473973"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12</a:t>
            </a:r>
          </a:p>
        </p:txBody>
      </p:sp>
      <p:sp>
        <p:nvSpPr>
          <p:cNvPr id="32" name="TextBox 31"/>
          <p:cNvSpPr txBox="1"/>
          <p:nvPr/>
        </p:nvSpPr>
        <p:spPr>
          <a:xfrm>
            <a:off x="7284779" y="2212849"/>
            <a:ext cx="400636"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9</a:t>
            </a:r>
          </a:p>
        </p:txBody>
      </p:sp>
      <p:sp>
        <p:nvSpPr>
          <p:cNvPr id="33" name="TextBox 32"/>
          <p:cNvSpPr txBox="1"/>
          <p:nvPr/>
        </p:nvSpPr>
        <p:spPr>
          <a:xfrm>
            <a:off x="7193966" y="3221971"/>
            <a:ext cx="475330"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10</a:t>
            </a:r>
          </a:p>
        </p:txBody>
      </p:sp>
      <p:sp>
        <p:nvSpPr>
          <p:cNvPr id="34" name="TextBox 33"/>
          <p:cNvSpPr txBox="1"/>
          <p:nvPr/>
        </p:nvSpPr>
        <p:spPr>
          <a:xfrm>
            <a:off x="7244036" y="4681805"/>
            <a:ext cx="473973" cy="369310"/>
          </a:xfrm>
          <a:prstGeom prst="rect">
            <a:avLst/>
          </a:prstGeom>
          <a:solidFill>
            <a:srgbClr val="D280D0"/>
          </a:solidFill>
        </p:spPr>
        <p:txBody>
          <a:bodyPr lIns="91417" tIns="45709" rIns="91417" bIns="45709">
            <a:spAutoFit/>
          </a:bodyPr>
          <a:lstStyle/>
          <a:p>
            <a:pPr algn="ctr">
              <a:defRPr/>
            </a:pPr>
            <a:r>
              <a:rPr lang="en-GB">
                <a:solidFill>
                  <a:schemeClr val="bg1"/>
                </a:solidFill>
                <a:latin typeface="Century Gothic" panose="020B0502020202020204" pitchFamily="34" charset="0"/>
              </a:rPr>
              <a:t>11</a:t>
            </a:r>
          </a:p>
        </p:txBody>
      </p:sp>
      <p:sp>
        <p:nvSpPr>
          <p:cNvPr id="23603" name="Rectangle 34"/>
          <p:cNvSpPr>
            <a:spLocks noChangeArrowheads="1"/>
          </p:cNvSpPr>
          <p:nvPr/>
        </p:nvSpPr>
        <p:spPr bwMode="auto">
          <a:xfrm>
            <a:off x="507925" y="6433334"/>
            <a:ext cx="4571321" cy="23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0165" tIns="40083" rIns="80165" bIns="40083">
            <a:spAutoFit/>
          </a:bodyPr>
          <a:lstStyle/>
          <a:p>
            <a:r>
              <a:rPr lang="en-GB" altLang="en-US" sz="1000" b="1">
                <a:latin typeface="Century Gothic" pitchFamily="34" charset="0"/>
              </a:rPr>
              <a:t>Source: Planning for Rapid progress</a:t>
            </a:r>
          </a:p>
        </p:txBody>
      </p:sp>
      <p:pic>
        <p:nvPicPr>
          <p:cNvPr id="35" name="Picture 2">
            <a:extLst>
              <a:ext uri="{FF2B5EF4-FFF2-40B4-BE49-F238E27FC236}">
                <a16:creationId xmlns:a16="http://schemas.microsoft.com/office/drawing/2014/main" id="{D6372F3C-07A5-4CD0-9542-C6B2C58691F0}"/>
              </a:ext>
            </a:extLst>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2881861" y="6412558"/>
            <a:ext cx="647808" cy="3742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Footer Placeholder 1">
            <a:extLst>
              <a:ext uri="{FF2B5EF4-FFF2-40B4-BE49-F238E27FC236}">
                <a16:creationId xmlns:a16="http://schemas.microsoft.com/office/drawing/2014/main" id="{9B1D370C-C306-CAAA-C307-ED2FD74C82DA}"/>
              </a:ext>
            </a:extLst>
          </p:cNvPr>
          <p:cNvSpPr>
            <a:spLocks noGrp="1"/>
          </p:cNvSpPr>
          <p:nvPr>
            <p:ph type="ftr" sz="quarter" idx="11"/>
          </p:nvPr>
        </p:nvSpPr>
        <p:spPr/>
        <p:txBody>
          <a:bodyPr/>
          <a:lstStyle/>
          <a:p>
            <a:r>
              <a:rPr lang="en-GB"/>
              <a:t>(c) Focus Education UK Ltd</a:t>
            </a:r>
          </a:p>
        </p:txBody>
      </p:sp>
      <p:sp>
        <p:nvSpPr>
          <p:cNvPr id="3" name="Slide Number Placeholder 2">
            <a:extLst>
              <a:ext uri="{FF2B5EF4-FFF2-40B4-BE49-F238E27FC236}">
                <a16:creationId xmlns:a16="http://schemas.microsoft.com/office/drawing/2014/main" id="{B8E458D8-54D4-812B-0570-A5E03B4526FE}"/>
              </a:ext>
            </a:extLst>
          </p:cNvPr>
          <p:cNvSpPr>
            <a:spLocks noGrp="1"/>
          </p:cNvSpPr>
          <p:nvPr>
            <p:ph type="sldNum" sz="quarter" idx="12"/>
          </p:nvPr>
        </p:nvSpPr>
        <p:spPr/>
        <p:txBody>
          <a:bodyPr/>
          <a:lstStyle/>
          <a:p>
            <a:fld id="{ADBD1915-73F0-4A8D-B501-CF547A3FBDF8}" type="slidenum">
              <a:rPr lang="en-GB" smtClean="0"/>
              <a:t>36</a:t>
            </a:fld>
            <a:endParaRPr lang="en-GB"/>
          </a:p>
        </p:txBody>
      </p:sp>
    </p:spTree>
    <p:extLst>
      <p:ext uri="{BB962C8B-B14F-4D97-AF65-F5344CB8AC3E}">
        <p14:creationId xmlns:p14="http://schemas.microsoft.com/office/powerpoint/2010/main" val="2508582551"/>
      </p:ext>
    </p:extLst>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428888151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LITERACY: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3586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T</a:t>
            </a:r>
            <a:r>
              <a:rPr lang="en-GB" sz="900" b="1" i="0" u="none" strike="noStrike" baseline="0">
                <a:solidFill>
                  <a:srgbClr val="000000"/>
                </a:solidFill>
                <a:latin typeface="Century Gothic" panose="020B0502020202020204" pitchFamily="34" charset="0"/>
              </a:rPr>
              <a:t>elling an adult what </a:t>
            </a:r>
            <a:r>
              <a:rPr lang="en-GB" sz="900" b="1">
                <a:solidFill>
                  <a:srgbClr val="000000"/>
                </a:solidFill>
                <a:latin typeface="Century Gothic" panose="020B0502020202020204" pitchFamily="34" charset="0"/>
              </a:rPr>
              <a:t>they </a:t>
            </a:r>
            <a:r>
              <a:rPr lang="en-GB" sz="900" b="1" i="0" u="none" strike="noStrike" baseline="0">
                <a:solidFill>
                  <a:srgbClr val="000000"/>
                </a:solidFill>
                <a:latin typeface="Century Gothic" panose="020B0502020202020204" pitchFamily="34" charset="0"/>
              </a:rPr>
              <a:t>have drawn or painted;</a:t>
            </a: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Recognising a capital letter at the start of their name;</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I</a:t>
            </a:r>
            <a:r>
              <a:rPr lang="en-GB" sz="900" b="1" i="0" u="none" strike="noStrike" baseline="0">
                <a:solidFill>
                  <a:srgbClr val="000000"/>
                </a:solidFill>
                <a:latin typeface="Century Gothic" panose="020B0502020202020204" pitchFamily="34" charset="0"/>
              </a:rPr>
              <a:t>dentifying sounds from own name in other words;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A</a:t>
            </a:r>
            <a:r>
              <a:rPr lang="en-GB" sz="900" b="1" i="0" u="none" strike="noStrike" baseline="0">
                <a:solidFill>
                  <a:srgbClr val="000000"/>
                </a:solidFill>
                <a:latin typeface="Century Gothic" panose="020B0502020202020204" pitchFamily="34" charset="0"/>
              </a:rPr>
              <a:t>scribing meaning to other marks, like on signage;</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tarting to write identifiable shapes and letters;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D</a:t>
            </a:r>
            <a:r>
              <a:rPr lang="en-GB" sz="900" b="1" i="0" u="none" strike="noStrike" baseline="0">
                <a:solidFill>
                  <a:srgbClr val="000000"/>
                </a:solidFill>
                <a:latin typeface="Century Gothic" panose="020B0502020202020204" pitchFamily="34" charset="0"/>
              </a:rPr>
              <a:t>rawing lines and circles in the air, on the floor or on large sheets of paper; </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U</a:t>
            </a:r>
            <a:r>
              <a:rPr lang="en-GB" sz="900" b="1" i="0" u="none" strike="noStrike" baseline="0">
                <a:solidFill>
                  <a:srgbClr val="000000"/>
                </a:solidFill>
                <a:latin typeface="Century Gothic" panose="020B0502020202020204" pitchFamily="34" charset="0"/>
              </a:rPr>
              <a:t>sing tools for mark making with control;</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G</a:t>
            </a:r>
            <a:r>
              <a:rPr lang="en-GB" sz="900" b="1" i="0" u="none" strike="noStrike" baseline="0">
                <a:solidFill>
                  <a:srgbClr val="000000"/>
                </a:solidFill>
                <a:latin typeface="Century Gothic" panose="020B0502020202020204" pitchFamily="34" charset="0"/>
              </a:rPr>
              <a:t>ripping using five fingers or preferably two fingers and thumb for control;</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opying shapes, letter and pictures.</a:t>
            </a:r>
          </a:p>
          <a:p>
            <a:r>
              <a:rPr lang="en-GB" sz="1800" b="1"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649310"/>
            <a:ext cx="1838326" cy="212773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a:rPr>
              <a:t>Beginning to form lower-case letters correctly;</a:t>
            </a:r>
          </a:p>
          <a:p>
            <a:pPr marL="171450" indent="-171450">
              <a:buFont typeface="Arial" panose="020B0604020202020204" pitchFamily="34" charset="0"/>
              <a:buChar char="•"/>
            </a:pPr>
            <a:r>
              <a:rPr lang="en-GB" sz="900" b="1">
                <a:solidFill>
                  <a:srgbClr val="000000"/>
                </a:solidFill>
                <a:latin typeface="Century Gothic"/>
              </a:rPr>
              <a:t>Being more confident in </a:t>
            </a:r>
            <a:r>
              <a:rPr lang="en-GB" sz="900" b="1" u="none" strike="noStrike" baseline="0">
                <a:solidFill>
                  <a:srgbClr val="000000"/>
                </a:solidFill>
                <a:latin typeface="Century Gothic"/>
              </a:rPr>
              <a:t>writing identifiable shapes and letters;</a:t>
            </a:r>
          </a:p>
          <a:p>
            <a:pPr marL="171450" indent="-171450">
              <a:buFont typeface="Arial" panose="020B0604020202020204" pitchFamily="34" charset="0"/>
              <a:buChar char="•"/>
            </a:pPr>
            <a:r>
              <a:rPr lang="en-GB" sz="900" b="1">
                <a:solidFill>
                  <a:srgbClr val="000000"/>
                </a:solidFill>
                <a:latin typeface="Century Gothic"/>
              </a:rPr>
              <a:t>S</a:t>
            </a:r>
            <a:r>
              <a:rPr lang="en-GB" sz="900" b="1" u="none" strike="noStrike" baseline="0">
                <a:solidFill>
                  <a:srgbClr val="000000"/>
                </a:solidFill>
                <a:latin typeface="Century Gothic"/>
              </a:rPr>
              <a:t>egmenting and blending the sounds in simple words and naming sounds;</a:t>
            </a:r>
          </a:p>
          <a:p>
            <a:pPr marL="171450" indent="-171450">
              <a:buFont typeface="Arial" panose="020B0604020202020204" pitchFamily="34" charset="0"/>
              <a:buChar char="•"/>
            </a:pPr>
            <a:r>
              <a:rPr lang="en-GB" sz="900" b="1" u="none" strike="noStrike" baseline="0">
                <a:solidFill>
                  <a:srgbClr val="000000"/>
                </a:solidFill>
                <a:latin typeface="Century Gothic"/>
              </a:rPr>
              <a:t>Spelling words by identifying the sounds and then writing the sound with letter/s;</a:t>
            </a:r>
          </a:p>
          <a:p>
            <a:pPr marL="171450" indent="-171450">
              <a:buFont typeface="Arial" panose="020B0604020202020204" pitchFamily="34" charset="0"/>
              <a:buChar char="•"/>
            </a:pPr>
            <a:r>
              <a:rPr lang="en-GB" sz="900" b="1">
                <a:solidFill>
                  <a:srgbClr val="000000"/>
                </a:solidFill>
                <a:latin typeface="Century Gothic"/>
              </a:rPr>
              <a:t>Starting</a:t>
            </a:r>
            <a:r>
              <a:rPr lang="en-GB" sz="900" b="1" i="0" u="none" strike="noStrike" baseline="0">
                <a:solidFill>
                  <a:srgbClr val="000000"/>
                </a:solidFill>
                <a:latin typeface="Century Gothic"/>
              </a:rPr>
              <a:t> </a:t>
            </a:r>
            <a:r>
              <a:rPr lang="en-GB" sz="900" b="1">
                <a:solidFill>
                  <a:srgbClr val="000000"/>
                </a:solidFill>
                <a:latin typeface="Century Gothic"/>
              </a:rPr>
              <a:t>to write captions</a:t>
            </a:r>
            <a:endParaRPr lang="en-GB" sz="900" b="1" i="0" u="none" strike="noStrike" baseline="0">
              <a:solidFill>
                <a:srgbClr val="000000"/>
              </a:solidFill>
              <a:latin typeface="Century Gothic"/>
              <a:cs typeface="Calibri"/>
            </a:endParaRPr>
          </a:p>
          <a:p>
            <a:pPr marL="171450" indent="-171450">
              <a:buFont typeface="Arial" panose="020B0604020202020204" pitchFamily="34" charset="0"/>
              <a:buChar char="•"/>
            </a:pPr>
            <a:endParaRPr lang="en-GB" sz="1000" b="1"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a:cs typeface="Calibri"/>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33596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b="1">
                <a:solidFill>
                  <a:schemeClr val="tx1"/>
                </a:solidFill>
                <a:latin typeface="Century Gothic"/>
              </a:rPr>
              <a:t>Beginning to form capital letters correctly;</a:t>
            </a:r>
            <a:endParaRPr lang="en-GB" sz="1050" b="1">
              <a:solidFill>
                <a:schemeClr val="tx1"/>
              </a:solidFill>
              <a:latin typeface="Century Gothic"/>
            </a:endParaRPr>
          </a:p>
          <a:p>
            <a:pPr marL="171450" indent="-171450">
              <a:buFont typeface="Arial" panose="020B0604020202020204" pitchFamily="34" charset="0"/>
              <a:buChar char="•"/>
            </a:pPr>
            <a:r>
              <a:rPr lang="en-GB" sz="900" b="1">
                <a:solidFill>
                  <a:schemeClr val="tx1"/>
                </a:solidFill>
                <a:latin typeface="Century Gothic"/>
              </a:rPr>
              <a:t>Using their phonic knowledge to write words in ways which match their spoken sounds;</a:t>
            </a:r>
          </a:p>
          <a:p>
            <a:pPr marL="171450" indent="-171450">
              <a:buFont typeface="Arial" panose="020B0604020202020204" pitchFamily="34" charset="0"/>
              <a:buChar char="•"/>
            </a:pPr>
            <a:r>
              <a:rPr lang="en-GB" sz="900" b="1">
                <a:solidFill>
                  <a:schemeClr val="tx1"/>
                </a:solidFill>
                <a:latin typeface="Century Gothic"/>
              </a:rPr>
              <a:t>Beginning to write some irregular common words;</a:t>
            </a:r>
          </a:p>
          <a:p>
            <a:pPr marL="171450" indent="-171450">
              <a:buFont typeface="Arial" panose="020B0604020202020204" pitchFamily="34" charset="0"/>
              <a:buChar char="•"/>
            </a:pPr>
            <a:r>
              <a:rPr lang="en-GB" sz="900" b="1">
                <a:solidFill>
                  <a:schemeClr val="tx1"/>
                </a:solidFill>
                <a:latin typeface="Century Gothic"/>
              </a:rPr>
              <a:t>Beginning to write a simple sentence which can be read by themselves and sometimes by others;</a:t>
            </a:r>
          </a:p>
          <a:p>
            <a:pPr marL="171450" indent="-171450">
              <a:buFont typeface="Arial" panose="020B0604020202020204" pitchFamily="34" charset="0"/>
              <a:buChar char="•"/>
            </a:pPr>
            <a:r>
              <a:rPr lang="en-GB" sz="900" b="1">
                <a:solidFill>
                  <a:schemeClr val="tx1"/>
                </a:solidFill>
                <a:latin typeface="Century Gothic"/>
              </a:rPr>
              <a:t>Spelling small, familiar words correctly and making phonetically plausible attempts at more complex words;</a:t>
            </a:r>
          </a:p>
          <a:p>
            <a:pPr marL="171450" indent="-171450">
              <a:buFont typeface="Arial" panose="020B0604020202020204" pitchFamily="34" charset="0"/>
              <a:buChar char="•"/>
            </a:pPr>
            <a:r>
              <a:rPr lang="en-GB" sz="900" b="1">
                <a:solidFill>
                  <a:schemeClr val="tx1"/>
                </a:solidFill>
                <a:latin typeface="Century Gothic"/>
              </a:rPr>
              <a:t>Re-reading what they have written to make sure it makes sense and has a capital letter, finger spaces and full stop.</a:t>
            </a:r>
          </a:p>
          <a:p>
            <a:pPr marL="171450" indent="-171450">
              <a:buFont typeface="Arial"/>
              <a:buChar char="•"/>
            </a:pPr>
            <a:endParaRPr lang="en-GB" sz="900" b="1">
              <a:solidFill>
                <a:schemeClr val="tx1"/>
              </a:solidFill>
              <a:latin typeface="Century Gothic"/>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5988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Write recognisable letters, most of which are correctly formed;</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Spell words by identifying sounds in them and representing the sounds with a letter or letters;</a:t>
            </a:r>
          </a:p>
          <a:p>
            <a:pPr marL="171450" indent="-171450">
              <a:buFont typeface="Arial" panose="020B0604020202020204" pitchFamily="34" charset="0"/>
              <a:buChar char="•"/>
            </a:pPr>
            <a:r>
              <a:rPr lang="en-GB" sz="900" b="1" u="none" strike="noStrike" baseline="0" dirty="0">
                <a:solidFill>
                  <a:srgbClr val="000000"/>
                </a:solidFill>
                <a:latin typeface="Century Gothic" panose="020B0502020202020204" pitchFamily="34" charset="0"/>
              </a:rPr>
              <a:t>Write simple phrases and sentences that can be read by others. 	</a:t>
            </a:r>
          </a:p>
          <a:p>
            <a:endParaRPr lang="en-GB" sz="10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305543" y="1733547"/>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25CAED1-BD6B-1624-C523-4FD2D9BBAF6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25AA4BA-5DA1-7183-8594-9550106302E0}"/>
              </a:ext>
            </a:extLst>
          </p:cNvPr>
          <p:cNvSpPr>
            <a:spLocks noGrp="1"/>
          </p:cNvSpPr>
          <p:nvPr>
            <p:ph type="sldNum" sz="quarter" idx="12"/>
          </p:nvPr>
        </p:nvSpPr>
        <p:spPr/>
        <p:txBody>
          <a:bodyPr/>
          <a:lstStyle/>
          <a:p>
            <a:fld id="{ADBD1915-73F0-4A8D-B501-CF547A3FBDF8}" type="slidenum">
              <a:rPr lang="en-GB" smtClean="0"/>
              <a:t>37</a:t>
            </a:fld>
            <a:endParaRPr lang="en-GB"/>
          </a:p>
        </p:txBody>
      </p:sp>
    </p:spTree>
    <p:extLst>
      <p:ext uri="{BB962C8B-B14F-4D97-AF65-F5344CB8AC3E}">
        <p14:creationId xmlns:p14="http://schemas.microsoft.com/office/powerpoint/2010/main" val="14798389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88601521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LITERACY: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Writing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1682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Write recognisable letters, most of which are correctly formed;</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Spell words by identifying sounds in them and representing the sounds with a letter or letters;</a:t>
            </a:r>
          </a:p>
          <a:p>
            <a:pPr marL="171450" indent="-171450">
              <a:buFont typeface="Arial" panose="020B0604020202020204" pitchFamily="34" charset="0"/>
              <a:buChar char="•"/>
            </a:pPr>
            <a:r>
              <a:rPr lang="en-GB" sz="1400" b="1" u="none" strike="noStrike" baseline="0">
                <a:solidFill>
                  <a:srgbClr val="000000"/>
                </a:solidFill>
                <a:latin typeface="Century Gothic" panose="020B0502020202020204" pitchFamily="34" charset="0"/>
              </a:rPr>
              <a:t>Write simple phrases and sentences that can be read by others.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465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285750" lvl="0" indent="-285750">
              <a:spcAft>
                <a:spcPts val="800"/>
              </a:spcAft>
              <a:buSzPct val="100000"/>
              <a:buFont typeface="Arial" panose="020B0604020202020204" pitchFamily="34" charset="0"/>
              <a:buChar char="•"/>
            </a:pPr>
            <a:endParaRPr lang="en-GB" sz="1400" b="1">
              <a:solidFill>
                <a:schemeClr val="tx1"/>
              </a:solidFill>
              <a:latin typeface="Century Gothic" pitchFamily="34"/>
              <a:ea typeface="Calibri" pitchFamily="34"/>
              <a:cs typeface="Times New Roman" pitchFamily="18"/>
            </a:endParaRP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Sequence sentences to form short narratives;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Sequence sentences in chronological order to recount an event /experience;</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May attempt to use a range of conjunctions;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Make sure that word choices are relevant to the context and use word banks to support this;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Begin to use adjectives to add detail to sentences;</a:t>
            </a:r>
          </a:p>
          <a:p>
            <a:pPr marL="285750" lvl="0" indent="-285750">
              <a:spcAft>
                <a:spcPts val="800"/>
              </a:spcAft>
              <a:buSzPct val="100000"/>
              <a:buFont typeface="Arial" panose="020B0604020202020204" pitchFamily="34" charset="0"/>
              <a:buChar char="•"/>
            </a:pPr>
            <a:r>
              <a:rPr lang="en-GB" sz="1400" b="1">
                <a:solidFill>
                  <a:schemeClr val="tx1"/>
                </a:solidFill>
                <a:latin typeface="Century Gothic" pitchFamily="34"/>
                <a:ea typeface="Calibri" pitchFamily="34"/>
                <a:cs typeface="Times New Roman" pitchFamily="18"/>
              </a:rPr>
              <a:t>Use capital letters for the names of people, places and days of the week;</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C7A81D77-B9EA-93BD-BC66-F0DFBBCE4F1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FDDE781-C23F-E55D-00CF-A04C80AA0EB2}"/>
              </a:ext>
            </a:extLst>
          </p:cNvPr>
          <p:cNvSpPr>
            <a:spLocks noGrp="1"/>
          </p:cNvSpPr>
          <p:nvPr>
            <p:ph type="sldNum" sz="quarter" idx="12"/>
          </p:nvPr>
        </p:nvSpPr>
        <p:spPr/>
        <p:txBody>
          <a:bodyPr/>
          <a:lstStyle/>
          <a:p>
            <a:fld id="{ADBD1915-73F0-4A8D-B501-CF547A3FBDF8}" type="slidenum">
              <a:rPr lang="en-GB" smtClean="0"/>
              <a:t>38</a:t>
            </a:fld>
            <a:endParaRPr lang="en-GB"/>
          </a:p>
        </p:txBody>
      </p:sp>
    </p:spTree>
    <p:extLst>
      <p:ext uri="{BB962C8B-B14F-4D97-AF65-F5344CB8AC3E}">
        <p14:creationId xmlns:p14="http://schemas.microsoft.com/office/powerpoint/2010/main" val="20056816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55659" y="552909"/>
            <a:ext cx="9144000" cy="1015663"/>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Mathematics</a:t>
            </a:r>
          </a:p>
        </p:txBody>
      </p:sp>
      <p:pic>
        <p:nvPicPr>
          <p:cNvPr id="6" name="Picture 5" descr="Icon&#10;&#10;Description automatically generated">
            <a:extLst>
              <a:ext uri="{FF2B5EF4-FFF2-40B4-BE49-F238E27FC236}">
                <a16:creationId xmlns:a16="http://schemas.microsoft.com/office/drawing/2014/main" id="{506D1601-4221-42F8-9542-10AFC63BF9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0399" y="2481380"/>
            <a:ext cx="2994368" cy="2994368"/>
          </a:xfrm>
          <a:prstGeom prst="rect">
            <a:avLst/>
          </a:prstGeom>
        </p:spPr>
      </p:pic>
      <p:sp>
        <p:nvSpPr>
          <p:cNvPr id="5" name="TextBox 4">
            <a:extLst>
              <a:ext uri="{FF2B5EF4-FFF2-40B4-BE49-F238E27FC236}">
                <a16:creationId xmlns:a16="http://schemas.microsoft.com/office/drawing/2014/main" id="{81D704EB-047E-4A14-B5CE-88BF1BA22CF9}"/>
              </a:ext>
            </a:extLst>
          </p:cNvPr>
          <p:cNvSpPr txBox="1"/>
          <p:nvPr/>
        </p:nvSpPr>
        <p:spPr>
          <a:xfrm>
            <a:off x="3803559" y="2931410"/>
            <a:ext cx="4810042" cy="2062103"/>
          </a:xfrm>
          <a:prstGeom prst="rect">
            <a:avLst/>
          </a:prstGeom>
          <a:noFill/>
        </p:spPr>
        <p:txBody>
          <a:bodyPr wrap="square" rtlCol="0">
            <a:spAutoFit/>
          </a:bodyPr>
          <a:lstStyle/>
          <a:p>
            <a:r>
              <a:rPr lang="en-GB" sz="1600">
                <a:latin typeface="Century Gothic" panose="020B0502020202020204" pitchFamily="34" charset="0"/>
              </a:rPr>
              <a:t>Developing a strong grounding in number is essential so that all children develop the necessary building blocks to excel mathematically. Children should be able to count confidently, develop a deep understanding of the numbers to 10, the relationships between them and the patterns within those numbers.</a:t>
            </a:r>
          </a:p>
        </p:txBody>
      </p:sp>
      <p:sp>
        <p:nvSpPr>
          <p:cNvPr id="3" name="Footer Placeholder 2">
            <a:extLst>
              <a:ext uri="{FF2B5EF4-FFF2-40B4-BE49-F238E27FC236}">
                <a16:creationId xmlns:a16="http://schemas.microsoft.com/office/drawing/2014/main" id="{E9C9FEB1-46E9-F912-D8A1-0B70B241B66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F1629C7-5F9E-AD3F-4DFD-B84C051C0825}"/>
              </a:ext>
            </a:extLst>
          </p:cNvPr>
          <p:cNvSpPr>
            <a:spLocks noGrp="1"/>
          </p:cNvSpPr>
          <p:nvPr>
            <p:ph type="sldNum" sz="quarter" idx="12"/>
          </p:nvPr>
        </p:nvSpPr>
        <p:spPr/>
        <p:txBody>
          <a:bodyPr/>
          <a:lstStyle/>
          <a:p>
            <a:fld id="{ADBD1915-73F0-4A8D-B501-CF547A3FBDF8}" type="slidenum">
              <a:rPr lang="en-GB" smtClean="0"/>
              <a:t>39</a:t>
            </a:fld>
            <a:endParaRPr lang="en-GB"/>
          </a:p>
        </p:txBody>
      </p:sp>
    </p:spTree>
    <p:extLst>
      <p:ext uri="{BB962C8B-B14F-4D97-AF65-F5344CB8AC3E}">
        <p14:creationId xmlns:p14="http://schemas.microsoft.com/office/powerpoint/2010/main" val="1802988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85122442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COMMUNICATION AND LANGUAGE: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Listening, attention and understanding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27811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Listen attentively and respond to what they hear with relevant questions, comments and actions when being read to and during whole class discussions and small group interactions; </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Make comments about what they have heard and ask questions to clarify their understanding; </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Hold conversation when engaged in back-and-forth exchanges with their teacher and peers.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2269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SzPct val="100000"/>
              <a:buFont typeface="Arial" pitchFamily="34"/>
              <a:buChar char="•"/>
            </a:pPr>
            <a:r>
              <a:rPr lang="en-GB" sz="1400" b="1">
                <a:solidFill>
                  <a:schemeClr val="tx1"/>
                </a:solidFill>
                <a:latin typeface="Century Gothic" pitchFamily="34"/>
              </a:rPr>
              <a:t>L</a:t>
            </a:r>
            <a:r>
              <a:rPr lang="en-GB" sz="1400" b="1" baseline="0">
                <a:solidFill>
                  <a:schemeClr val="tx1"/>
                </a:solidFill>
                <a:latin typeface="Century Gothic" pitchFamily="34"/>
              </a:rPr>
              <a:t>isten carefully to the things other people have to say in a group;</a:t>
            </a:r>
          </a:p>
          <a:p>
            <a:pPr marL="285750" lvl="0" indent="-285750">
              <a:buSzPct val="100000"/>
              <a:buFont typeface="Arial" pitchFamily="34"/>
              <a:buChar char="•"/>
            </a:pPr>
            <a:r>
              <a:rPr lang="en-GB" sz="1400" b="1">
                <a:solidFill>
                  <a:schemeClr val="tx1"/>
                </a:solidFill>
                <a:latin typeface="Century Gothic" pitchFamily="34"/>
              </a:rPr>
              <a:t>Ask appropriate and relevant questions as a result of listening carefully;</a:t>
            </a:r>
          </a:p>
          <a:p>
            <a:pPr marL="285750" lvl="0" indent="-285750">
              <a:buSzPct val="100000"/>
              <a:buFont typeface="Arial" pitchFamily="34"/>
              <a:buChar char="•"/>
            </a:pPr>
            <a:r>
              <a:rPr lang="en-GB" sz="1400" b="1" baseline="0">
                <a:solidFill>
                  <a:schemeClr val="tx1"/>
                </a:solidFill>
                <a:latin typeface="Century Gothic" pitchFamily="34"/>
              </a:rPr>
              <a:t>Show understanding by asking an appropriate question after listening;</a:t>
            </a:r>
          </a:p>
          <a:p>
            <a:pPr marL="285750" lvl="0" indent="-285750">
              <a:buSzPct val="100000"/>
              <a:buFont typeface="Arial" pitchFamily="34"/>
              <a:buChar char="•"/>
            </a:pPr>
            <a:r>
              <a:rPr lang="en-GB" sz="1400" b="1">
                <a:solidFill>
                  <a:schemeClr val="tx1"/>
                </a:solidFill>
                <a:latin typeface="Century Gothic" pitchFamily="34"/>
              </a:rPr>
              <a:t>Able to work with a small group to discuss what has been presented to them.</a:t>
            </a: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rgbClr val="D280D0"/>
                </a:solidFill>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861526F8-8B33-0E2E-1D62-1EC06434EFA6}"/>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892B466-0635-B0A2-F30D-10D9DDCD2BC5}"/>
              </a:ext>
            </a:extLst>
          </p:cNvPr>
          <p:cNvSpPr>
            <a:spLocks noGrp="1"/>
          </p:cNvSpPr>
          <p:nvPr>
            <p:ph type="sldNum" sz="quarter" idx="12"/>
          </p:nvPr>
        </p:nvSpPr>
        <p:spPr/>
        <p:txBody>
          <a:bodyPr/>
          <a:lstStyle/>
          <a:p>
            <a:fld id="{ADBD1915-73F0-4A8D-B501-CF547A3FBDF8}" type="slidenum">
              <a:rPr lang="en-GB" smtClean="0"/>
              <a:t>4</a:t>
            </a:fld>
            <a:endParaRPr lang="en-GB"/>
          </a:p>
        </p:txBody>
      </p:sp>
    </p:spTree>
    <p:extLst>
      <p:ext uri="{BB962C8B-B14F-4D97-AF65-F5344CB8AC3E}">
        <p14:creationId xmlns:p14="http://schemas.microsoft.com/office/powerpoint/2010/main" val="36833042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2EBA1E-B800-1CFD-83E1-8AE511B5D17D}"/>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9ACF7F9A-A57D-4237-A29B-046D5AD2C34E}"/>
              </a:ext>
            </a:extLst>
          </p:cNvPr>
          <p:cNvGraphicFramePr>
            <a:graphicFrameLocks noGrp="1"/>
          </p:cNvGraphicFramePr>
          <p:nvPr>
            <p:ph idx="1"/>
            <p:extLst>
              <p:ext uri="{D42A27DB-BD31-4B8C-83A1-F6EECF244321}">
                <p14:modId xmlns:p14="http://schemas.microsoft.com/office/powerpoint/2010/main" val="17865371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MATHEMATICS: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Number </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A13A94AE-DF29-34F9-88E6-008BAA332CB3}"/>
              </a:ext>
            </a:extLst>
          </p:cNvPr>
          <p:cNvSpPr/>
          <p:nvPr/>
        </p:nvSpPr>
        <p:spPr>
          <a:xfrm>
            <a:off x="6868751" y="2820830"/>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dirty="0">
              <a:latin typeface="Calibri" panose="020F0502020204030204" pitchFamily="34" charset="0"/>
            </a:endParaRPr>
          </a:p>
          <a:p>
            <a:pPr marL="171450" indent="-171450">
              <a:buFont typeface="Arial" panose="020B0604020202020204" pitchFamily="34" charset="0"/>
              <a:buChar char="•"/>
            </a:pPr>
            <a:r>
              <a:rPr lang="en-GB" sz="1000" b="1" dirty="0">
                <a:solidFill>
                  <a:srgbClr val="000000"/>
                </a:solidFill>
                <a:latin typeface="Century Gothic"/>
              </a:rPr>
              <a:t>Using</a:t>
            </a:r>
            <a:r>
              <a:rPr lang="en-GB" sz="1000" b="1" i="0" u="none" strike="noStrike" baseline="0" dirty="0">
                <a:solidFill>
                  <a:srgbClr val="000000"/>
                </a:solidFill>
                <a:latin typeface="Century Gothic"/>
              </a:rPr>
              <a:t> number names to 10 and sometimes counting accurately;</a:t>
            </a:r>
          </a:p>
          <a:p>
            <a:pPr marL="171450" indent="-171450">
              <a:buFont typeface="Arial" panose="020B0604020202020204" pitchFamily="34" charset="0"/>
              <a:buChar char="•"/>
            </a:pPr>
            <a:r>
              <a:rPr lang="en-GB" sz="1000" b="1" dirty="0">
                <a:solidFill>
                  <a:srgbClr val="000000"/>
                </a:solidFill>
                <a:latin typeface="Century Gothic"/>
              </a:rPr>
              <a:t>R</a:t>
            </a:r>
            <a:r>
              <a:rPr lang="en-GB" sz="1000" b="1" i="0" u="none" strike="noStrike" baseline="0" dirty="0">
                <a:solidFill>
                  <a:srgbClr val="000000"/>
                </a:solidFill>
                <a:latin typeface="Century Gothic"/>
              </a:rPr>
              <a:t>epresenting numbers using marks, fingers or digits;</a:t>
            </a:r>
          </a:p>
          <a:p>
            <a:pPr marL="171450" indent="-171450">
              <a:buFont typeface="Arial" panose="020B0604020202020204" pitchFamily="34" charset="0"/>
              <a:buChar char="•"/>
            </a:pPr>
            <a:r>
              <a:rPr lang="en-GB" sz="1000" b="1" dirty="0">
                <a:solidFill>
                  <a:srgbClr val="000000"/>
                </a:solidFill>
                <a:latin typeface="Century Gothic"/>
              </a:rPr>
              <a:t>S</a:t>
            </a:r>
            <a:r>
              <a:rPr lang="en-GB" sz="1000" b="1" i="0" u="none" strike="noStrike" baseline="0" dirty="0">
                <a:solidFill>
                  <a:srgbClr val="000000"/>
                </a:solidFill>
                <a:latin typeface="Century Gothic"/>
              </a:rPr>
              <a:t>aying when two small groups have the same number of objects;</a:t>
            </a:r>
          </a:p>
          <a:p>
            <a:pPr marL="171450" indent="-171450">
              <a:buFont typeface="Arial" panose="020B0604020202020204" pitchFamily="34" charset="0"/>
              <a:buChar char="•"/>
            </a:pPr>
            <a:r>
              <a:rPr lang="en-GB" sz="1000" b="1" dirty="0">
                <a:solidFill>
                  <a:srgbClr val="000000"/>
                </a:solidFill>
                <a:latin typeface="Century Gothic"/>
              </a:rPr>
              <a:t>I</a:t>
            </a:r>
            <a:r>
              <a:rPr lang="en-GB" sz="1000" b="1" i="0" u="none" strike="noStrike" baseline="0" dirty="0">
                <a:solidFill>
                  <a:srgbClr val="000000"/>
                </a:solidFill>
                <a:latin typeface="Century Gothic"/>
              </a:rPr>
              <a:t>dentifying numerals in the environment.</a:t>
            </a:r>
            <a:r>
              <a:rPr lang="en-GB" sz="1000" b="1" dirty="0">
                <a:solidFill>
                  <a:srgbClr val="000000"/>
                </a:solidFill>
                <a:latin typeface="Century Gothic"/>
              </a:rPr>
              <a:t> </a:t>
            </a:r>
            <a:endParaRPr lang="en-GB" sz="1000" b="1" i="0" u="none" strike="noStrike" baseline="0" dirty="0">
              <a:solidFill>
                <a:srgbClr val="000000"/>
              </a:solidFill>
              <a:latin typeface="Century Gothic" panose="020B0502020202020204" pitchFamily="34" charset="0"/>
            </a:endParaRPr>
          </a:p>
          <a:p>
            <a:r>
              <a:rPr lang="en-GB" sz="1000" b="0" i="0" u="none" strike="noStrike" baseline="0" dirty="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p:txBody>
      </p:sp>
      <p:sp>
        <p:nvSpPr>
          <p:cNvPr id="20" name="Rectangle 19">
            <a:extLst>
              <a:ext uri="{FF2B5EF4-FFF2-40B4-BE49-F238E27FC236}">
                <a16:creationId xmlns:a16="http://schemas.microsoft.com/office/drawing/2014/main" id="{FA263743-C963-762A-AD7E-D9C8BA5FA427}"/>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A03052B3-8E08-24F9-CF2F-D0D069541EFD}"/>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 FS1</a:t>
            </a:r>
            <a:endParaRPr lang="en-US"/>
          </a:p>
        </p:txBody>
      </p:sp>
      <p:sp>
        <p:nvSpPr>
          <p:cNvPr id="22" name="Rectangle 21">
            <a:extLst>
              <a:ext uri="{FF2B5EF4-FFF2-40B4-BE49-F238E27FC236}">
                <a16:creationId xmlns:a16="http://schemas.microsoft.com/office/drawing/2014/main" id="{3F08EA95-3896-D81E-0429-063F8277B1A9}"/>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31FA1B2-61B3-8646-9435-790B2F285FBD}"/>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0FF45571-F106-7863-0F4E-222199F12B98}"/>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497B0D0A-64F9-892C-E197-5D3F3BA1A4CD}"/>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218A4B94-132F-DAA9-5CDA-EA136E15D4B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FD0F0074-9BCB-10B0-8977-3EEEA787D671}"/>
              </a:ext>
            </a:extLst>
          </p:cNvPr>
          <p:cNvSpPr/>
          <p:nvPr/>
        </p:nvSpPr>
        <p:spPr>
          <a:xfrm>
            <a:off x="4724397"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2585A08-5B74-DFAB-6D75-8F7CA918935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08CFBE3-0B59-7307-BD6F-06A036C3A105}"/>
              </a:ext>
            </a:extLst>
          </p:cNvPr>
          <p:cNvSpPr>
            <a:spLocks noGrp="1"/>
          </p:cNvSpPr>
          <p:nvPr>
            <p:ph type="sldNum" sz="quarter" idx="12"/>
          </p:nvPr>
        </p:nvSpPr>
        <p:spPr/>
        <p:txBody>
          <a:bodyPr/>
          <a:lstStyle/>
          <a:p>
            <a:fld id="{ADBD1915-73F0-4A8D-B501-CF547A3FBDF8}" type="slidenum">
              <a:rPr lang="en-GB" dirty="0" smtClean="0"/>
              <a:t>40</a:t>
            </a:fld>
            <a:endParaRPr lang="en-GB"/>
          </a:p>
        </p:txBody>
      </p:sp>
      <p:sp>
        <p:nvSpPr>
          <p:cNvPr id="4" name="Rectangle 3">
            <a:extLst>
              <a:ext uri="{FF2B5EF4-FFF2-40B4-BE49-F238E27FC236}">
                <a16:creationId xmlns:a16="http://schemas.microsoft.com/office/drawing/2014/main" id="{CFFD833E-6214-3927-786E-4563C753AD0A}"/>
              </a:ext>
            </a:extLst>
          </p:cNvPr>
          <p:cNvSpPr/>
          <p:nvPr/>
        </p:nvSpPr>
        <p:spPr>
          <a:xfrm>
            <a:off x="2787309" y="3801945"/>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graphicFrame>
        <p:nvGraphicFramePr>
          <p:cNvPr id="7" name="Table 6">
            <a:extLst>
              <a:ext uri="{FF2B5EF4-FFF2-40B4-BE49-F238E27FC236}">
                <a16:creationId xmlns:a16="http://schemas.microsoft.com/office/drawing/2014/main" id="{6204440E-4A56-9E71-39DB-865AF4F15A7B}"/>
              </a:ext>
            </a:extLst>
          </p:cNvPr>
          <p:cNvGraphicFramePr>
            <a:graphicFrameLocks noGrp="1"/>
          </p:cNvGraphicFramePr>
          <p:nvPr>
            <p:extLst>
              <p:ext uri="{D42A27DB-BD31-4B8C-83A1-F6EECF244321}">
                <p14:modId xmlns:p14="http://schemas.microsoft.com/office/powerpoint/2010/main" val="1474314397"/>
              </p:ext>
            </p:extLst>
          </p:nvPr>
        </p:nvGraphicFramePr>
        <p:xfrm>
          <a:off x="238125" y="2760075"/>
          <a:ext cx="1812161" cy="2918807"/>
        </p:xfrm>
        <a:graphic>
          <a:graphicData uri="http://schemas.openxmlformats.org/drawingml/2006/table">
            <a:tbl>
              <a:tblPr firstRow="1" bandRow="1">
                <a:tableStyleId>{5C22544A-7EE6-4342-B048-85BDC9FD1C3A}</a:tableStyleId>
              </a:tblPr>
              <a:tblGrid>
                <a:gridCol w="1812161">
                  <a:extLst>
                    <a:ext uri="{9D8B030D-6E8A-4147-A177-3AD203B41FA5}">
                      <a16:colId xmlns:a16="http://schemas.microsoft.com/office/drawing/2014/main" val="1855064510"/>
                    </a:ext>
                  </a:extLst>
                </a:gridCol>
              </a:tblGrid>
              <a:tr h="2918807">
                <a:tc>
                  <a:txBody>
                    <a:bodyPr/>
                    <a:lstStyle/>
                    <a:p>
                      <a:pPr marL="171450" indent="-171450" algn="l">
                        <a:buFont typeface="Arial"/>
                        <a:buChar char="•"/>
                      </a:pPr>
                      <a:r>
                        <a:rPr lang="en-US" sz="1000">
                          <a:solidFill>
                            <a:schemeClr val="tx1"/>
                          </a:solidFill>
                          <a:effectLst/>
                          <a:latin typeface="Century Gothic"/>
                        </a:rPr>
                        <a:t>Take part in finger rhymes with numbers. </a:t>
                      </a:r>
                    </a:p>
                    <a:p>
                      <a:pPr marL="171450" lvl="0" indent="-171450" algn="l">
                        <a:buFont typeface="Arial"/>
                        <a:buChar char="•"/>
                      </a:pPr>
                      <a:r>
                        <a:rPr lang="en-US" sz="1000">
                          <a:solidFill>
                            <a:schemeClr val="tx1"/>
                          </a:solidFill>
                          <a:effectLst/>
                          <a:latin typeface="Century Gothic"/>
                        </a:rPr>
                        <a:t>React to changes of amount in a group of up to three items. </a:t>
                      </a:r>
                    </a:p>
                    <a:p>
                      <a:pPr marL="171450" lvl="0" indent="-171450" algn="l">
                        <a:buFont typeface="Arial"/>
                        <a:buChar char="•"/>
                      </a:pPr>
                      <a:r>
                        <a:rPr lang="en-US" sz="1000">
                          <a:solidFill>
                            <a:schemeClr val="tx1"/>
                          </a:solidFill>
                          <a:effectLst/>
                          <a:latin typeface="Century Gothic"/>
                        </a:rPr>
                        <a:t>Compare amounts, saying 'lots', 'more' or 'same'. </a:t>
                      </a:r>
                    </a:p>
                    <a:p>
                      <a:pPr marL="171450" lvl="0" indent="-171450" algn="l">
                        <a:buFont typeface="Arial"/>
                        <a:buChar char="•"/>
                      </a:pPr>
                      <a:r>
                        <a:rPr lang="en-US" sz="1000">
                          <a:solidFill>
                            <a:schemeClr val="tx1"/>
                          </a:solidFill>
                          <a:effectLst/>
                          <a:latin typeface="Century Gothic"/>
                        </a:rPr>
                        <a:t>Counting-like </a:t>
                      </a:r>
                      <a:r>
                        <a:rPr lang="en-US" sz="1000" err="1">
                          <a:solidFill>
                            <a:schemeClr val="tx1"/>
                          </a:solidFill>
                          <a:effectLst/>
                          <a:latin typeface="Century Gothic"/>
                        </a:rPr>
                        <a:t>behaviour</a:t>
                      </a:r>
                      <a:r>
                        <a:rPr lang="en-US" sz="1000">
                          <a:solidFill>
                            <a:schemeClr val="tx1"/>
                          </a:solidFill>
                          <a:effectLst/>
                          <a:latin typeface="Century Gothic"/>
                        </a:rPr>
                        <a:t>, such as making sounds, pointing or saying some numbers in sequence. </a:t>
                      </a:r>
                    </a:p>
                    <a:p>
                      <a:pPr marL="171450" lvl="0" indent="-171450" algn="l">
                        <a:buFont typeface="Arial"/>
                        <a:buChar char="•"/>
                      </a:pPr>
                      <a:r>
                        <a:rPr lang="en-US" sz="1000">
                          <a:solidFill>
                            <a:schemeClr val="tx1"/>
                          </a:solidFill>
                          <a:effectLst/>
                          <a:latin typeface="Century Gothic"/>
                        </a:rPr>
                        <a:t>Count in everyday contexts, sometimes skipping numbers - '1-2-3-5.'</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1287849406"/>
                  </a:ext>
                </a:extLst>
              </a:tr>
            </a:tbl>
          </a:graphicData>
        </a:graphic>
      </p:graphicFrame>
      <p:graphicFrame>
        <p:nvGraphicFramePr>
          <p:cNvPr id="9" name="Table 8">
            <a:extLst>
              <a:ext uri="{FF2B5EF4-FFF2-40B4-BE49-F238E27FC236}">
                <a16:creationId xmlns:a16="http://schemas.microsoft.com/office/drawing/2014/main" id="{D9E59F46-7D9A-CC67-8572-EAE867141A30}"/>
              </a:ext>
            </a:extLst>
          </p:cNvPr>
          <p:cNvGraphicFramePr>
            <a:graphicFrameLocks noGrp="1"/>
          </p:cNvGraphicFramePr>
          <p:nvPr>
            <p:extLst>
              <p:ext uri="{D42A27DB-BD31-4B8C-83A1-F6EECF244321}">
                <p14:modId xmlns:p14="http://schemas.microsoft.com/office/powerpoint/2010/main" val="3692782841"/>
              </p:ext>
            </p:extLst>
          </p:nvPr>
        </p:nvGraphicFramePr>
        <p:xfrm>
          <a:off x="2465258" y="2761253"/>
          <a:ext cx="1861218" cy="3459480"/>
        </p:xfrm>
        <a:graphic>
          <a:graphicData uri="http://schemas.openxmlformats.org/drawingml/2006/table">
            <a:tbl>
              <a:tblPr firstRow="1" bandRow="1">
                <a:tableStyleId>{5C22544A-7EE6-4342-B048-85BDC9FD1C3A}</a:tableStyleId>
              </a:tblPr>
              <a:tblGrid>
                <a:gridCol w="1861218">
                  <a:extLst>
                    <a:ext uri="{9D8B030D-6E8A-4147-A177-3AD203B41FA5}">
                      <a16:colId xmlns:a16="http://schemas.microsoft.com/office/drawing/2014/main" val="2806971099"/>
                    </a:ext>
                  </a:extLst>
                </a:gridCol>
              </a:tblGrid>
              <a:tr h="0">
                <a:tc>
                  <a:txBody>
                    <a:bodyPr/>
                    <a:lstStyle/>
                    <a:p>
                      <a:pPr marL="171450" indent="-171450">
                        <a:buFont typeface="Arial"/>
                        <a:buChar char="•"/>
                      </a:pPr>
                      <a:r>
                        <a:rPr lang="en-US" sz="1000">
                          <a:solidFill>
                            <a:schemeClr val="tx1"/>
                          </a:solidFill>
                          <a:effectLst/>
                          <a:latin typeface="Century Gothic"/>
                        </a:rPr>
                        <a:t>Fast recognition of up to 3 objects, without having to count them individually ('</a:t>
                      </a:r>
                      <a:r>
                        <a:rPr lang="en-US" sz="1000" err="1">
                          <a:solidFill>
                            <a:schemeClr val="tx1"/>
                          </a:solidFill>
                          <a:effectLst/>
                          <a:latin typeface="Century Gothic"/>
                        </a:rPr>
                        <a:t>subitising</a:t>
                      </a:r>
                      <a:r>
                        <a:rPr lang="en-US" sz="1000">
                          <a:solidFill>
                            <a:schemeClr val="tx1"/>
                          </a:solidFill>
                          <a:effectLst/>
                          <a:latin typeface="Century Gothic"/>
                        </a:rPr>
                        <a:t>').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Say one number for each item in order: 1,2,3,4,5.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Show 'finger numbers' up to 5. </a:t>
                      </a:r>
                    </a:p>
                    <a:p>
                      <a:pPr marL="171450" lvl="0" indent="-171450">
                        <a:buFont typeface="Arial"/>
                        <a:buChar char="•"/>
                      </a:pPr>
                      <a:r>
                        <a:rPr lang="en-US" sz="1000">
                          <a:solidFill>
                            <a:schemeClr val="tx1"/>
                          </a:solidFill>
                          <a:effectLst/>
                          <a:latin typeface="Century Gothic"/>
                        </a:rPr>
                        <a:t>Link numerals and amounts: for example, showing the right number of objects to match the numeral, up to 5. </a:t>
                      </a:r>
                    </a:p>
                    <a:p>
                      <a:pPr marL="171450" lvl="0" indent="-171450">
                        <a:buFont typeface="Arial"/>
                        <a:buChar char="•"/>
                      </a:pPr>
                      <a:r>
                        <a:rPr lang="en-US" sz="1000">
                          <a:solidFill>
                            <a:schemeClr val="tx1"/>
                          </a:solidFill>
                          <a:effectLst/>
                          <a:latin typeface="Century Gothic"/>
                        </a:rPr>
                        <a:t>Experiment with their own symbols and marks as well as numerals. </a:t>
                      </a:r>
                    </a:p>
                    <a:p>
                      <a:pPr lvl="0">
                        <a:buNone/>
                      </a:pPr>
                      <a:endParaRPr lang="en-US" sz="1100">
                        <a:solidFill>
                          <a:schemeClr val="tx1"/>
                        </a:solidFill>
                        <a:effectLst/>
                      </a:endParaRP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4224825740"/>
                  </a:ext>
                </a:extLst>
              </a:tr>
            </a:tbl>
          </a:graphicData>
        </a:graphic>
      </p:graphicFrame>
      <p:graphicFrame>
        <p:nvGraphicFramePr>
          <p:cNvPr id="12" name="Table 11">
            <a:extLst>
              <a:ext uri="{FF2B5EF4-FFF2-40B4-BE49-F238E27FC236}">
                <a16:creationId xmlns:a16="http://schemas.microsoft.com/office/drawing/2014/main" id="{F4FBAC72-E110-E1A3-2A96-ED2D2CBC0A5A}"/>
              </a:ext>
            </a:extLst>
          </p:cNvPr>
          <p:cNvGraphicFramePr>
            <a:graphicFrameLocks noGrp="1"/>
          </p:cNvGraphicFramePr>
          <p:nvPr>
            <p:extLst>
              <p:ext uri="{D42A27DB-BD31-4B8C-83A1-F6EECF244321}">
                <p14:modId xmlns:p14="http://schemas.microsoft.com/office/powerpoint/2010/main" val="3553001391"/>
              </p:ext>
            </p:extLst>
          </p:nvPr>
        </p:nvGraphicFramePr>
        <p:xfrm>
          <a:off x="4692391" y="2820120"/>
          <a:ext cx="1873482" cy="2377440"/>
        </p:xfrm>
        <a:graphic>
          <a:graphicData uri="http://schemas.openxmlformats.org/drawingml/2006/table">
            <a:tbl>
              <a:tblPr firstRow="1" bandRow="1">
                <a:tableStyleId>{5C22544A-7EE6-4342-B048-85BDC9FD1C3A}</a:tableStyleId>
              </a:tblPr>
              <a:tblGrid>
                <a:gridCol w="1873482">
                  <a:extLst>
                    <a:ext uri="{9D8B030D-6E8A-4147-A177-3AD203B41FA5}">
                      <a16:colId xmlns:a16="http://schemas.microsoft.com/office/drawing/2014/main" val="2806971099"/>
                    </a:ext>
                  </a:extLst>
                </a:gridCol>
              </a:tblGrid>
              <a:tr h="1888525">
                <a:tc>
                  <a:txBody>
                    <a:bodyPr/>
                    <a:lstStyle/>
                    <a:p>
                      <a:pPr marL="0" indent="0">
                        <a:buNone/>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Recite numbers past 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Know that the last number reached when counting a small set of objects tells you how many there are in total ('cardinal principle'). </a:t>
                      </a:r>
                    </a:p>
                    <a:p>
                      <a:pPr marL="171450" lvl="0" indent="-171450">
                        <a:buFont typeface="Arial"/>
                        <a:buChar char="•"/>
                      </a:pPr>
                      <a:r>
                        <a:rPr lang="en-US" sz="1000">
                          <a:solidFill>
                            <a:schemeClr val="tx1"/>
                          </a:solidFill>
                          <a:effectLst/>
                          <a:latin typeface="Century Gothic"/>
                        </a:rPr>
                        <a:t>Show 'finger numbers' up to 5. </a:t>
                      </a:r>
                    </a:p>
                    <a:p>
                      <a:pPr marL="171450" lvl="0" indent="-171450">
                        <a:buFont typeface="Arial"/>
                        <a:buChar char="•"/>
                      </a:pPr>
                      <a:endParaRPr lang="en-US" sz="1000">
                        <a:solidFill>
                          <a:schemeClr val="tx1"/>
                        </a:solidFill>
                        <a:effectLst/>
                        <a:latin typeface="Century Gothic"/>
                      </a:endParaRPr>
                    </a:p>
                    <a:p>
                      <a:pPr marL="171450" lvl="0" indent="-171450">
                        <a:buFont typeface="Arial"/>
                        <a:buChar char="•"/>
                      </a:pPr>
                      <a:r>
                        <a:rPr lang="en-US" sz="1000">
                          <a:solidFill>
                            <a:schemeClr val="tx1"/>
                          </a:solidFill>
                          <a:effectLst/>
                          <a:latin typeface="Century Gothic"/>
                        </a:rPr>
                        <a:t>Solve real world mathematical problems with numbers up to 5. </a:t>
                      </a:r>
                    </a:p>
                  </a:txBody>
                  <a:tcPr anchor="ctr">
                    <a:lnL w="9525" cap="flat" cmpd="sng" algn="ctr">
                      <a:solidFill>
                        <a:srgbClr val="BABABA"/>
                      </a:solidFill>
                      <a:prstDash val="solid"/>
                      <a:round/>
                      <a:headEnd type="none" w="med" len="med"/>
                      <a:tailEnd type="none" w="med" len="med"/>
                    </a:lnL>
                    <a:lnR w="9525" cap="flat" cmpd="sng" algn="ctr">
                      <a:solidFill>
                        <a:srgbClr val="BABABA"/>
                      </a:solidFill>
                      <a:prstDash val="solid"/>
                      <a:round/>
                      <a:headEnd type="none" w="med" len="med"/>
                      <a:tailEnd type="none" w="med" len="med"/>
                    </a:lnR>
                    <a:lnT w="9525" cap="flat" cmpd="sng" algn="ctr">
                      <a:solidFill>
                        <a:srgbClr val="BABABA"/>
                      </a:solidFill>
                      <a:prstDash val="solid"/>
                      <a:round/>
                      <a:headEnd type="none" w="med" len="med"/>
                      <a:tailEnd type="none" w="med" len="med"/>
                    </a:lnT>
                    <a:lnB w="9525" cap="flat" cmpd="sng" algn="ctr">
                      <a:solidFill>
                        <a:srgbClr val="BABABA"/>
                      </a:solidFill>
                      <a:prstDash val="solid"/>
                      <a:round/>
                      <a:headEnd type="none" w="med" len="med"/>
                      <a:tailEnd type="none" w="med" len="med"/>
                    </a:lnB>
                    <a:solidFill>
                      <a:srgbClr val="FFFFFF"/>
                    </a:solidFill>
                  </a:tcPr>
                </a:tc>
                <a:extLst>
                  <a:ext uri="{0D108BD9-81ED-4DB2-BD59-A6C34878D82A}">
                    <a16:rowId xmlns:a16="http://schemas.microsoft.com/office/drawing/2014/main" val="4224825740"/>
                  </a:ext>
                </a:extLst>
              </a:tr>
            </a:tbl>
          </a:graphicData>
        </a:graphic>
      </p:graphicFrame>
    </p:spTree>
    <p:extLst>
      <p:ext uri="{BB962C8B-B14F-4D97-AF65-F5344CB8AC3E}">
        <p14:creationId xmlns:p14="http://schemas.microsoft.com/office/powerpoint/2010/main" val="32940992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52973733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MATHEMATICS: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Number </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4"/>
            <a:ext cx="1838326" cy="180975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Using</a:t>
            </a:r>
            <a:r>
              <a:rPr lang="en-GB" sz="900" b="1" i="0" u="none" strike="noStrike" baseline="0">
                <a:solidFill>
                  <a:srgbClr val="000000"/>
                </a:solidFill>
                <a:latin typeface="Century Gothic" panose="020B0502020202020204" pitchFamily="34" charset="0"/>
              </a:rPr>
              <a:t> number names to 10 and sometimes counting accurately;</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R</a:t>
            </a:r>
            <a:r>
              <a:rPr lang="en-GB" sz="900" b="1" i="0" u="none" strike="noStrike" baseline="0">
                <a:solidFill>
                  <a:srgbClr val="000000"/>
                </a:solidFill>
                <a:latin typeface="Century Gothic" panose="020B0502020202020204" pitchFamily="34" charset="0"/>
              </a:rPr>
              <a:t>epresenting numbers using marks, fingers or digits;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aying when two small groups have the same number of objects;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I</a:t>
            </a:r>
            <a:r>
              <a:rPr lang="en-GB" sz="900" b="1" i="0" u="none" strike="noStrike" baseline="0">
                <a:solidFill>
                  <a:srgbClr val="000000"/>
                </a:solidFill>
                <a:latin typeface="Century Gothic" panose="020B0502020202020204" pitchFamily="34" charset="0"/>
              </a:rPr>
              <a:t>dentifying numerals in the environment. </a:t>
            </a:r>
          </a:p>
          <a:p>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416968" y="2600323"/>
            <a:ext cx="1838326" cy="34131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0" i="0" u="none" strike="noStrike" baseline="0">
              <a:latin typeface="Century Gothic" panose="020B0502020202020204" pitchFamily="34" charset="0"/>
            </a:endParaRPr>
          </a:p>
          <a:p>
            <a:endParaRPr lang="en-GB" sz="1100" b="0" i="0" u="none" strike="noStrike" baseline="0">
              <a:solidFill>
                <a:srgbClr val="000000"/>
              </a:solidFill>
              <a:latin typeface="Century Gothic" panose="020B0502020202020204" pitchFamily="34" charset="0"/>
            </a:endParaRPr>
          </a:p>
          <a:p>
            <a:endParaRPr lang="en-GB" sz="1100">
              <a:solidFill>
                <a:srgbClr val="000000"/>
              </a:solidFill>
              <a:latin typeface="Century Gothic" panose="020B0502020202020204" pitchFamily="34" charset="0"/>
            </a:endParaRPr>
          </a:p>
          <a:p>
            <a:endParaRPr lang="en-GB" sz="11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Beginning to familiarise themselves with the tens structure of the number system;</a:t>
            </a:r>
          </a:p>
          <a:p>
            <a:pPr marL="171450" indent="-171450">
              <a:buFont typeface="Arial" panose="020B0604020202020204" pitchFamily="34" charset="0"/>
              <a:buChar char="•"/>
            </a:pPr>
            <a:r>
              <a:rPr lang="en-GB" sz="900" b="1" i="0" u="none" strike="noStrike" baseline="0">
                <a:solidFill>
                  <a:srgbClr val="000000"/>
                </a:solidFill>
                <a:latin typeface="Century Gothic" panose="020B0502020202020204" pitchFamily="34" charset="0"/>
              </a:rPr>
              <a:t>Counting up to three or four objects by saying one number name for each item;</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ounting objects to 10 and beginning to count beyond 10;</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C</a:t>
            </a:r>
            <a:r>
              <a:rPr lang="en-GB" sz="900" b="1" i="0" u="none" strike="noStrike" baseline="0">
                <a:solidFill>
                  <a:srgbClr val="000000"/>
                </a:solidFill>
                <a:latin typeface="Century Gothic" panose="020B0502020202020204" pitchFamily="34" charset="0"/>
              </a:rPr>
              <a:t>ounting out up to six objects from a larger group;</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S</a:t>
            </a:r>
            <a:r>
              <a:rPr lang="en-GB" sz="900" b="1" i="0" u="none" strike="noStrike" baseline="0">
                <a:solidFill>
                  <a:srgbClr val="000000"/>
                </a:solidFill>
                <a:latin typeface="Century Gothic" panose="020B0502020202020204" pitchFamily="34" charset="0"/>
              </a:rPr>
              <a:t>electing the correct numeral to represent 1 to 5, then 1 to 10 objects;</a:t>
            </a: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R</a:t>
            </a:r>
            <a:r>
              <a:rPr lang="en-GB" sz="900" b="1" i="0" u="none" strike="noStrike" baseline="0">
                <a:solidFill>
                  <a:srgbClr val="000000"/>
                </a:solidFill>
                <a:latin typeface="Century Gothic" panose="020B0502020202020204" pitchFamily="34" charset="0"/>
              </a:rPr>
              <a:t>ecognising some numerals of personal significance</a:t>
            </a:r>
            <a:r>
              <a:rPr lang="en-GB" sz="900" b="1">
                <a:solidFill>
                  <a:srgbClr val="000000"/>
                </a:solidFill>
                <a:latin typeface="Century Gothic" panose="020B0502020202020204" pitchFamily="34" charset="0"/>
              </a:rPr>
              <a:t>;</a:t>
            </a:r>
            <a:endParaRPr lang="en-GB" sz="9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00" b="1">
                <a:solidFill>
                  <a:srgbClr val="000000"/>
                </a:solidFill>
                <a:latin typeface="Century Gothic" panose="020B0502020202020204" pitchFamily="34" charset="0"/>
              </a:rPr>
              <a:t>Linking the number symbol (numeral) with its cardinal value.</a:t>
            </a:r>
            <a:endParaRPr lang="en-GB" sz="900" b="1" i="0" u="none" strike="noStrike" baseline="0">
              <a:solidFill>
                <a:srgbClr val="000000"/>
              </a:solidFill>
              <a:latin typeface="Century Gothic" panose="020B0502020202020204" pitchFamily="34" charset="0"/>
            </a:endParaRPr>
          </a:p>
          <a:p>
            <a:r>
              <a:rPr lang="en-GB" sz="1100" b="0" i="0" u="none" strike="noStrike" baseline="0">
                <a:solidFill>
                  <a:srgbClr val="000000"/>
                </a:solidFill>
                <a:latin typeface="Calibri" panose="020F0502020204030204" pitchFamily="34" charset="0"/>
              </a:rPr>
              <a:t>	</a:t>
            </a:r>
          </a:p>
          <a:p>
            <a:endParaRPr lang="en-GB" sz="1100" b="0"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572000" y="2619369"/>
            <a:ext cx="2057400" cy="36687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9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Show a number of fingers together without counting;</a:t>
            </a: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Beginning to use ‘teens’ to count beyond 10;</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C</a:t>
            </a:r>
            <a:r>
              <a:rPr lang="en-GB" sz="800" b="1" i="0" u="none" strike="noStrike" baseline="0">
                <a:solidFill>
                  <a:srgbClr val="000000"/>
                </a:solidFill>
                <a:latin typeface="Century Gothic" panose="020B0502020202020204" pitchFamily="34" charset="0"/>
              </a:rPr>
              <a:t>ounting an irregular arrangement of up to ten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F</a:t>
            </a:r>
            <a:r>
              <a:rPr lang="en-GB" sz="800" b="1" i="0" u="none" strike="noStrike" baseline="0">
                <a:solidFill>
                  <a:srgbClr val="000000"/>
                </a:solidFill>
                <a:latin typeface="Century Gothic" panose="020B0502020202020204" pitchFamily="34" charset="0"/>
              </a:rPr>
              <a:t>inding one more or one </a:t>
            </a:r>
            <a:r>
              <a:rPr lang="en-GB" sz="800" b="1">
                <a:solidFill>
                  <a:srgbClr val="000000"/>
                </a:solidFill>
                <a:latin typeface="Century Gothic" panose="020B0502020202020204" pitchFamily="34" charset="0"/>
              </a:rPr>
              <a:t>fewer</a:t>
            </a:r>
            <a:r>
              <a:rPr lang="en-GB" sz="800" b="1" i="0" u="none" strike="noStrike" baseline="0">
                <a:solidFill>
                  <a:srgbClr val="000000"/>
                </a:solidFill>
                <a:latin typeface="Century Gothic" panose="020B0502020202020204" pitchFamily="34" charset="0"/>
              </a:rPr>
              <a:t> from a group of up to five objects, then ten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E</a:t>
            </a:r>
            <a:r>
              <a:rPr lang="en-GB" sz="800" b="1" i="0" u="none" strike="noStrike" baseline="0">
                <a:solidFill>
                  <a:srgbClr val="000000"/>
                </a:solidFill>
                <a:latin typeface="Century Gothic" panose="020B0502020202020204" pitchFamily="34" charset="0"/>
              </a:rPr>
              <a:t>stimating how many objects they can see and checking by counting them;</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sing the language of ‘more’ and ‘fewer’ to compare two sets of objects;</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nderstanding 5, 6, 7 etc and all manipulations of the number;</a:t>
            </a:r>
            <a:endParaRPr lang="en-GB" sz="800" b="0" i="0" u="none" strike="noStrike" baseline="0">
              <a:latin typeface="Century Gothic" panose="020B0502020202020204" pitchFamily="34" charset="0"/>
            </a:endParaRP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F</a:t>
            </a:r>
            <a:r>
              <a:rPr lang="en-GB" sz="800" b="1" i="0" u="none" strike="noStrike" baseline="0">
                <a:solidFill>
                  <a:srgbClr val="000000"/>
                </a:solidFill>
                <a:latin typeface="Century Gothic" panose="020B0502020202020204" pitchFamily="34" charset="0"/>
              </a:rPr>
              <a:t>inding the total number of items in two groups by counting all of them; </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B</a:t>
            </a:r>
            <a:r>
              <a:rPr lang="en-GB" sz="800" b="1" i="0" u="none" strike="noStrike" baseline="0">
                <a:solidFill>
                  <a:srgbClr val="000000"/>
                </a:solidFill>
                <a:latin typeface="Century Gothic" panose="020B0502020202020204" pitchFamily="34" charset="0"/>
              </a:rPr>
              <a:t>eginning to use the vocabulary involved in adding and subtracting including counting on and back;</a:t>
            </a:r>
          </a:p>
          <a:p>
            <a:pPr marL="171450" indent="-171450">
              <a:buFont typeface="Arial" panose="020B0604020202020204" pitchFamily="34" charset="0"/>
              <a:buChar char="•"/>
            </a:pPr>
            <a:r>
              <a:rPr lang="en-GB" sz="800" b="1">
                <a:solidFill>
                  <a:srgbClr val="000000"/>
                </a:solidFill>
                <a:latin typeface="Century Gothic" panose="020B0502020202020204" pitchFamily="34" charset="0"/>
              </a:rPr>
              <a:t>U</a:t>
            </a:r>
            <a:r>
              <a:rPr lang="en-GB" sz="800" b="1" i="0" u="none" strike="noStrike" baseline="0">
                <a:solidFill>
                  <a:srgbClr val="000000"/>
                </a:solidFill>
                <a:latin typeface="Century Gothic" panose="020B0502020202020204" pitchFamily="34" charset="0"/>
              </a:rPr>
              <a:t>nderstand addition up to 5 using all combinations. Then 6, 7, 8, 9, 10</a:t>
            </a:r>
            <a:r>
              <a:rPr lang="en-GB" sz="800" b="1">
                <a:solidFill>
                  <a:srgbClr val="000000"/>
                </a:solidFill>
                <a:latin typeface="Century Gothic" panose="020B0502020202020204" pitchFamily="34" charset="0"/>
              </a:rPr>
              <a:t>;</a:t>
            </a:r>
          </a:p>
          <a:p>
            <a:pPr marL="171450" indent="-171450">
              <a:buFont typeface="Arial" panose="020B0604020202020204" pitchFamily="34" charset="0"/>
              <a:buChar char="•"/>
            </a:pPr>
            <a:r>
              <a:rPr lang="en-GB" sz="800" b="1" i="0" u="none" strike="noStrike" baseline="0">
                <a:solidFill>
                  <a:srgbClr val="000000"/>
                </a:solidFill>
                <a:latin typeface="Century Gothic" panose="020B0502020202020204" pitchFamily="34" charset="0"/>
              </a:rPr>
              <a:t>Automatically recall number bonds for numbers 0 to 10.</a:t>
            </a:r>
          </a:p>
          <a:p>
            <a:r>
              <a:rPr lang="en-GB" sz="1800" b="0" i="0" u="none" strike="noStrike" baseline="0">
                <a:solidFill>
                  <a:srgbClr val="000000"/>
                </a:solidFill>
                <a:latin typeface="Calibri" panose="020F0502020204030204" pitchFamily="34" charset="0"/>
              </a:rPr>
              <a:t>	</a:t>
            </a:r>
          </a:p>
          <a:p>
            <a:endParaRPr lang="en-GB" sz="1000" b="1" i="0" u="none" strike="noStrike" baseline="0">
              <a:solidFill>
                <a:srgbClr val="000000"/>
              </a:solidFill>
              <a:latin typeface="Century Gothic" panose="020B0502020202020204" pitchFamily="34" charset="0"/>
            </a:endParaRPr>
          </a:p>
          <a:p>
            <a:r>
              <a:rPr lang="en-GB" sz="1000" b="0" i="0" u="none" strike="noStrike" baseline="0">
                <a:solidFill>
                  <a:srgbClr val="000000"/>
                </a:solidFill>
                <a:latin typeface="Century Gothic" panose="020B0502020202020204" pitchFamily="34" charset="0"/>
              </a:rPr>
              <a:t>	</a:t>
            </a:r>
          </a:p>
          <a:p>
            <a:r>
              <a:rPr lang="en-GB" sz="1100" b="0" i="0" u="none" strike="noStrike" baseline="0">
                <a:solidFill>
                  <a:srgbClr val="000000"/>
                </a:solidFill>
                <a:latin typeface="Century Gothic" panose="020B050202020202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35845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8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0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850" b="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800" b="1" u="none" strike="noStrike" baseline="0" dirty="0">
                <a:solidFill>
                  <a:srgbClr val="000000"/>
                </a:solidFill>
                <a:latin typeface="Century Gothic" panose="020B0502020202020204" pitchFamily="34" charset="0"/>
              </a:rPr>
              <a:t>Have a deep understanding of numbers to 10, including the composition of each number;</a:t>
            </a:r>
          </a:p>
          <a:p>
            <a:pPr marL="171450" indent="-171450">
              <a:buFont typeface="Arial" panose="020B0604020202020204" pitchFamily="34" charset="0"/>
              <a:buChar char="•"/>
            </a:pPr>
            <a:r>
              <a:rPr lang="en-GB" sz="800" b="1" u="none" strike="noStrike" baseline="0" dirty="0">
                <a:solidFill>
                  <a:srgbClr val="000000"/>
                </a:solidFill>
                <a:latin typeface="Century Gothic" panose="020B0502020202020204" pitchFamily="34" charset="0"/>
              </a:rPr>
              <a:t>Subitise (recognise quantities without counting) up to 5;</a:t>
            </a:r>
          </a:p>
          <a:p>
            <a:pPr marL="171450" indent="-171450">
              <a:buFont typeface="Arial" panose="020B0604020202020204" pitchFamily="34" charset="0"/>
              <a:buChar char="•"/>
            </a:pPr>
            <a:r>
              <a:rPr lang="en-GB" sz="800" b="1" u="none" strike="noStrike" baseline="0" dirty="0">
                <a:solidFill>
                  <a:srgbClr val="000000"/>
                </a:solidFill>
                <a:latin typeface="Century Gothic" panose="020B0502020202020204" pitchFamily="34" charset="0"/>
              </a:rPr>
              <a:t>Automatically recall (without reference to rhymes, counting or other aids) number bonds up to 5 (including subtraction facts) and some number bonds to 10, including double facts;</a:t>
            </a:r>
            <a:endParaRPr lang="en-GB" sz="800" b="0" i="0" u="none" strike="noStrike" baseline="0" dirty="0">
              <a:latin typeface="Century Gothic" panose="020B0502020202020204" pitchFamily="34" charset="0"/>
            </a:endParaRPr>
          </a:p>
          <a:p>
            <a:pPr marL="171450" indent="-171450">
              <a:buFont typeface="Arial" panose="020B0604020202020204" pitchFamily="34" charset="0"/>
              <a:buChar char="•"/>
            </a:pPr>
            <a:r>
              <a:rPr lang="en-GB" sz="800" b="1" u="none" strike="noStrike" baseline="0" dirty="0">
                <a:solidFill>
                  <a:srgbClr val="000000"/>
                </a:solidFill>
                <a:latin typeface="Century Gothic" panose="020B0502020202020204" pitchFamily="34" charset="0"/>
              </a:rPr>
              <a:t>Verbally count beyond 20, recognising the pattern of the counting system;</a:t>
            </a:r>
          </a:p>
          <a:p>
            <a:pPr marL="171450" indent="-171450">
              <a:buFont typeface="Arial" panose="020B0604020202020204" pitchFamily="34" charset="0"/>
              <a:buChar char="•"/>
            </a:pPr>
            <a:r>
              <a:rPr lang="en-GB" sz="800" b="1" u="none" strike="noStrike" baseline="0" dirty="0">
                <a:solidFill>
                  <a:srgbClr val="000000"/>
                </a:solidFill>
                <a:latin typeface="Century Gothic" panose="020B0502020202020204" pitchFamily="34" charset="0"/>
              </a:rPr>
              <a:t>Compare quantities up to 10 in different contexts, recognising when one quantity is greater than, less than or the same as the other quantity;</a:t>
            </a:r>
          </a:p>
          <a:p>
            <a:pPr marL="171450" indent="-171450">
              <a:buFont typeface="Arial" panose="020B0604020202020204" pitchFamily="34" charset="0"/>
              <a:buChar char="•"/>
            </a:pPr>
            <a:r>
              <a:rPr lang="en-GB" sz="800" b="1" dirty="0">
                <a:solidFill>
                  <a:srgbClr val="000000"/>
                </a:solidFill>
                <a:latin typeface="Century Gothic" panose="020B0502020202020204" pitchFamily="34" charset="0"/>
              </a:rPr>
              <a:t>E</a:t>
            </a:r>
            <a:r>
              <a:rPr lang="en-GB" sz="800" b="1" u="none" strike="noStrike" baseline="0" dirty="0">
                <a:solidFill>
                  <a:srgbClr val="000000"/>
                </a:solidFill>
                <a:latin typeface="Century Gothic" panose="020B0502020202020204" pitchFamily="34" charset="0"/>
              </a:rPr>
              <a:t>xplore and represent patterns within numbers up to 10, including evens and odds, double facts and how quantities can be distributed equally.</a:t>
            </a: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u="none" strike="noStrike" baseline="0" dirty="0">
              <a:solidFill>
                <a:srgbClr val="000000"/>
              </a:solidFill>
              <a:latin typeface="Century Gothic" panose="020B0502020202020204" pitchFamily="34" charset="0"/>
            </a:endParaRPr>
          </a:p>
          <a:p>
            <a:r>
              <a:rPr lang="en-GB" sz="1000" b="0" i="0" u="none" strike="noStrike" baseline="0" dirty="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7"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B9C124B-7FA2-FD4D-E68C-51DF22346C8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B9F4965A-0F5B-5540-F7F1-25CADF6D3305}"/>
              </a:ext>
            </a:extLst>
          </p:cNvPr>
          <p:cNvSpPr>
            <a:spLocks noGrp="1"/>
          </p:cNvSpPr>
          <p:nvPr>
            <p:ph type="sldNum" sz="quarter" idx="12"/>
          </p:nvPr>
        </p:nvSpPr>
        <p:spPr/>
        <p:txBody>
          <a:bodyPr/>
          <a:lstStyle/>
          <a:p>
            <a:fld id="{ADBD1915-73F0-4A8D-B501-CF547A3FBDF8}" type="slidenum">
              <a:rPr lang="en-GB" smtClean="0"/>
              <a:t>41</a:t>
            </a:fld>
            <a:endParaRPr lang="en-GB"/>
          </a:p>
        </p:txBody>
      </p:sp>
    </p:spTree>
    <p:extLst>
      <p:ext uri="{BB962C8B-B14F-4D97-AF65-F5344CB8AC3E}">
        <p14:creationId xmlns:p14="http://schemas.microsoft.com/office/powerpoint/2010/main" val="16715905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293842995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MATHEMATICS: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Number and numerical patterns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1586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Have a deep understanding of numbers to 10, including the composition of each number;</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Subitise (recognise quantities without counting) up to 5;</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Automatically recall (without reference to rhymes, counting or other aids) number bonds up to 5 (including subtraction facts) and some number bonds to 10, including double facts;</a:t>
            </a:r>
            <a:endParaRPr lang="en-GB" sz="1100" b="0" i="0" u="none" strike="noStrike" baseline="0">
              <a:latin typeface="Century Gothic" panose="020B0502020202020204" pitchFamily="34" charset="0"/>
            </a:endParaRP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Verbally count beyond 20, recognising the pattern of the counting system;</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Compare quantities up to 10 in different contexts, recognising when one quantity is greater than, less than or the same as the other quantity;</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E</a:t>
            </a:r>
            <a:r>
              <a:rPr lang="en-GB" sz="1100" b="1" u="none" strike="noStrike" baseline="0">
                <a:solidFill>
                  <a:srgbClr val="000000"/>
                </a:solidFill>
                <a:latin typeface="Century Gothic" panose="020B0502020202020204" pitchFamily="34" charset="0"/>
              </a:rPr>
              <a:t>xplore and represent patterns within numbers up to 10, including evens and odds, double facts and how quantities can be distributed equally.</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2"/>
            <a:ext cx="3545785" cy="276437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Count to and across 100, forward and backward, beginning with 0 or 1, or from any given number;</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Count in multiples of 2s, 5s and 10s;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Read and write numbers to 100 in numerals;</a:t>
            </a:r>
          </a:p>
          <a:p>
            <a:pPr marL="34290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Given a number, identify 1 more or 1 less;</a:t>
            </a:r>
          </a:p>
          <a:p>
            <a:pPr marL="34290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Read and write numbers from 1 to 20 in numerals and words;</a:t>
            </a:r>
          </a:p>
          <a:p>
            <a:pPr marL="342900" lvl="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Read, write and interpret mathematical statements involving + - = signs;</a:t>
            </a:r>
          </a:p>
          <a:p>
            <a:pPr marL="342900" lvl="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Represent and use number bonds and related subtractions facts within 20;</a:t>
            </a:r>
          </a:p>
          <a:p>
            <a:pPr marL="342900" indent="-342900">
              <a:spcAft>
                <a:spcPts val="800"/>
              </a:spcAft>
              <a:buSzPct val="100000"/>
              <a:buFont typeface="Wingdings" pitchFamily="2"/>
              <a:buChar char="§"/>
            </a:pPr>
            <a:r>
              <a:rPr lang="en-GB" sz="1100" b="1">
                <a:solidFill>
                  <a:schemeClr val="tx1"/>
                </a:solidFill>
                <a:latin typeface="Century Gothic" pitchFamily="34"/>
                <a:ea typeface="Calibri" pitchFamily="34"/>
                <a:cs typeface="Times New Roman" pitchFamily="18"/>
              </a:rPr>
              <a:t>Add and subtract 1-digit and 2-digit numbers to 20, including zero.</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6777AE52-CF24-F3C3-150C-15E77B5F4153}"/>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0486CAE-D12A-44E6-B274-619BD78D7B48}"/>
              </a:ext>
            </a:extLst>
          </p:cNvPr>
          <p:cNvSpPr>
            <a:spLocks noGrp="1"/>
          </p:cNvSpPr>
          <p:nvPr>
            <p:ph type="sldNum" sz="quarter" idx="12"/>
          </p:nvPr>
        </p:nvSpPr>
        <p:spPr/>
        <p:txBody>
          <a:bodyPr/>
          <a:lstStyle/>
          <a:p>
            <a:fld id="{ADBD1915-73F0-4A8D-B501-CF547A3FBDF8}" type="slidenum">
              <a:rPr lang="en-GB" smtClean="0"/>
              <a:t>42</a:t>
            </a:fld>
            <a:endParaRPr lang="en-GB"/>
          </a:p>
        </p:txBody>
      </p:sp>
    </p:spTree>
    <p:extLst>
      <p:ext uri="{BB962C8B-B14F-4D97-AF65-F5344CB8AC3E}">
        <p14:creationId xmlns:p14="http://schemas.microsoft.com/office/powerpoint/2010/main" val="1605340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652166-E394-63A1-6668-5487DE1E9950}"/>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BE93EBD8-3D95-29D1-5EAC-A68A85020EBA}"/>
              </a:ext>
            </a:extLst>
          </p:cNvPr>
          <p:cNvGraphicFramePr>
            <a:graphicFrameLocks noGrp="1"/>
          </p:cNvGraphicFramePr>
          <p:nvPr>
            <p:ph idx="1"/>
            <p:extLst>
              <p:ext uri="{D42A27DB-BD31-4B8C-83A1-F6EECF244321}">
                <p14:modId xmlns:p14="http://schemas.microsoft.com/office/powerpoint/2010/main" val="318797425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MATHEMATICS: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lvl="0" algn="ctr">
                        <a:buNone/>
                      </a:pPr>
                      <a:r>
                        <a:rPr lang="en-GB" b="1">
                          <a:solidFill>
                            <a:srgbClr val="D280D0"/>
                          </a:solidFill>
                          <a:latin typeface="Century Gothic"/>
                        </a:rPr>
                        <a:t>Numerical Pattern</a:t>
                      </a:r>
                      <a:endParaRPr lang="en-GB" b="1">
                        <a:solidFill>
                          <a:srgbClr val="D280D0"/>
                        </a:solidFill>
                        <a:latin typeface="Century Gothic" panose="020B0502020202020204" pitchFamily="34" charset="0"/>
                      </a:endParaRP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574817D3-BB92-CD14-5030-ECE7C2DF66F8}"/>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F34B7561-DC4E-9BF2-7D5C-DAA06927907D}"/>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4B8CDCE6-84C2-1CFA-CA5F-AA648AB3C93F}"/>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DB11E860-0297-8799-7489-D4B112B01A3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0DA587F-38B6-47E3-832B-35D6745A938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16F2DDC-EFEA-4B27-3FF1-3D0C2CD92285}"/>
              </a:ext>
            </a:extLst>
          </p:cNvPr>
          <p:cNvSpPr>
            <a:spLocks noGrp="1"/>
          </p:cNvSpPr>
          <p:nvPr>
            <p:ph type="sldNum" sz="quarter" idx="12"/>
          </p:nvPr>
        </p:nvSpPr>
        <p:spPr/>
        <p:txBody>
          <a:bodyPr/>
          <a:lstStyle/>
          <a:p>
            <a:fld id="{ADBD1915-73F0-4A8D-B501-CF547A3FBDF8}" type="slidenum">
              <a:rPr lang="en-GB" smtClean="0"/>
              <a:t>43</a:t>
            </a:fld>
            <a:endParaRPr lang="en-GB"/>
          </a:p>
        </p:txBody>
      </p:sp>
      <p:graphicFrame>
        <p:nvGraphicFramePr>
          <p:cNvPr id="8" name="Table 7">
            <a:extLst>
              <a:ext uri="{FF2B5EF4-FFF2-40B4-BE49-F238E27FC236}">
                <a16:creationId xmlns:a16="http://schemas.microsoft.com/office/drawing/2014/main" id="{64EA93F2-0E6B-9757-3529-60A15EB63A6D}"/>
              </a:ext>
            </a:extLst>
          </p:cNvPr>
          <p:cNvGraphicFramePr>
            <a:graphicFrameLocks noGrp="1"/>
          </p:cNvGraphicFramePr>
          <p:nvPr>
            <p:extLst>
              <p:ext uri="{D42A27DB-BD31-4B8C-83A1-F6EECF244321}">
                <p14:modId xmlns:p14="http://schemas.microsoft.com/office/powerpoint/2010/main" val="324726308"/>
              </p:ext>
            </p:extLst>
          </p:nvPr>
        </p:nvGraphicFramePr>
        <p:xfrm>
          <a:off x="172064" y="2703871"/>
          <a:ext cx="2335033" cy="2987040"/>
        </p:xfrm>
        <a:graphic>
          <a:graphicData uri="http://schemas.openxmlformats.org/drawingml/2006/table">
            <a:tbl>
              <a:tblPr firstRow="1" bandRow="1">
                <a:tableStyleId>{5C22544A-7EE6-4342-B048-85BDC9FD1C3A}</a:tableStyleId>
              </a:tblPr>
              <a:tblGrid>
                <a:gridCol w="2335033">
                  <a:extLst>
                    <a:ext uri="{9D8B030D-6E8A-4147-A177-3AD203B41FA5}">
                      <a16:colId xmlns:a16="http://schemas.microsoft.com/office/drawing/2014/main" val="3655532200"/>
                    </a:ext>
                  </a:extLst>
                </a:gridCol>
              </a:tblGrid>
              <a:tr h="0">
                <a:tc>
                  <a:txBody>
                    <a:bodyPr/>
                    <a:lstStyle/>
                    <a:p>
                      <a:pPr marL="171450" indent="-171450">
                        <a:buFont typeface="Arial"/>
                        <a:buChar char="•"/>
                      </a:pPr>
                      <a:r>
                        <a:rPr lang="en-US" sz="1000">
                          <a:solidFill>
                            <a:schemeClr val="tx1"/>
                          </a:solidFill>
                          <a:effectLst/>
                          <a:latin typeface="Century Gothic"/>
                        </a:rPr>
                        <a:t>Combine objects like stacking blocks and cups. (NP 0-3 </a:t>
                      </a:r>
                      <a:r>
                        <a:rPr lang="en-US" sz="1000" err="1">
                          <a:solidFill>
                            <a:schemeClr val="tx1"/>
                          </a:solidFill>
                          <a:effectLst/>
                          <a:latin typeface="Century Gothic"/>
                        </a:rPr>
                        <a:t>Yrs</a:t>
                      </a:r>
                      <a:r>
                        <a:rPr lang="en-US" sz="1000">
                          <a:solidFill>
                            <a:schemeClr val="tx1"/>
                          </a:solidFill>
                          <a:effectLst/>
                          <a:latin typeface="Century Gothic"/>
                        </a:rPr>
                        <a:t>)</a:t>
                      </a:r>
                    </a:p>
                    <a:p>
                      <a:pPr marL="171450" lvl="0" indent="-171450">
                        <a:buFont typeface="Arial"/>
                        <a:buChar char="•"/>
                      </a:pPr>
                      <a:r>
                        <a:rPr lang="en-US" sz="1000">
                          <a:solidFill>
                            <a:schemeClr val="tx1"/>
                          </a:solidFill>
                          <a:effectLst/>
                          <a:latin typeface="Century Gothic"/>
                        </a:rPr>
                        <a:t>Put objects inside others and take them out again.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Climb and squeezing selves into different types of spaces.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Build with a range of resources.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Complete inset puzzles.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Compare sizes, weights etc. using gesture and language - 'bigger/little/smaller', 'high/low', 'tall', 'heavy'.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171450" lvl="0" indent="-171450">
                        <a:buFont typeface="Arial"/>
                        <a:buChar char="•"/>
                      </a:pPr>
                      <a:r>
                        <a:rPr lang="en-US" sz="1000">
                          <a:solidFill>
                            <a:schemeClr val="tx1"/>
                          </a:solidFill>
                          <a:effectLst/>
                          <a:latin typeface="Century Gothic"/>
                        </a:rPr>
                        <a:t>Notice patterns and arrange things in patterns. (NP 0-3 </a:t>
                      </a:r>
                      <a:r>
                        <a:rPr lang="en-US" sz="1000" err="1">
                          <a:solidFill>
                            <a:schemeClr val="tx1"/>
                          </a:solidFill>
                          <a:effectLst/>
                          <a:latin typeface="Century Gothic"/>
                        </a:rPr>
                        <a:t>Yrs</a:t>
                      </a:r>
                      <a:r>
                        <a:rPr lang="en-US" sz="1000">
                          <a:solidFill>
                            <a:schemeClr val="tx1"/>
                          </a:solidFill>
                          <a:effectLst/>
                          <a:latin typeface="Century Gothic"/>
                        </a:rPr>
                        <a:t>)</a:t>
                      </a:r>
                      <a:endParaRPr lang="en-US">
                        <a:solidFill>
                          <a:schemeClr val="tx1"/>
                        </a:solidFill>
                      </a:endParaRPr>
                    </a:p>
                    <a:p>
                      <a:pPr marL="0" lvl="0" indent="0">
                        <a:buNone/>
                      </a:pPr>
                      <a:endParaRPr lang="en-US" sz="10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963704405"/>
                  </a:ext>
                </a:extLst>
              </a:tr>
            </a:tbl>
          </a:graphicData>
        </a:graphic>
      </p:graphicFrame>
      <p:sp>
        <p:nvSpPr>
          <p:cNvPr id="10" name="Rectangle 9">
            <a:extLst>
              <a:ext uri="{FF2B5EF4-FFF2-40B4-BE49-F238E27FC236}">
                <a16:creationId xmlns:a16="http://schemas.microsoft.com/office/drawing/2014/main" id="{69288CAD-4CFB-4719-C00C-F520AC8FF609}"/>
              </a:ext>
            </a:extLst>
          </p:cNvPr>
          <p:cNvSpPr/>
          <p:nvPr/>
        </p:nvSpPr>
        <p:spPr>
          <a:xfrm>
            <a:off x="7030369" y="3114761"/>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T</a:t>
            </a:r>
            <a:r>
              <a:rPr lang="en-GB" sz="1000" b="1" i="0" u="none" strike="noStrike" baseline="0" dirty="0">
                <a:solidFill>
                  <a:srgbClr val="000000"/>
                </a:solidFill>
                <a:latin typeface="Century Gothic" panose="020B0502020202020204" pitchFamily="34" charset="0"/>
              </a:rPr>
              <a:t>alking about the routine of the day and using language like ‘before’ and ‘after’;</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U</a:t>
            </a:r>
            <a:r>
              <a:rPr lang="en-GB" sz="1000" b="1" i="0" u="none" strike="noStrike" baseline="0" dirty="0">
                <a:solidFill>
                  <a:srgbClr val="000000"/>
                </a:solidFill>
                <a:latin typeface="Century Gothic" panose="020B0502020202020204" pitchFamily="34" charset="0"/>
              </a:rPr>
              <a:t>sing comparative language like ‘taller’, ‘shorter’, ‘the same’;</a:t>
            </a:r>
            <a:endParaRPr lang="en-GB" sz="1000" dirty="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Starting to identify shapes in the environment;</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S</a:t>
            </a:r>
            <a:r>
              <a:rPr lang="en-GB" sz="1000" b="1" i="0" u="none" strike="noStrike" baseline="0" dirty="0">
                <a:solidFill>
                  <a:srgbClr val="000000"/>
                </a:solidFill>
                <a:latin typeface="Century Gothic" panose="020B0502020202020204" pitchFamily="34" charset="0"/>
              </a:rPr>
              <a:t>tarting to find appropriate shapes for certain tasks; </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A</a:t>
            </a:r>
            <a:r>
              <a:rPr lang="en-GB" sz="1000" b="1" i="0" u="none" strike="noStrike" baseline="0" dirty="0">
                <a:solidFill>
                  <a:srgbClr val="000000"/>
                </a:solidFill>
                <a:latin typeface="Century Gothic" panose="020B0502020202020204" pitchFamily="34" charset="0"/>
              </a:rPr>
              <a:t>sking questions about their observations of differences and similarities;</a:t>
            </a:r>
            <a:endParaRPr lang="en-GB" sz="1000" dirty="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Starting to make more meaningful pictures, patterns and arrangements with shapes. </a:t>
            </a:r>
          </a:p>
          <a:p>
            <a:r>
              <a:rPr lang="en-GB" sz="1800" b="0" i="0" u="none" strike="noStrike" baseline="0" dirty="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p:txBody>
      </p:sp>
      <p:sp>
        <p:nvSpPr>
          <p:cNvPr id="12" name="Rectangle 11">
            <a:extLst>
              <a:ext uri="{FF2B5EF4-FFF2-40B4-BE49-F238E27FC236}">
                <a16:creationId xmlns:a16="http://schemas.microsoft.com/office/drawing/2014/main" id="{FE8C5D6E-7DEC-B4EB-4DF6-42584E3592C1}"/>
              </a:ext>
            </a:extLst>
          </p:cNvPr>
          <p:cNvSpPr/>
          <p:nvPr/>
        </p:nvSpPr>
        <p:spPr>
          <a:xfrm>
            <a:off x="7037284" y="1770421"/>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15" name="TextBox 14">
            <a:extLst>
              <a:ext uri="{FF2B5EF4-FFF2-40B4-BE49-F238E27FC236}">
                <a16:creationId xmlns:a16="http://schemas.microsoft.com/office/drawing/2014/main" id="{F3841C92-70CF-A2C0-2BE5-86A4DF0EF850}"/>
              </a:ext>
            </a:extLst>
          </p:cNvPr>
          <p:cNvSpPr txBox="1"/>
          <p:nvPr/>
        </p:nvSpPr>
        <p:spPr>
          <a:xfrm>
            <a:off x="7037284" y="1291195"/>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8" name="TextBox 27">
            <a:extLst>
              <a:ext uri="{FF2B5EF4-FFF2-40B4-BE49-F238E27FC236}">
                <a16:creationId xmlns:a16="http://schemas.microsoft.com/office/drawing/2014/main" id="{77A90AA0-BDCA-DAE7-C400-BF2880C72FC8}"/>
              </a:ext>
            </a:extLst>
          </p:cNvPr>
          <p:cNvSpPr txBox="1"/>
          <p:nvPr/>
        </p:nvSpPr>
        <p:spPr>
          <a:xfrm>
            <a:off x="4785851" y="129119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30" name="Rectangle 29">
            <a:extLst>
              <a:ext uri="{FF2B5EF4-FFF2-40B4-BE49-F238E27FC236}">
                <a16:creationId xmlns:a16="http://schemas.microsoft.com/office/drawing/2014/main" id="{FBB4B833-CCE8-3E8D-9523-101A4CE311E0}"/>
              </a:ext>
            </a:extLst>
          </p:cNvPr>
          <p:cNvSpPr/>
          <p:nvPr/>
        </p:nvSpPr>
        <p:spPr>
          <a:xfrm>
            <a:off x="4785851" y="177041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graphicFrame>
        <p:nvGraphicFramePr>
          <p:cNvPr id="32" name="Table 31">
            <a:extLst>
              <a:ext uri="{FF2B5EF4-FFF2-40B4-BE49-F238E27FC236}">
                <a16:creationId xmlns:a16="http://schemas.microsoft.com/office/drawing/2014/main" id="{F1E36ABE-A694-6A48-EE8F-38338DFA5763}"/>
              </a:ext>
            </a:extLst>
          </p:cNvPr>
          <p:cNvGraphicFramePr>
            <a:graphicFrameLocks noGrp="1"/>
          </p:cNvGraphicFramePr>
          <p:nvPr>
            <p:extLst>
              <p:ext uri="{D42A27DB-BD31-4B8C-83A1-F6EECF244321}">
                <p14:modId xmlns:p14="http://schemas.microsoft.com/office/powerpoint/2010/main" val="4063517014"/>
              </p:ext>
            </p:extLst>
          </p:nvPr>
        </p:nvGraphicFramePr>
        <p:xfrm>
          <a:off x="2322871" y="2703870"/>
          <a:ext cx="2411975" cy="3939540"/>
        </p:xfrm>
        <a:graphic>
          <a:graphicData uri="http://schemas.openxmlformats.org/drawingml/2006/table">
            <a:tbl>
              <a:tblPr firstRow="1" bandRow="1">
                <a:tableStyleId>{5C22544A-7EE6-4342-B048-85BDC9FD1C3A}</a:tableStyleId>
              </a:tblPr>
              <a:tblGrid>
                <a:gridCol w="2411975">
                  <a:extLst>
                    <a:ext uri="{9D8B030D-6E8A-4147-A177-3AD203B41FA5}">
                      <a16:colId xmlns:a16="http://schemas.microsoft.com/office/drawing/2014/main" val="2025016702"/>
                    </a:ext>
                  </a:extLst>
                </a:gridCol>
              </a:tblGrid>
              <a:tr h="3579525">
                <a:tc>
                  <a:txBody>
                    <a:bodyPr/>
                    <a:lstStyle/>
                    <a:p>
                      <a:pPr marL="171450" indent="-171450">
                        <a:buFont typeface="Arial"/>
                        <a:buChar char="•"/>
                      </a:pPr>
                      <a:r>
                        <a:rPr lang="en-US" sz="1050">
                          <a:solidFill>
                            <a:schemeClr val="tx1"/>
                          </a:solidFill>
                          <a:effectLst/>
                          <a:latin typeface="Century Gothic"/>
                        </a:rPr>
                        <a:t>Compare quantities using language: 'more than', 'fewer than'. (NP 3-4 </a:t>
                      </a:r>
                      <a:r>
                        <a:rPr lang="en-US" sz="1050" err="1">
                          <a:solidFill>
                            <a:schemeClr val="tx1"/>
                          </a:solidFill>
                          <a:effectLst/>
                          <a:latin typeface="Century Gothic"/>
                        </a:rPr>
                        <a:t>Yrs</a:t>
                      </a:r>
                      <a:r>
                        <a:rPr lang="en-US" sz="1050">
                          <a:solidFill>
                            <a:schemeClr val="tx1"/>
                          </a:solidFill>
                          <a:effectLst/>
                          <a:latin typeface="Century Gothic"/>
                        </a:rPr>
                        <a:t>)</a:t>
                      </a:r>
                    </a:p>
                    <a:p>
                      <a:pPr marL="171450" lvl="0" indent="-171450">
                        <a:buFont typeface="Arial"/>
                        <a:buChar char="•"/>
                      </a:pPr>
                      <a:r>
                        <a:rPr lang="en-US" sz="1050">
                          <a:solidFill>
                            <a:schemeClr val="tx1"/>
                          </a:solidFill>
                          <a:effectLst/>
                          <a:latin typeface="Century Gothic"/>
                        </a:rPr>
                        <a:t>Talk about and explore 2D and 3D shapes (for example, circles, rectangles, triangles and cuboids) using informal and mathematical language: 'sides', 'corners'; 'straight', 'flat', 'round'.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Understand position through words alone - for example, "The bag is under the table," -with no pointing.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Describe a familiar route.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Discuss routes and locations, using words like 'in front of' and 'behind'.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r>
                        <a:rPr lang="en-US" sz="1050">
                          <a:solidFill>
                            <a:schemeClr val="tx1"/>
                          </a:solidFill>
                          <a:effectLst/>
                          <a:latin typeface="Century Gothic"/>
                        </a:rPr>
                        <a:t>Make comparisons between objects relating to size, length, weight and capacity. (NP 3-4 </a:t>
                      </a:r>
                      <a:r>
                        <a:rPr lang="en-US" sz="1050" err="1">
                          <a:solidFill>
                            <a:schemeClr val="tx1"/>
                          </a:solidFill>
                          <a:effectLst/>
                          <a:latin typeface="Century Gothic"/>
                        </a:rPr>
                        <a:t>Yrs</a:t>
                      </a:r>
                      <a:r>
                        <a:rPr lang="en-US" sz="1050">
                          <a:solidFill>
                            <a:schemeClr val="tx1"/>
                          </a:solidFill>
                          <a:effectLst/>
                          <a:latin typeface="Century Gothic"/>
                        </a:rPr>
                        <a:t>)</a:t>
                      </a:r>
                      <a:endParaRPr lang="en-US" sz="1050"/>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900330382"/>
                  </a:ext>
                </a:extLst>
              </a:tr>
            </a:tbl>
          </a:graphicData>
        </a:graphic>
      </p:graphicFrame>
      <p:sp>
        <p:nvSpPr>
          <p:cNvPr id="33" name="TextBox 32">
            <a:extLst>
              <a:ext uri="{FF2B5EF4-FFF2-40B4-BE49-F238E27FC236}">
                <a16:creationId xmlns:a16="http://schemas.microsoft.com/office/drawing/2014/main" id="{455863E7-54D4-9529-9358-1C910CA8BF9B}"/>
              </a:ext>
            </a:extLst>
          </p:cNvPr>
          <p:cNvSpPr txBox="1"/>
          <p:nvPr/>
        </p:nvSpPr>
        <p:spPr>
          <a:xfrm>
            <a:off x="4626077" y="2647335"/>
            <a:ext cx="2399071" cy="413190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050" b="1">
                <a:latin typeface="Century Gothic"/>
                <a:cs typeface="Arial"/>
              </a:rPr>
              <a:t>Select shapes appropriately: flat surfaces for building, a triangular prism for a roof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Combine shapes to make new ones - an arch, a bigger triangle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Talk about and identifies the patterns around them. For example: stripes on clothes, designs on rugs and wallpaper.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Use informal language like 'pointy', 'spotty', 'blobs' etc.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Extend and create ABAB patterns - stick, leaf, stick, leaf.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Notice and correct an error in a repeating pattern. (NP 3-4 </a:t>
            </a:r>
            <a:r>
              <a:rPr lang="en-US" sz="1050" b="1" err="1">
                <a:latin typeface="Century Gothic"/>
                <a:cs typeface="Arial"/>
              </a:rPr>
              <a:t>Yrs</a:t>
            </a:r>
            <a:r>
              <a:rPr lang="en-US" sz="1050" b="1">
                <a:latin typeface="Century Gothic"/>
                <a:cs typeface="Arial"/>
              </a:rPr>
              <a:t>)​</a:t>
            </a:r>
          </a:p>
          <a:p>
            <a:pPr marL="171450" indent="-171450">
              <a:buChar char="•"/>
            </a:pPr>
            <a:r>
              <a:rPr lang="en-US" sz="1050" b="1">
                <a:latin typeface="Century Gothic"/>
                <a:cs typeface="Arial"/>
              </a:rPr>
              <a:t>Begin to describe a sequence of events, real or fictional, using words such as 'first', 'then...' (NP 3-4 </a:t>
            </a:r>
            <a:r>
              <a:rPr lang="en-US" sz="1050" b="1" err="1">
                <a:latin typeface="Century Gothic"/>
                <a:cs typeface="Arial"/>
              </a:rPr>
              <a:t>Yrs</a:t>
            </a:r>
            <a:r>
              <a:rPr lang="en-US" sz="1050" b="1">
                <a:latin typeface="Century Gothic"/>
                <a:cs typeface="Arial"/>
              </a:rPr>
              <a:t>)</a:t>
            </a:r>
          </a:p>
        </p:txBody>
      </p:sp>
    </p:spTree>
    <p:extLst>
      <p:ext uri="{BB962C8B-B14F-4D97-AF65-F5344CB8AC3E}">
        <p14:creationId xmlns:p14="http://schemas.microsoft.com/office/powerpoint/2010/main" val="47828814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79618052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MATHEMATICS: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lvl="0" algn="ctr">
                        <a:buNone/>
                      </a:pPr>
                      <a:r>
                        <a:rPr lang="en-GB" b="1">
                          <a:solidFill>
                            <a:srgbClr val="D280D0"/>
                          </a:solidFill>
                          <a:latin typeface="Century Gothic"/>
                        </a:rPr>
                        <a:t>Numerical Pattern</a:t>
                      </a:r>
                      <a:endParaRPr lang="en-GB" b="1">
                        <a:solidFill>
                          <a:srgbClr val="D280D0"/>
                        </a:solidFill>
                        <a:latin typeface="Century Gothic" panose="020B0502020202020204" pitchFamily="34" charset="0"/>
                      </a:endParaRP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3" y="2991857"/>
            <a:ext cx="1838326" cy="29432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the routine of the day and using language like ‘before’ and ‘after’;</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a:t>
            </a:r>
            <a:r>
              <a:rPr lang="en-GB" sz="1000" b="1" i="0" u="none" strike="noStrike" baseline="0">
                <a:solidFill>
                  <a:srgbClr val="000000"/>
                </a:solidFill>
                <a:latin typeface="Century Gothic" panose="020B0502020202020204" pitchFamily="34" charset="0"/>
              </a:rPr>
              <a:t>sing comparative language like ‘taller’, ‘shorter’, ‘the same’;</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identify shapes in the environment;</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find appropriate shapes for certain tasks;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their observations of differences and similarities;</a:t>
            </a:r>
            <a:endParaRPr lang="en-GB" sz="1000">
              <a:latin typeface="Century Gothic" panose="020B0502020202020204" pitchFamily="34" charset="0"/>
            </a:endParaRP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Starting to make more meaningful pictures, patterns and arrangements with shapes. </a:t>
            </a: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9432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Talking about the routine of the day and using language like, before and after;</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Using comparative language such as, ‘taller’, ‘shorter’ and ‘the same’;</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Being more confident in identifying shapes in the environment;</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Recognising particular shapes that may be useful for certain tasks;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M</a:t>
            </a:r>
            <a:r>
              <a:rPr lang="en-GB" sz="1000" b="1" i="0" u="none" strike="noStrike" baseline="0">
                <a:solidFill>
                  <a:srgbClr val="000000"/>
                </a:solidFill>
                <a:latin typeface="Century Gothic" panose="020B0502020202020204" pitchFamily="34" charset="0"/>
              </a:rPr>
              <a:t>aking more meaningful pictures, patterns and arrangements with shapes.</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689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Beginning to experiment with length, height and capacity;</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Beginning to compare length, weight and capacity;</a:t>
            </a:r>
            <a:endParaRPr lang="en-GB" sz="10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Identifying money and using money in play;</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Recalling the names of some 2D and 3D shapes;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Ordering and sorting according to simple properties;</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Using the language of direction when programming toys.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25463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u="none" strike="noStrike" baseline="0" dirty="0">
                <a:solidFill>
                  <a:srgbClr val="000000"/>
                </a:solidFill>
                <a:latin typeface="Century Gothic" panose="020B0502020202020204" pitchFamily="34" charset="0"/>
              </a:rPr>
              <a:t>Use everyday language to talk about size, weight, capacity, position, distance, time and money to compare quantities;</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Create and describe patterns;</a:t>
            </a:r>
          </a:p>
          <a:p>
            <a:pPr marL="171450" indent="-171450">
              <a:buFont typeface="Arial" panose="020B0604020202020204" pitchFamily="34" charset="0"/>
              <a:buChar char="•"/>
            </a:pPr>
            <a:r>
              <a:rPr lang="en-GB" sz="1000" b="1" u="none" strike="noStrike" baseline="0" dirty="0">
                <a:solidFill>
                  <a:srgbClr val="000000"/>
                </a:solidFill>
                <a:latin typeface="Century Gothic" panose="020B0502020202020204" pitchFamily="34" charset="0"/>
              </a:rPr>
              <a:t>Explore characteristics of everyday objects and shapes and use mathematical language to describe them;</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Use money with increasing confidence.</a:t>
            </a:r>
            <a:endParaRPr lang="en-GB" sz="1000" b="1" u="none" strike="noStrike" baseline="0" dirty="0">
              <a:solidFill>
                <a:srgbClr val="000000"/>
              </a:solidFill>
              <a:latin typeface="Century Gothic" panose="020B0502020202020204" pitchFamily="34" charset="0"/>
            </a:endParaRPr>
          </a:p>
          <a:p>
            <a:endParaRPr lang="en-GB" sz="1200" b="1" u="none" strike="noStrike" baseline="0" dirty="0">
              <a:solidFill>
                <a:srgbClr val="000000"/>
              </a:solidFill>
              <a:latin typeface="Century Gothic" panose="020B0502020202020204" pitchFamily="34" charset="0"/>
            </a:endParaRPr>
          </a:p>
          <a:p>
            <a:endParaRPr lang="en-GB" sz="12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3FBE1798-5530-0B57-1F90-F0F73B01497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A2FCE1A-ED3B-A09B-AD36-D368ACABB86F}"/>
              </a:ext>
            </a:extLst>
          </p:cNvPr>
          <p:cNvSpPr>
            <a:spLocks noGrp="1"/>
          </p:cNvSpPr>
          <p:nvPr>
            <p:ph type="sldNum" sz="quarter" idx="12"/>
          </p:nvPr>
        </p:nvSpPr>
        <p:spPr/>
        <p:txBody>
          <a:bodyPr/>
          <a:lstStyle/>
          <a:p>
            <a:fld id="{ADBD1915-73F0-4A8D-B501-CF547A3FBDF8}" type="slidenum">
              <a:rPr lang="en-GB" smtClean="0"/>
              <a:t>44</a:t>
            </a:fld>
            <a:endParaRPr lang="en-GB"/>
          </a:p>
        </p:txBody>
      </p:sp>
    </p:spTree>
    <p:extLst>
      <p:ext uri="{BB962C8B-B14F-4D97-AF65-F5344CB8AC3E}">
        <p14:creationId xmlns:p14="http://schemas.microsoft.com/office/powerpoint/2010/main" val="38542573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85875289"/>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MATHEMATICS: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lvl="0" algn="ctr">
                        <a:lnSpc>
                          <a:spcPct val="100000"/>
                        </a:lnSpc>
                        <a:spcBef>
                          <a:spcPts val="0"/>
                        </a:spcBef>
                        <a:spcAft>
                          <a:spcPts val="0"/>
                        </a:spcAft>
                        <a:buNone/>
                      </a:pPr>
                      <a:r>
                        <a:rPr lang="en-GB" sz="1800" b="1" i="0" u="none" strike="noStrike" noProof="0">
                          <a:solidFill>
                            <a:srgbClr val="D280D0"/>
                          </a:solidFill>
                          <a:latin typeface="Century Gothic"/>
                        </a:rPr>
                        <a:t>Numerical Pattern</a:t>
                      </a:r>
                      <a:endParaRPr lang="en-GB" sz="1800" b="0" i="0" u="none" strike="noStrike" noProof="0">
                        <a:solidFill>
                          <a:srgbClr val="D280D0"/>
                        </a:solidFill>
                        <a:latin typeface="Century Gothic"/>
                      </a:endParaRP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21855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100" b="1" u="none" strike="noStrike" baseline="0">
                <a:solidFill>
                  <a:srgbClr val="000000"/>
                </a:solidFill>
                <a:latin typeface="Century Gothic" panose="020B0502020202020204" pitchFamily="34" charset="0"/>
              </a:rPr>
              <a:t>* Note</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There are no early learning goals for this section.</a:t>
            </a:r>
          </a:p>
          <a:p>
            <a:pPr marL="171450" indent="-171450">
              <a:buFont typeface="Arial" panose="020B0604020202020204" pitchFamily="34" charset="0"/>
              <a:buChar char="•"/>
            </a:pPr>
            <a:endParaRPr lang="en-GB" sz="1100" b="1"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Use everyday language to talk about size, weight, capacity, position, distance, time and money to compare quantities;</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Create and describe patterns;</a:t>
            </a:r>
          </a:p>
          <a:p>
            <a:pPr marL="171450" indent="-171450">
              <a:buFont typeface="Arial" panose="020B0604020202020204" pitchFamily="34" charset="0"/>
              <a:buChar char="•"/>
            </a:pPr>
            <a:r>
              <a:rPr lang="en-GB" sz="1100" b="1" u="none" strike="noStrike" baseline="0">
                <a:solidFill>
                  <a:srgbClr val="000000"/>
                </a:solidFill>
                <a:latin typeface="Century Gothic" panose="020B0502020202020204" pitchFamily="34" charset="0"/>
              </a:rPr>
              <a:t>Explore characteristics of everyday objects and shapes and use mathematical language to describe them;</a:t>
            </a:r>
          </a:p>
          <a:p>
            <a:pPr marL="171450" indent="-171450">
              <a:buFont typeface="Arial" panose="020B0604020202020204" pitchFamily="34" charset="0"/>
              <a:buChar char="•"/>
            </a:pPr>
            <a:r>
              <a:rPr lang="en-GB" sz="1100" b="1">
                <a:solidFill>
                  <a:srgbClr val="000000"/>
                </a:solidFill>
                <a:latin typeface="Century Gothic" panose="020B0502020202020204" pitchFamily="34" charset="0"/>
              </a:rPr>
              <a:t>Use money with increasing confidence.</a:t>
            </a:r>
            <a:endParaRPr lang="en-GB" sz="1100" b="1" u="none" strike="noStrike" baseline="0">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2686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lgn="ctr">
              <a:buSzPct val="100000"/>
              <a:buFont typeface="Arial" panose="020B0604020202020204" pitchFamily="34" charset="0"/>
              <a:buChar char="•"/>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Recognise and name common 2D shapes, including circles and triangles;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Identify and describe common 2D shapes, including: rectangles (including squares) circles, triangles;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Describe position, direction and movement, including half, quarter and three-quarter turns;</a:t>
            </a:r>
          </a:p>
          <a:p>
            <a:pPr marL="342900" lvl="0" indent="-342900">
              <a:spcAft>
                <a:spcPts val="800"/>
              </a:spcAft>
              <a:buSzPct val="100000"/>
              <a:buFont typeface="Arial" panose="020B0604020202020204" pitchFamily="34" charset="0"/>
              <a:buChar char="•"/>
            </a:pPr>
            <a:r>
              <a:rPr lang="en-GB" sz="1100" b="1">
                <a:solidFill>
                  <a:schemeClr val="tx1"/>
                </a:solidFill>
                <a:latin typeface="Century Gothic" pitchFamily="34"/>
                <a:ea typeface="Calibri" pitchFamily="34"/>
                <a:cs typeface="Times New Roman" pitchFamily="18"/>
              </a:rPr>
              <a:t>Recognise and name common 3D shapes, including: cuboids (including cubes), pyramids, spheres.</a:t>
            </a:r>
          </a:p>
          <a:p>
            <a:pPr marL="342900" lvl="0" indent="-342900">
              <a:spcAft>
                <a:spcPts val="800"/>
              </a:spcAft>
              <a:buSzPct val="100000"/>
              <a:buFont typeface="Wingdings" pitchFamily="2"/>
              <a:buChar char="§"/>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Expectations</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03F66FA4-2C28-0549-4234-54420DB7C86E}"/>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FBB3498-2B54-A28F-7663-BC9ED00E2E05}"/>
              </a:ext>
            </a:extLst>
          </p:cNvPr>
          <p:cNvSpPr>
            <a:spLocks noGrp="1"/>
          </p:cNvSpPr>
          <p:nvPr>
            <p:ph type="sldNum" sz="quarter" idx="12"/>
          </p:nvPr>
        </p:nvSpPr>
        <p:spPr/>
        <p:txBody>
          <a:bodyPr/>
          <a:lstStyle/>
          <a:p>
            <a:fld id="{ADBD1915-73F0-4A8D-B501-CF547A3FBDF8}" type="slidenum">
              <a:rPr lang="en-GB" smtClean="0"/>
              <a:t>45</a:t>
            </a:fld>
            <a:endParaRPr lang="en-GB"/>
          </a:p>
        </p:txBody>
      </p:sp>
    </p:spTree>
    <p:extLst>
      <p:ext uri="{BB962C8B-B14F-4D97-AF65-F5344CB8AC3E}">
        <p14:creationId xmlns:p14="http://schemas.microsoft.com/office/powerpoint/2010/main" val="11121599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751343"/>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Understanding the World</a:t>
            </a:r>
          </a:p>
        </p:txBody>
      </p:sp>
      <p:pic>
        <p:nvPicPr>
          <p:cNvPr id="7" name="Picture 6" descr="Icon&#10;&#10;Description automatically generated">
            <a:extLst>
              <a:ext uri="{FF2B5EF4-FFF2-40B4-BE49-F238E27FC236}">
                <a16:creationId xmlns:a16="http://schemas.microsoft.com/office/drawing/2014/main" id="{CED80ADC-4B21-4ED9-AD32-40F558F179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848" y="2590576"/>
            <a:ext cx="3012247" cy="3012247"/>
          </a:xfrm>
          <a:prstGeom prst="rect">
            <a:avLst/>
          </a:prstGeom>
        </p:spPr>
      </p:pic>
      <p:sp>
        <p:nvSpPr>
          <p:cNvPr id="5" name="TextBox 4">
            <a:extLst>
              <a:ext uri="{FF2B5EF4-FFF2-40B4-BE49-F238E27FC236}">
                <a16:creationId xmlns:a16="http://schemas.microsoft.com/office/drawing/2014/main" id="{FAF49800-55F8-4908-8CBD-FD921BB09822}"/>
              </a:ext>
            </a:extLst>
          </p:cNvPr>
          <p:cNvSpPr txBox="1"/>
          <p:nvPr/>
        </p:nvSpPr>
        <p:spPr>
          <a:xfrm>
            <a:off x="3721210" y="2051437"/>
            <a:ext cx="4921858" cy="4278094"/>
          </a:xfrm>
          <a:prstGeom prst="rect">
            <a:avLst/>
          </a:prstGeom>
          <a:noFill/>
        </p:spPr>
        <p:txBody>
          <a:bodyPr wrap="square" rtlCol="0">
            <a:spAutoFit/>
          </a:bodyPr>
          <a:lstStyle/>
          <a:p>
            <a:r>
              <a:rPr lang="en-GB" sz="1600">
                <a:latin typeface="Century Gothic" panose="020B0502020202020204" pitchFamily="34" charset="0"/>
              </a:rPr>
              <a:t>Understanding the world involves guiding children to make sense of their physical world and their community. The frequency and range of children’s personal experiences increases their knowledge and sense of the world around them – from visiting parks, libraries and museums to meeting important members of society such as police officers, nurses and firefighters. In addition, listening to a broad selection of stories, non-fiction, rhymes and poems will foster their understanding of our culturally, socially, technologically and ecologically diverse world. As well as building important knowledge, this extends their familiarity with words that support understanding across domains. Enriching and widening children’s vocabulary will support later reading comprehension. </a:t>
            </a:r>
          </a:p>
        </p:txBody>
      </p:sp>
      <p:sp>
        <p:nvSpPr>
          <p:cNvPr id="3" name="Footer Placeholder 2">
            <a:extLst>
              <a:ext uri="{FF2B5EF4-FFF2-40B4-BE49-F238E27FC236}">
                <a16:creationId xmlns:a16="http://schemas.microsoft.com/office/drawing/2014/main" id="{5384095B-554D-20FB-105C-6E8F295A97A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309BA5E-7D60-60A7-4F13-FAF061AAB8CB}"/>
              </a:ext>
            </a:extLst>
          </p:cNvPr>
          <p:cNvSpPr>
            <a:spLocks noGrp="1"/>
          </p:cNvSpPr>
          <p:nvPr>
            <p:ph type="sldNum" sz="quarter" idx="12"/>
          </p:nvPr>
        </p:nvSpPr>
        <p:spPr/>
        <p:txBody>
          <a:bodyPr/>
          <a:lstStyle/>
          <a:p>
            <a:fld id="{ADBD1915-73F0-4A8D-B501-CF547A3FBDF8}" type="slidenum">
              <a:rPr lang="en-GB" smtClean="0"/>
              <a:t>46</a:t>
            </a:fld>
            <a:endParaRPr lang="en-GB"/>
          </a:p>
        </p:txBody>
      </p:sp>
    </p:spTree>
    <p:extLst>
      <p:ext uri="{BB962C8B-B14F-4D97-AF65-F5344CB8AC3E}">
        <p14:creationId xmlns:p14="http://schemas.microsoft.com/office/powerpoint/2010/main" val="3236998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F4A2D0-3EA9-7D90-5715-6DD56272584B}"/>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FE0D8AAB-E378-F33B-ADD3-E77541AB21DA}"/>
              </a:ext>
            </a:extLst>
          </p:cNvPr>
          <p:cNvGraphicFramePr>
            <a:graphicFrameLocks noGrp="1"/>
          </p:cNvGraphicFramePr>
          <p:nvPr>
            <p:ph idx="1"/>
            <p:extLst>
              <p:ext uri="{D42A27DB-BD31-4B8C-83A1-F6EECF244321}">
                <p14:modId xmlns:p14="http://schemas.microsoft.com/office/powerpoint/2010/main" val="2856469868"/>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2FFF49E1-7C27-A980-3018-659A5DE4E5EE}"/>
              </a:ext>
            </a:extLst>
          </p:cNvPr>
          <p:cNvSpPr/>
          <p:nvPr/>
        </p:nvSpPr>
        <p:spPr>
          <a:xfrm>
            <a:off x="6849129"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Beginning to have an understanding for terms like, yesterday, last week and last year</a:t>
            </a:r>
            <a:r>
              <a:rPr lang="en-GB" sz="1000" b="0" i="0" u="none" strike="noStrike" baseline="0" dirty="0">
                <a:solidFill>
                  <a:srgbClr val="000000"/>
                </a:solidFill>
                <a:latin typeface="Century Gothic" panose="020B0502020202020204" pitchFamily="34" charset="0"/>
              </a:rPr>
              <a:t>;  </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Appreciating that they may have siblings that are older than them and that they may be older than a younger sibling;</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Appreciating that certain artefacts and resources are old and have been used before.  </a:t>
            </a:r>
          </a:p>
        </p:txBody>
      </p:sp>
      <p:sp>
        <p:nvSpPr>
          <p:cNvPr id="20" name="Rectangle 19">
            <a:extLst>
              <a:ext uri="{FF2B5EF4-FFF2-40B4-BE49-F238E27FC236}">
                <a16:creationId xmlns:a16="http://schemas.microsoft.com/office/drawing/2014/main" id="{0ADEE6B7-79FB-A25B-5EA0-723858C874F1}"/>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408A725-4119-7B0E-8B58-BDE477213861}"/>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B2215715-CAAA-9682-EA9A-B0DFEBF6045C}"/>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B8AC1CCD-8278-7DFD-11C0-EEC177607AD8}"/>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765A2B36-B526-A6F3-87AF-501D45AF6367}"/>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E14EAFCF-A9C1-1A15-7F21-1AC40CFBC325}"/>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9228B98F-D054-43E5-5F60-D2F86D7DEF1C}"/>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C48D6967-BC4B-1DB7-D412-41616510547D}"/>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B43E0F43-11DB-C2BA-EF8A-F626502DA3A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7BA907AF-156B-0C48-5F8D-81FD10EBB20A}"/>
              </a:ext>
            </a:extLst>
          </p:cNvPr>
          <p:cNvSpPr>
            <a:spLocks noGrp="1"/>
          </p:cNvSpPr>
          <p:nvPr>
            <p:ph type="sldNum" sz="quarter" idx="12"/>
          </p:nvPr>
        </p:nvSpPr>
        <p:spPr/>
        <p:txBody>
          <a:bodyPr/>
          <a:lstStyle/>
          <a:p>
            <a:fld id="{ADBD1915-73F0-4A8D-B501-CF547A3FBDF8}" type="slidenum">
              <a:rPr lang="en-GB" dirty="0" smtClean="0"/>
              <a:t>47</a:t>
            </a:fld>
            <a:endParaRPr lang="en-GB"/>
          </a:p>
        </p:txBody>
      </p:sp>
      <p:sp>
        <p:nvSpPr>
          <p:cNvPr id="4" name="Rectangle 3">
            <a:extLst>
              <a:ext uri="{FF2B5EF4-FFF2-40B4-BE49-F238E27FC236}">
                <a16:creationId xmlns:a16="http://schemas.microsoft.com/office/drawing/2014/main" id="{BE79FD58-E360-C3BA-55DE-C553A3E8380A}"/>
              </a:ext>
            </a:extLst>
          </p:cNvPr>
          <p:cNvSpPr/>
          <p:nvPr/>
        </p:nvSpPr>
        <p:spPr>
          <a:xfrm>
            <a:off x="334519"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Repeat actions that have an effect.</a:t>
            </a:r>
            <a:endParaRPr lang="en-US"/>
          </a:p>
        </p:txBody>
      </p:sp>
      <p:sp>
        <p:nvSpPr>
          <p:cNvPr id="5" name="Rectangle 4">
            <a:extLst>
              <a:ext uri="{FF2B5EF4-FFF2-40B4-BE49-F238E27FC236}">
                <a16:creationId xmlns:a16="http://schemas.microsoft.com/office/drawing/2014/main" id="{AE6B24C1-95F1-4CC2-028B-3B91274F9DBC}"/>
              </a:ext>
            </a:extLst>
          </p:cNvPr>
          <p:cNvSpPr/>
          <p:nvPr/>
        </p:nvSpPr>
        <p:spPr>
          <a:xfrm>
            <a:off x="2551841"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1">
              <a:solidFill>
                <a:srgbClr val="000000"/>
              </a:solidFill>
              <a:latin typeface="Century Gothic"/>
            </a:endParaRPr>
          </a:p>
        </p:txBody>
      </p:sp>
      <p:sp>
        <p:nvSpPr>
          <p:cNvPr id="8" name="Rectangle 7">
            <a:extLst>
              <a:ext uri="{FF2B5EF4-FFF2-40B4-BE49-F238E27FC236}">
                <a16:creationId xmlns:a16="http://schemas.microsoft.com/office/drawing/2014/main" id="{3C567D49-C0A5-934F-8170-7B175E72A204}"/>
              </a:ext>
            </a:extLst>
          </p:cNvPr>
          <p:cNvSpPr/>
          <p:nvPr/>
        </p:nvSpPr>
        <p:spPr>
          <a:xfrm>
            <a:off x="2414484" y="2879698"/>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Begin to make sense of their own life-story and family's history.</a:t>
            </a:r>
            <a:endParaRPr lang="en-US"/>
          </a:p>
        </p:txBody>
      </p:sp>
      <p:sp>
        <p:nvSpPr>
          <p:cNvPr id="9" name="Rectangle 8">
            <a:extLst>
              <a:ext uri="{FF2B5EF4-FFF2-40B4-BE49-F238E27FC236}">
                <a16:creationId xmlns:a16="http://schemas.microsoft.com/office/drawing/2014/main" id="{CEDAC0A1-A339-0149-BB9E-9BC1760F5A94}"/>
              </a:ext>
            </a:extLst>
          </p:cNvPr>
          <p:cNvSpPr/>
          <p:nvPr/>
        </p:nvSpPr>
        <p:spPr>
          <a:xfrm>
            <a:off x="4769162" y="2928753"/>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GB" sz="1000" b="1">
                <a:solidFill>
                  <a:srgbClr val="000000"/>
                </a:solidFill>
                <a:latin typeface="Century Gothic"/>
              </a:rPr>
              <a:t>Make sense of their own life-story and family's history.</a:t>
            </a:r>
            <a:endParaRPr lang="en-US"/>
          </a:p>
        </p:txBody>
      </p:sp>
    </p:spTree>
    <p:extLst>
      <p:ext uri="{BB962C8B-B14F-4D97-AF65-F5344CB8AC3E}">
        <p14:creationId xmlns:p14="http://schemas.microsoft.com/office/powerpoint/2010/main" val="20570242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18167742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20686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Beginning to have an understanding for terms like, yesterday, last week and last year</a:t>
            </a:r>
            <a:r>
              <a:rPr lang="en-GB" sz="10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Appreciating that they may have siblings that are older than them and that they may be older than a younger sibling;</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Appreciating that certain artefacts and resources are old and have been used before.  </a:t>
            </a:r>
          </a:p>
        </p:txBody>
      </p:sp>
      <p:sp>
        <p:nvSpPr>
          <p:cNvPr id="17" name="Rectangle 16">
            <a:extLst>
              <a:ext uri="{FF2B5EF4-FFF2-40B4-BE49-F238E27FC236}">
                <a16:creationId xmlns:a16="http://schemas.microsoft.com/office/drawing/2014/main" id="{76ABC9D3-EFFA-48B9-87EC-BDBF29665BCF}"/>
              </a:ext>
            </a:extLst>
          </p:cNvPr>
          <p:cNvSpPr/>
          <p:nvPr/>
        </p:nvSpPr>
        <p:spPr>
          <a:xfrm>
            <a:off x="2316925" y="2771775"/>
            <a:ext cx="2214503" cy="35961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dirty="0">
                <a:solidFill>
                  <a:srgbClr val="000000"/>
                </a:solidFill>
                <a:latin typeface="Century Gothic"/>
              </a:rPr>
              <a:t>Know some similarities and differences between things in the past and now, drawing on their experiences and what has been read in class; - personal </a:t>
            </a:r>
            <a:endParaRPr lang="en-US"/>
          </a:p>
          <a:p>
            <a:pPr marL="171450" indent="-171450">
              <a:buFont typeface="Arial" panose="020B0604020202020204" pitchFamily="34" charset="0"/>
              <a:buChar char="•"/>
            </a:pPr>
            <a:r>
              <a:rPr lang="en-GB" sz="1000" b="1" dirty="0">
                <a:solidFill>
                  <a:srgbClr val="000000"/>
                </a:solidFill>
                <a:latin typeface="Century Gothic"/>
              </a:rPr>
              <a:t>Remembering</a:t>
            </a:r>
            <a:r>
              <a:rPr lang="en-GB" sz="1000" b="1" i="0" u="none" strike="noStrike" baseline="0" dirty="0">
                <a:solidFill>
                  <a:srgbClr val="000000"/>
                </a:solidFill>
                <a:latin typeface="Century Gothic"/>
              </a:rPr>
              <a:t> and talking about significant events in their own experiences, e.g. birthday</a:t>
            </a:r>
            <a:r>
              <a:rPr lang="en-GB" sz="1000" b="1" dirty="0">
                <a:solidFill>
                  <a:srgbClr val="000000"/>
                </a:solidFill>
                <a:latin typeface="Century Gothic"/>
              </a:rPr>
              <a:t>, Christmas</a:t>
            </a:r>
            <a:r>
              <a:rPr lang="en-GB" sz="1000" b="1" i="0" u="none" strike="noStrike" baseline="0" dirty="0">
                <a:solidFill>
                  <a:srgbClr val="000000"/>
                </a:solidFill>
                <a:latin typeface="Century Gothic"/>
              </a:rPr>
              <a:t>;</a:t>
            </a:r>
            <a:endParaRPr lang="en-GB" dirty="0"/>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Knowing and understanding that their grandparents are older than their parents;</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Beginning to be familiar with words and phrases associated with long ago, such as ‘in the past’ or ‘a long time ago’;</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Beginning to understand that some familiar stories were set in a time before they were born.</a:t>
            </a:r>
          </a:p>
        </p:txBody>
      </p:sp>
      <p:sp>
        <p:nvSpPr>
          <p:cNvPr id="18" name="Rectangle 17">
            <a:extLst>
              <a:ext uri="{FF2B5EF4-FFF2-40B4-BE49-F238E27FC236}">
                <a16:creationId xmlns:a16="http://schemas.microsoft.com/office/drawing/2014/main" id="{E7D3B6FF-CD7B-4422-86C6-800E979B7FF9}"/>
              </a:ext>
            </a:extLst>
          </p:cNvPr>
          <p:cNvSpPr/>
          <p:nvPr/>
        </p:nvSpPr>
        <p:spPr>
          <a:xfrm>
            <a:off x="4531488" y="2771774"/>
            <a:ext cx="2224148" cy="31042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1000" b="1" dirty="0">
                <a:solidFill>
                  <a:srgbClr val="000000"/>
                </a:solidFill>
                <a:latin typeface="Century Gothic"/>
              </a:rPr>
              <a:t>Know some similarities and differences between things in the past and now, drawing on their experiences and what has been read in class; - dinosaurs</a:t>
            </a:r>
            <a:endParaRPr lang="en-US" dirty="0"/>
          </a:p>
          <a:p>
            <a:pPr marL="171450" indent="-171450">
              <a:buFont typeface="Arial" panose="020B0604020202020204" pitchFamily="34" charset="0"/>
              <a:buChar char="•"/>
            </a:pPr>
            <a:r>
              <a:rPr lang="en-GB" sz="1000" b="1" dirty="0">
                <a:solidFill>
                  <a:srgbClr val="000000"/>
                </a:solidFill>
                <a:latin typeface="Century Gothic"/>
              </a:rPr>
              <a:t>Recognising</a:t>
            </a:r>
            <a:r>
              <a:rPr lang="en-GB" sz="1000" b="1" i="0" u="none" strike="noStrike" baseline="0" dirty="0">
                <a:solidFill>
                  <a:srgbClr val="000000"/>
                </a:solidFill>
                <a:latin typeface="Century Gothic"/>
              </a:rPr>
              <a:t> and describing special times or events for family or friends, e.g. Eid, christening, Christmas</a:t>
            </a:r>
            <a:r>
              <a:rPr lang="en-GB" sz="1000" b="1" dirty="0">
                <a:solidFill>
                  <a:srgbClr val="000000"/>
                </a:solidFill>
                <a:latin typeface="Century Gothic"/>
              </a:rPr>
              <a:t>, Easter</a:t>
            </a:r>
            <a:endParaRPr lang="en-GB" dirty="0"/>
          </a:p>
          <a:p>
            <a:pPr marL="171450" indent="-171450">
              <a:buFont typeface="Arial" panose="020B0604020202020204" pitchFamily="34" charset="0"/>
              <a:buChar char="•"/>
            </a:pPr>
            <a:r>
              <a:rPr lang="en-GB" sz="1000" b="1" dirty="0">
                <a:solidFill>
                  <a:srgbClr val="000000"/>
                </a:solidFill>
                <a:latin typeface="Century Gothic"/>
              </a:rPr>
              <a:t>Beginning to compare and contrast characters in stories about the past;</a:t>
            </a:r>
          </a:p>
          <a:p>
            <a:pPr marL="171450" indent="-171450">
              <a:buFont typeface="Arial" panose="020B0604020202020204" pitchFamily="34" charset="0"/>
              <a:buChar char="•"/>
            </a:pPr>
            <a:r>
              <a:rPr lang="en-GB" sz="1000" b="1" i="0" u="none" strike="noStrike" baseline="0" dirty="0">
                <a:solidFill>
                  <a:srgbClr val="000000"/>
                </a:solidFill>
                <a:latin typeface="Century Gothic"/>
              </a:rPr>
              <a:t>Understanding that people celebrated events like Eid and Christmas before they were born;</a:t>
            </a:r>
          </a:p>
          <a:p>
            <a:pPr marL="171450" indent="-171450">
              <a:buFont typeface="Arial" panose="020B0604020202020204" pitchFamily="34" charset="0"/>
              <a:buChar char="•"/>
            </a:pPr>
            <a:r>
              <a:rPr lang="en-GB" sz="1000" b="1" dirty="0">
                <a:solidFill>
                  <a:srgbClr val="000000"/>
                </a:solidFill>
                <a:latin typeface="Century Gothic"/>
              </a:rPr>
              <a:t>Using appropriate language to describe the past, such as, ‘in the past’.</a:t>
            </a:r>
            <a:endParaRPr lang="en-GB" sz="1000" b="1" i="0" u="none" strike="noStrike" baseline="0" dirty="0">
              <a:solidFill>
                <a:srgbClr val="000000"/>
              </a:solidFill>
              <a:latin typeface="Century Gothic"/>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3079346"/>
            <a:ext cx="1838326" cy="27314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dirty="0">
                <a:solidFill>
                  <a:srgbClr val="000000"/>
                </a:solidFill>
                <a:latin typeface="Century Gothic"/>
              </a:rPr>
              <a:t>Remembering and talking about significant events in their own experiences, e.g. holidays/days outs</a:t>
            </a:r>
          </a:p>
          <a:p>
            <a:pPr marL="171450" indent="-171450">
              <a:buFont typeface="Arial" panose="020B0604020202020204" pitchFamily="34" charset="0"/>
              <a:buChar char="•"/>
            </a:pPr>
            <a:r>
              <a:rPr lang="en-GB" sz="1000" b="1" dirty="0">
                <a:solidFill>
                  <a:srgbClr val="000000"/>
                </a:solidFill>
                <a:latin typeface="Century Gothic"/>
              </a:rPr>
              <a:t>Talk</a:t>
            </a:r>
            <a:r>
              <a:rPr lang="en-GB" sz="1000" b="1" i="0" u="none" strike="noStrike" baseline="0" dirty="0">
                <a:solidFill>
                  <a:srgbClr val="000000"/>
                </a:solidFill>
                <a:latin typeface="Century Gothic"/>
              </a:rPr>
              <a:t> about the lives of the people around them and their roles in society;</a:t>
            </a:r>
            <a:endParaRPr lang="en-GB" dirty="0"/>
          </a:p>
          <a:p>
            <a:pPr marL="171450" indent="-171450">
              <a:buFont typeface="Arial" panose="020B0604020202020204" pitchFamily="34" charset="0"/>
              <a:buChar char="•"/>
            </a:pPr>
            <a:r>
              <a:rPr lang="en-GB" sz="1000" b="1" i="0" u="none" strike="noStrike" baseline="0" dirty="0">
                <a:solidFill>
                  <a:srgbClr val="000000"/>
                </a:solidFill>
                <a:latin typeface="Century Gothic"/>
              </a:rPr>
              <a:t>Know some similarities and differences between things in the past and now, drawing on their experiences and what has been read in class</a:t>
            </a:r>
            <a:r>
              <a:rPr lang="en-GB" sz="1000" b="1" dirty="0">
                <a:solidFill>
                  <a:srgbClr val="000000"/>
                </a:solidFill>
                <a:latin typeface="Century Gothic"/>
              </a:rPr>
              <a:t> - personal</a:t>
            </a:r>
            <a:endParaRPr lang="en-GB" sz="1000" b="1" i="0" u="none" strike="noStrike" baseline="0" dirty="0">
              <a:solidFill>
                <a:srgbClr val="000000"/>
              </a:solidFill>
              <a:latin typeface="Century Gothic"/>
            </a:endParaRPr>
          </a:p>
          <a:p>
            <a:pPr marL="171450" indent="-171450">
              <a:buFont typeface="Arial" panose="020B0604020202020204" pitchFamily="34" charset="0"/>
              <a:buChar char="•"/>
            </a:pPr>
            <a:r>
              <a:rPr lang="en-GB" sz="1000" b="1" i="0" u="none" strike="noStrike" baseline="0" dirty="0">
                <a:solidFill>
                  <a:srgbClr val="000000"/>
                </a:solidFill>
                <a:latin typeface="Century Gothic"/>
              </a:rPr>
              <a:t>Understand the past through settings, characters and events encountered in books read in class and storytelling.</a:t>
            </a:r>
          </a:p>
          <a:p>
            <a:r>
              <a:rPr lang="en-GB" sz="1100" b="1" i="0" u="none" strike="noStrike" baseline="0" dirty="0">
                <a:solidFill>
                  <a:srgbClr val="000000"/>
                </a:solidFill>
                <a:latin typeface="Century Gothic"/>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1BE819A-9674-DE71-8EB6-CCF239D6160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DF31D9D5-1C93-E913-8FA0-7868628CA2F1}"/>
              </a:ext>
            </a:extLst>
          </p:cNvPr>
          <p:cNvSpPr>
            <a:spLocks noGrp="1"/>
          </p:cNvSpPr>
          <p:nvPr>
            <p:ph type="sldNum" sz="quarter" idx="12"/>
          </p:nvPr>
        </p:nvSpPr>
        <p:spPr/>
        <p:txBody>
          <a:bodyPr/>
          <a:lstStyle/>
          <a:p>
            <a:fld id="{ADBD1915-73F0-4A8D-B501-CF547A3FBDF8}" type="slidenum">
              <a:rPr lang="en-GB" smtClean="0"/>
              <a:t>48</a:t>
            </a:fld>
            <a:endParaRPr lang="en-GB"/>
          </a:p>
        </p:txBody>
      </p:sp>
    </p:spTree>
    <p:extLst>
      <p:ext uri="{BB962C8B-B14F-4D97-AF65-F5344CB8AC3E}">
        <p14:creationId xmlns:p14="http://schemas.microsoft.com/office/powerpoint/2010/main" val="2044775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685707467"/>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Past and present</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3076564"/>
            <a:ext cx="3545785" cy="17744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Talk about the lives of the people around them and their roles in society;</a:t>
            </a:r>
          </a:p>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Know some similarities and differences between things in the past and now, drawing on their experiences and what has been read in class;</a:t>
            </a:r>
          </a:p>
          <a:p>
            <a:pPr marL="171450" indent="-171450">
              <a:buFont typeface="Arial" panose="020B0604020202020204" pitchFamily="34" charset="0"/>
              <a:buChar char="•"/>
            </a:pPr>
            <a:r>
              <a:rPr lang="en-GB" sz="1100" b="1" i="0" u="none" strike="noStrike" baseline="0">
                <a:solidFill>
                  <a:srgbClr val="000000"/>
                </a:solidFill>
                <a:latin typeface="Century Gothic" panose="020B0502020202020204" pitchFamily="34" charset="0"/>
              </a:rPr>
              <a:t>Understand the past through settings, characters and events encountered in books read in class and storytelling.</a:t>
            </a:r>
          </a:p>
        </p:txBody>
      </p:sp>
      <p:sp>
        <p:nvSpPr>
          <p:cNvPr id="6" name="Rectangle 5">
            <a:extLst>
              <a:ext uri="{FF2B5EF4-FFF2-40B4-BE49-F238E27FC236}">
                <a16:creationId xmlns:a16="http://schemas.microsoft.com/office/drawing/2014/main" id="{2184C2AF-0626-4C31-9DFE-403CE0970D57}"/>
              </a:ext>
            </a:extLst>
          </p:cNvPr>
          <p:cNvSpPr/>
          <p:nvPr/>
        </p:nvSpPr>
        <p:spPr>
          <a:xfrm>
            <a:off x="5144989" y="2588893"/>
            <a:ext cx="3545785" cy="3488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400" b="1">
              <a:solidFill>
                <a:schemeClr val="tx1"/>
              </a:solidFill>
              <a:latin typeface="Century Gothic" panose="020B0502020202020204" pitchFamily="34" charset="0"/>
              <a:ea typeface="Calibri" pitchFamily="34"/>
              <a:cs typeface="Times New Roman" pitchFamily="18"/>
            </a:endParaRP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that the toys their grandparents played with were different to their own;</a:t>
            </a:r>
          </a:p>
          <a:p>
            <a:pPr marL="17145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that toys people from the past played with are different to their own;</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Organise a number of artefacts by age;</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what a number of older objects were used for;</a:t>
            </a:r>
          </a:p>
          <a:p>
            <a:pPr marL="171450" lvl="0" indent="-171450">
              <a:buFont typeface="Arial" panose="020B0604020202020204" pitchFamily="34" charset="0"/>
              <a:buChar char="•"/>
            </a:pPr>
            <a:r>
              <a:rPr lang="en-GB" sz="1100" b="1" kern="1200">
                <a:solidFill>
                  <a:schemeClr val="tx1"/>
                </a:solidFill>
                <a:effectLst/>
                <a:latin typeface="Century Gothic" panose="020B0502020202020204" pitchFamily="34" charset="0"/>
                <a:ea typeface="+mn-ea"/>
                <a:cs typeface="+mn-cs"/>
              </a:rPr>
              <a:t>Know the main differences between their school days and that of their grandparents;</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kern="1200">
                <a:solidFill>
                  <a:schemeClr val="dk1"/>
                </a:solidFill>
                <a:effectLst/>
                <a:latin typeface="Century Gothic" panose="020B0502020202020204" pitchFamily="34" charset="0"/>
                <a:ea typeface="+mn-ea"/>
                <a:cs typeface="+mn-cs"/>
              </a:rPr>
              <a:t>Name a famous UK person from the past and explain why they are famous;</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Remember parts of stories and memories about the past</a:t>
            </a:r>
            <a:r>
              <a:rPr lang="en-GB" sz="1100" b="1">
                <a:solidFill>
                  <a:schemeClr val="tx1"/>
                </a:solidFill>
                <a:latin typeface="Century Gothic" panose="020B0502020202020204" pitchFamily="34" charset="0"/>
                <a:ea typeface="Calibri" panose="020F0502020204030204" pitchFamily="34" charset="0"/>
                <a:cs typeface="Times New Roman" panose="02020603050405020304" pitchFamily="18" charset="0"/>
              </a:rPr>
              <a:t>;</a:t>
            </a:r>
            <a:endPar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Use words to show the passing of time: old, new, earliest, latest, past, present, future, century, new, newest, oldest, modern, before, after</a:t>
            </a:r>
            <a:r>
              <a:rPr lang="en-GB" sz="1100" b="1">
                <a:solidFill>
                  <a:schemeClr val="tx1"/>
                </a:solidFill>
                <a:latin typeface="Century Gothic" panose="020B0502020202020204" pitchFamily="34" charset="0"/>
                <a:ea typeface="Calibri" panose="020F0502020204030204" pitchFamily="34" charset="0"/>
                <a:cs typeface="Times New Roman" panose="02020603050405020304" pitchFamily="18" charset="0"/>
              </a:rPr>
              <a:t>;</a:t>
            </a:r>
            <a:endParaRPr lang="en-GB" sz="1100" b="1">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100" b="1" kern="1200">
                <a:solidFill>
                  <a:schemeClr val="dk1"/>
                </a:solidFill>
                <a:effectLst/>
                <a:latin typeface="Century Gothic" panose="020B0502020202020204" pitchFamily="34" charset="0"/>
                <a:ea typeface="+mn-ea"/>
                <a:cs typeface="+mn-cs"/>
              </a:rPr>
              <a:t>Know the name of a famous person, or a famous place, close to where they live.</a:t>
            </a: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007323"/>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20109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1A9F6576-21C9-479B-B325-6E849FF51D70}"/>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1D406417-152F-D8FC-C49D-D4DC217B2AEC}"/>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A467DC9-E495-221E-DF55-EBEE5E73AA51}"/>
              </a:ext>
            </a:extLst>
          </p:cNvPr>
          <p:cNvSpPr>
            <a:spLocks noGrp="1"/>
          </p:cNvSpPr>
          <p:nvPr>
            <p:ph type="sldNum" sz="quarter" idx="12"/>
          </p:nvPr>
        </p:nvSpPr>
        <p:spPr/>
        <p:txBody>
          <a:bodyPr/>
          <a:lstStyle/>
          <a:p>
            <a:fld id="{ADBD1915-73F0-4A8D-B501-CF547A3FBDF8}" type="slidenum">
              <a:rPr lang="en-GB" smtClean="0"/>
              <a:t>49</a:t>
            </a:fld>
            <a:endParaRPr lang="en-GB"/>
          </a:p>
        </p:txBody>
      </p:sp>
    </p:spTree>
    <p:extLst>
      <p:ext uri="{BB962C8B-B14F-4D97-AF65-F5344CB8AC3E}">
        <p14:creationId xmlns:p14="http://schemas.microsoft.com/office/powerpoint/2010/main" val="1067488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292E1F-DAB9-1BD0-DC04-D37D700E247F}"/>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E8F1DFCD-DE49-5B2D-1D16-0E044E11091E}"/>
              </a:ext>
            </a:extLst>
          </p:cNvPr>
          <p:cNvGraphicFramePr>
            <a:graphicFrameLocks noGrp="1"/>
          </p:cNvGraphicFramePr>
          <p:nvPr>
            <p:ph idx="1"/>
            <p:extLst>
              <p:ext uri="{D42A27DB-BD31-4B8C-83A1-F6EECF244321}">
                <p14:modId xmlns:p14="http://schemas.microsoft.com/office/powerpoint/2010/main" val="1291549630"/>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COMMUNICATION AND LANGUAGE: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Speaking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B96D280-C132-C06E-BED0-A92718FB2146}"/>
              </a:ext>
            </a:extLst>
          </p:cNvPr>
          <p:cNvSpPr/>
          <p:nvPr/>
        </p:nvSpPr>
        <p:spPr>
          <a:xfrm>
            <a:off x="6837426" y="2558373"/>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Knowing many rhymes, be able to talk about familiar books, and be able to tell a long story;</a:t>
            </a:r>
          </a:p>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Developing their communication but may struggle with using tenses accurately;</a:t>
            </a:r>
          </a:p>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Beginning to use sentences with four to six words;</a:t>
            </a:r>
          </a:p>
          <a:p>
            <a:pPr marL="171450" indent="-171450">
              <a:buFont typeface="Arial" panose="020B0604020202020204" pitchFamily="34" charset="0"/>
              <a:buChar char="•"/>
            </a:pPr>
            <a:r>
              <a:rPr lang="en-GB" sz="1000" b="1" dirty="0">
                <a:solidFill>
                  <a:schemeClr val="tx1"/>
                </a:solidFill>
                <a:latin typeface="Century Gothic" panose="020B0502020202020204" pitchFamily="34" charset="0"/>
              </a:rPr>
              <a:t>Beginning to start a conversation with an adult or a friend and continuing it in turns.</a:t>
            </a:r>
          </a:p>
        </p:txBody>
      </p:sp>
      <p:sp>
        <p:nvSpPr>
          <p:cNvPr id="20" name="Rectangle 19">
            <a:extLst>
              <a:ext uri="{FF2B5EF4-FFF2-40B4-BE49-F238E27FC236}">
                <a16:creationId xmlns:a16="http://schemas.microsoft.com/office/drawing/2014/main" id="{2FB501D9-E65D-4453-6909-69E8B6F95FD9}"/>
              </a:ext>
            </a:extLst>
          </p:cNvPr>
          <p:cNvSpPr/>
          <p:nvPr/>
        </p:nvSpPr>
        <p:spPr>
          <a:xfrm>
            <a:off x="6938962" y="141222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0447046-54C7-2941-2D48-D3645B6BF1E6}"/>
              </a:ext>
            </a:extLst>
          </p:cNvPr>
          <p:cNvSpPr txBox="1"/>
          <p:nvPr/>
        </p:nvSpPr>
        <p:spPr>
          <a:xfrm>
            <a:off x="6975685" y="969722"/>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80D88301-B9D8-509A-C668-790D129440B5}"/>
              </a:ext>
            </a:extLst>
          </p:cNvPr>
          <p:cNvSpPr/>
          <p:nvPr/>
        </p:nvSpPr>
        <p:spPr>
          <a:xfrm>
            <a:off x="295275" y="141222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A9037635-4461-2D38-D28F-A793701D3E5C}"/>
              </a:ext>
            </a:extLst>
          </p:cNvPr>
          <p:cNvSpPr txBox="1"/>
          <p:nvPr/>
        </p:nvSpPr>
        <p:spPr>
          <a:xfrm>
            <a:off x="295275" y="887095"/>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92A260E2-AA75-F3DC-DDB1-CCFFFE473FEB}"/>
              </a:ext>
            </a:extLst>
          </p:cNvPr>
          <p:cNvSpPr txBox="1"/>
          <p:nvPr/>
        </p:nvSpPr>
        <p:spPr>
          <a:xfrm>
            <a:off x="2324100" y="969721"/>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E037749F-20C1-0B5C-0FBD-645F9A98CC3C}"/>
              </a:ext>
            </a:extLst>
          </p:cNvPr>
          <p:cNvSpPr txBox="1"/>
          <p:nvPr/>
        </p:nvSpPr>
        <p:spPr>
          <a:xfrm>
            <a:off x="4687676" y="969721"/>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171C6B03-9F06-395A-F7E1-BC4AD9EDD6E5}"/>
              </a:ext>
            </a:extLst>
          </p:cNvPr>
          <p:cNvSpPr/>
          <p:nvPr/>
        </p:nvSpPr>
        <p:spPr>
          <a:xfrm>
            <a:off x="2509836" y="141222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566F0070-FBAC-0657-A8DB-1473DB24B8AA}"/>
              </a:ext>
            </a:extLst>
          </p:cNvPr>
          <p:cNvSpPr/>
          <p:nvPr/>
        </p:nvSpPr>
        <p:spPr>
          <a:xfrm>
            <a:off x="4687676" y="141222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07B417C6-D0B3-1D08-E432-391409D1ABE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F645465-DDBF-91C3-83FB-8421BB642066}"/>
              </a:ext>
            </a:extLst>
          </p:cNvPr>
          <p:cNvSpPr>
            <a:spLocks noGrp="1"/>
          </p:cNvSpPr>
          <p:nvPr>
            <p:ph type="sldNum" sz="quarter" idx="12"/>
          </p:nvPr>
        </p:nvSpPr>
        <p:spPr/>
        <p:txBody>
          <a:bodyPr/>
          <a:lstStyle/>
          <a:p>
            <a:fld id="{ADBD1915-73F0-4A8D-B501-CF547A3FBDF8}" type="slidenum">
              <a:rPr lang="en-GB" smtClean="0"/>
              <a:t>5</a:t>
            </a:fld>
            <a:endParaRPr lang="en-GB"/>
          </a:p>
        </p:txBody>
      </p:sp>
      <p:sp>
        <p:nvSpPr>
          <p:cNvPr id="31" name="Rectangle 30">
            <a:extLst>
              <a:ext uri="{FF2B5EF4-FFF2-40B4-BE49-F238E27FC236}">
                <a16:creationId xmlns:a16="http://schemas.microsoft.com/office/drawing/2014/main" id="{CA2897A7-D45F-066B-065C-FFA0CFBE3B20}"/>
              </a:ext>
            </a:extLst>
          </p:cNvPr>
          <p:cNvSpPr/>
          <p:nvPr/>
        </p:nvSpPr>
        <p:spPr>
          <a:xfrm>
            <a:off x="2283787" y="4155818"/>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a:solidFill>
                <a:schemeClr val="tx1"/>
              </a:solidFill>
              <a:latin typeface="Century Gothic" panose="020B0502020202020204" pitchFamily="34" charset="0"/>
            </a:endParaRPr>
          </a:p>
        </p:txBody>
      </p:sp>
      <p:sp>
        <p:nvSpPr>
          <p:cNvPr id="32" name="Rectangle 31">
            <a:extLst>
              <a:ext uri="{FF2B5EF4-FFF2-40B4-BE49-F238E27FC236}">
                <a16:creationId xmlns:a16="http://schemas.microsoft.com/office/drawing/2014/main" id="{7E7B740E-2A64-C330-27C0-C31A5B6BC33E}"/>
              </a:ext>
            </a:extLst>
          </p:cNvPr>
          <p:cNvSpPr/>
          <p:nvPr/>
        </p:nvSpPr>
        <p:spPr>
          <a:xfrm>
            <a:off x="89594" y="2301313"/>
            <a:ext cx="2490159" cy="4045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900" b="1">
              <a:solidFill>
                <a:schemeClr val="tx1"/>
              </a:solidFill>
              <a:latin typeface="Century Gothic"/>
            </a:endParaRPr>
          </a:p>
          <a:p>
            <a:pPr marL="285750" indent="-285750">
              <a:buFont typeface="Arial" panose="020B0604020202020204" pitchFamily="34" charset="0"/>
              <a:buChar char="•"/>
            </a:pPr>
            <a:r>
              <a:rPr lang="en-US" sz="900" b="1">
                <a:solidFill>
                  <a:schemeClr val="tx1"/>
                </a:solidFill>
                <a:latin typeface="Century Gothic"/>
                <a:cs typeface="Calibri"/>
              </a:rPr>
              <a:t>Start to say how they are feeling, using words as well as actions. </a:t>
            </a:r>
          </a:p>
          <a:p>
            <a:pPr marL="285750" indent="-285750">
              <a:buFont typeface="Arial" panose="020B0604020202020204" pitchFamily="34" charset="0"/>
              <a:buChar char="•"/>
            </a:pPr>
            <a:r>
              <a:rPr lang="en-US" sz="900" b="1">
                <a:solidFill>
                  <a:schemeClr val="tx1"/>
                </a:solidFill>
                <a:latin typeface="Century Gothic"/>
                <a:cs typeface="Calibri"/>
              </a:rPr>
              <a:t>Start to develop conversation, often jumping from topic to topic. </a:t>
            </a:r>
          </a:p>
          <a:p>
            <a:pPr marL="285750" indent="-285750">
              <a:buFont typeface="Arial" panose="020B0604020202020204" pitchFamily="34" charset="0"/>
              <a:buChar char="•"/>
            </a:pPr>
            <a:r>
              <a:rPr lang="en-US" sz="900" b="1">
                <a:solidFill>
                  <a:schemeClr val="tx1"/>
                </a:solidFill>
                <a:latin typeface="Century Gothic"/>
                <a:cs typeface="Calibri"/>
              </a:rPr>
              <a:t>Use the speech sounds p, b, m, w. (</a:t>
            </a:r>
            <a:r>
              <a:rPr lang="en-US" sz="900" b="1" err="1">
                <a:solidFill>
                  <a:schemeClr val="tx1"/>
                </a:solidFill>
                <a:latin typeface="Century Gothic"/>
                <a:cs typeface="Calibri"/>
              </a:rPr>
              <a:t>Spk</a:t>
            </a:r>
            <a:r>
              <a:rPr lang="en-US" sz="900" b="1">
                <a:solidFill>
                  <a:schemeClr val="tx1"/>
                </a:solidFill>
                <a:latin typeface="Century Gothic"/>
                <a:cs typeface="Calibri"/>
              </a:rPr>
              <a:t> 0-3 </a:t>
            </a:r>
          </a:p>
          <a:p>
            <a:pPr marL="285750" indent="-285750">
              <a:buFont typeface="Arial" panose="020B0604020202020204" pitchFamily="34" charset="0"/>
              <a:buChar char="•"/>
            </a:pPr>
            <a:r>
              <a:rPr lang="en-US" sz="900" b="1">
                <a:solidFill>
                  <a:schemeClr val="tx1"/>
                </a:solidFill>
                <a:latin typeface="Century Gothic"/>
                <a:cs typeface="Calibri"/>
              </a:rPr>
              <a:t>Is the child frequently asking questions, such as the names of people and objects?</a:t>
            </a:r>
          </a:p>
          <a:p>
            <a:pPr marL="285750" indent="-285750">
              <a:buFont typeface="Arial" panose="020B0604020202020204" pitchFamily="34" charset="0"/>
              <a:buChar char="•"/>
            </a:pPr>
            <a:r>
              <a:rPr lang="en-US" sz="900" b="1">
                <a:solidFill>
                  <a:schemeClr val="tx1"/>
                </a:solidFill>
                <a:latin typeface="Century Gothic"/>
                <a:cs typeface="Calibri"/>
              </a:rPr>
              <a:t>Towards their third birthday, can the child use around 300 words? These words include descriptive language. They include words for time (for example, 'now' and 'later'), space (for example, 'over there') and function (for example, they can tell you a sponge is for washing).</a:t>
            </a:r>
          </a:p>
          <a:p>
            <a:pPr marL="285750" indent="-285750">
              <a:buFont typeface="Arial" panose="020B0604020202020204" pitchFamily="34" charset="0"/>
              <a:buChar char="•"/>
            </a:pPr>
            <a:r>
              <a:rPr lang="en-US" sz="900" b="1">
                <a:solidFill>
                  <a:schemeClr val="tx1"/>
                </a:solidFill>
                <a:latin typeface="Century Gothic"/>
                <a:cs typeface="Calibri"/>
              </a:rPr>
              <a:t>Is the child linking up to 5 words together? </a:t>
            </a:r>
          </a:p>
          <a:p>
            <a:pPr marL="285750" indent="-285750">
              <a:buFont typeface="Arial" panose="020B0604020202020204" pitchFamily="34" charset="0"/>
              <a:buChar char="•"/>
            </a:pPr>
            <a:r>
              <a:rPr lang="en-US" sz="900" b="1">
                <a:solidFill>
                  <a:schemeClr val="tx1"/>
                </a:solidFill>
                <a:latin typeface="Century Gothic"/>
                <a:cs typeface="Calibri"/>
              </a:rPr>
              <a:t>Is the child using pronouns ('me', 'him', 'she'), and using plurals and prepositions ('in', 'on', 'under') - these may not always be used correctly to start with. </a:t>
            </a:r>
          </a:p>
        </p:txBody>
      </p:sp>
      <p:sp>
        <p:nvSpPr>
          <p:cNvPr id="33" name="Rectangle 32">
            <a:extLst>
              <a:ext uri="{FF2B5EF4-FFF2-40B4-BE49-F238E27FC236}">
                <a16:creationId xmlns:a16="http://schemas.microsoft.com/office/drawing/2014/main" id="{5D475367-77D5-75A7-0907-A54704843290}"/>
              </a:ext>
            </a:extLst>
          </p:cNvPr>
          <p:cNvSpPr/>
          <p:nvPr/>
        </p:nvSpPr>
        <p:spPr>
          <a:xfrm>
            <a:off x="2384775" y="2145240"/>
            <a:ext cx="2150470" cy="30631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panose="020B0604020202020204" pitchFamily="34" charset="0"/>
              <a:buChar char="•"/>
            </a:pPr>
            <a:r>
              <a:rPr lang="en-US" sz="1000" b="1">
                <a:solidFill>
                  <a:schemeClr val="tx1"/>
                </a:solidFill>
                <a:latin typeface="Century Gothic"/>
                <a:cs typeface="Calibri"/>
              </a:rPr>
              <a:t>Sing a large repertoire of songs. </a:t>
            </a:r>
          </a:p>
          <a:p>
            <a:pPr marL="285750" indent="-285750">
              <a:buFont typeface="Arial" panose="020B0604020202020204" pitchFamily="34" charset="0"/>
              <a:buChar char="•"/>
            </a:pPr>
            <a:r>
              <a:rPr lang="en-US" sz="1000" b="1">
                <a:solidFill>
                  <a:schemeClr val="tx1"/>
                </a:solidFill>
                <a:latin typeface="Century Gothic"/>
                <a:cs typeface="Calibri"/>
              </a:rPr>
              <a:t>May have problems saying some sounds: r, j, </a:t>
            </a:r>
            <a:r>
              <a:rPr lang="en-US" sz="1000" b="1" err="1">
                <a:solidFill>
                  <a:schemeClr val="tx1"/>
                </a:solidFill>
                <a:latin typeface="Century Gothic"/>
                <a:cs typeface="Calibri"/>
              </a:rPr>
              <a:t>th</a:t>
            </a:r>
            <a:r>
              <a:rPr lang="en-US" sz="1000" b="1">
                <a:solidFill>
                  <a:schemeClr val="tx1"/>
                </a:solidFill>
                <a:latin typeface="Century Gothic"/>
                <a:cs typeface="Calibri"/>
              </a:rPr>
              <a:t>, </a:t>
            </a:r>
            <a:r>
              <a:rPr lang="en-US" sz="1000" b="1" err="1">
                <a:solidFill>
                  <a:schemeClr val="tx1"/>
                </a:solidFill>
                <a:latin typeface="Century Gothic"/>
                <a:cs typeface="Calibri"/>
              </a:rPr>
              <a:t>ch</a:t>
            </a:r>
            <a:r>
              <a:rPr lang="en-US" sz="1000" b="1">
                <a:solidFill>
                  <a:schemeClr val="tx1"/>
                </a:solidFill>
                <a:latin typeface="Century Gothic"/>
                <a:cs typeface="Calibri"/>
              </a:rPr>
              <a:t>, and </a:t>
            </a:r>
            <a:r>
              <a:rPr lang="en-US" sz="1000" b="1" err="1">
                <a:solidFill>
                  <a:schemeClr val="tx1"/>
                </a:solidFill>
                <a:latin typeface="Century Gothic"/>
                <a:cs typeface="Calibri"/>
              </a:rPr>
              <a:t>sh</a:t>
            </a:r>
            <a:r>
              <a:rPr lang="en-US" sz="1000" b="1">
                <a:solidFill>
                  <a:schemeClr val="tx1"/>
                </a:solidFill>
                <a:latin typeface="Century Gothic"/>
                <a:cs typeface="Calibri"/>
              </a:rPr>
              <a:t> </a:t>
            </a:r>
          </a:p>
          <a:p>
            <a:pPr marL="285750" indent="-285750">
              <a:buFont typeface="Arial" panose="020B0604020202020204" pitchFamily="34" charset="0"/>
              <a:buChar char="•"/>
            </a:pPr>
            <a:r>
              <a:rPr lang="en-US" sz="1000" b="1">
                <a:solidFill>
                  <a:schemeClr val="tx1"/>
                </a:solidFill>
                <a:latin typeface="Century Gothic"/>
                <a:cs typeface="Calibri"/>
              </a:rPr>
              <a:t>Use longer sentences of four to six words.</a:t>
            </a:r>
          </a:p>
          <a:p>
            <a:pPr marL="285750" indent="-285750">
              <a:buFont typeface="Arial" panose="020B0604020202020204" pitchFamily="34" charset="0"/>
              <a:buChar char="•"/>
            </a:pPr>
            <a:r>
              <a:rPr lang="en-US" sz="1000" b="1">
                <a:solidFill>
                  <a:schemeClr val="tx1"/>
                </a:solidFill>
                <a:latin typeface="Century Gothic"/>
                <a:cs typeface="Calibri"/>
              </a:rPr>
              <a:t>Use talk to </a:t>
            </a:r>
            <a:r>
              <a:rPr lang="en-US" sz="1000" b="1" err="1">
                <a:solidFill>
                  <a:schemeClr val="tx1"/>
                </a:solidFill>
                <a:latin typeface="Century Gothic"/>
                <a:cs typeface="Calibri"/>
              </a:rPr>
              <a:t>organise</a:t>
            </a:r>
            <a:r>
              <a:rPr lang="en-US" sz="1000" b="1">
                <a:solidFill>
                  <a:schemeClr val="tx1"/>
                </a:solidFill>
                <a:latin typeface="Century Gothic"/>
                <a:cs typeface="Calibri"/>
              </a:rPr>
              <a:t> themselves and their play: "Let's go on a bus... you sit there... I'll be the driver."</a:t>
            </a:r>
          </a:p>
          <a:p>
            <a:pPr marL="285750" indent="-285750">
              <a:buFont typeface="Arial" panose="020B0604020202020204" pitchFamily="34" charset="0"/>
              <a:buChar char="•"/>
            </a:pPr>
            <a:r>
              <a:rPr lang="en-US" sz="1000" b="1">
                <a:solidFill>
                  <a:schemeClr val="tx1"/>
                </a:solidFill>
                <a:latin typeface="Century Gothic"/>
                <a:cs typeface="Calibri"/>
              </a:rPr>
              <a:t>Can the child answer simple 'why' questions? </a:t>
            </a:r>
          </a:p>
        </p:txBody>
      </p:sp>
      <p:sp>
        <p:nvSpPr>
          <p:cNvPr id="34" name="Rectangle 33">
            <a:extLst>
              <a:ext uri="{FF2B5EF4-FFF2-40B4-BE49-F238E27FC236}">
                <a16:creationId xmlns:a16="http://schemas.microsoft.com/office/drawing/2014/main" id="{BB3550F0-0BAC-7677-DBF5-8F1A2166CCB1}"/>
              </a:ext>
            </a:extLst>
          </p:cNvPr>
          <p:cNvSpPr/>
          <p:nvPr/>
        </p:nvSpPr>
        <p:spPr>
          <a:xfrm>
            <a:off x="4634052" y="3311192"/>
            <a:ext cx="2251458"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US" sz="800" b="1">
                <a:solidFill>
                  <a:schemeClr val="tx1"/>
                </a:solidFill>
                <a:latin typeface="Century Gothic"/>
                <a:cs typeface="Calibri"/>
              </a:rPr>
              <a:t>Know many rhymes, be able to talk about familiar books, and be able to tell a long story. </a:t>
            </a:r>
          </a:p>
          <a:p>
            <a:pPr marL="171450" indent="-171450">
              <a:buFont typeface="Arial"/>
              <a:buChar char="•"/>
            </a:pPr>
            <a:r>
              <a:rPr lang="en-US" sz="800" b="1">
                <a:solidFill>
                  <a:schemeClr val="tx1"/>
                </a:solidFill>
                <a:latin typeface="Century Gothic"/>
                <a:cs typeface="Calibri"/>
              </a:rPr>
              <a:t>Develop their communication, but may continue to have problems with irregular tenses and plurals, such as '</a:t>
            </a:r>
            <a:r>
              <a:rPr lang="en-US" sz="800" b="1" err="1">
                <a:solidFill>
                  <a:schemeClr val="tx1"/>
                </a:solidFill>
                <a:latin typeface="Century Gothic"/>
                <a:cs typeface="Calibri"/>
              </a:rPr>
              <a:t>runned</a:t>
            </a:r>
            <a:r>
              <a:rPr lang="en-US" sz="800" b="1">
                <a:solidFill>
                  <a:schemeClr val="tx1"/>
                </a:solidFill>
                <a:latin typeface="Century Gothic"/>
                <a:cs typeface="Calibri"/>
              </a:rPr>
              <a:t>' for 'ran', '</a:t>
            </a:r>
            <a:r>
              <a:rPr lang="en-US" sz="800" b="1" err="1">
                <a:solidFill>
                  <a:schemeClr val="tx1"/>
                </a:solidFill>
                <a:latin typeface="Century Gothic"/>
                <a:cs typeface="Calibri"/>
              </a:rPr>
              <a:t>swimmed</a:t>
            </a:r>
            <a:r>
              <a:rPr lang="en-US" sz="800" b="1">
                <a:solidFill>
                  <a:schemeClr val="tx1"/>
                </a:solidFill>
                <a:latin typeface="Century Gothic"/>
                <a:cs typeface="Calibri"/>
              </a:rPr>
              <a:t>' for 'swam'. </a:t>
            </a:r>
          </a:p>
          <a:p>
            <a:pPr marL="171450" indent="-171450">
              <a:buFont typeface="Arial"/>
              <a:buChar char="•"/>
            </a:pPr>
            <a:r>
              <a:rPr lang="en-US" sz="800" b="1">
                <a:solidFill>
                  <a:schemeClr val="tx1"/>
                </a:solidFill>
                <a:latin typeface="Century Gothic"/>
                <a:cs typeface="Calibri"/>
              </a:rPr>
              <a:t>May have problems saying multisyllabic words</a:t>
            </a:r>
          </a:p>
          <a:p>
            <a:pPr marL="171450" indent="-171450">
              <a:buFont typeface="Arial"/>
              <a:buChar char="•"/>
            </a:pPr>
            <a:r>
              <a:rPr lang="en-US" sz="800" b="1">
                <a:solidFill>
                  <a:schemeClr val="tx1"/>
                </a:solidFill>
                <a:latin typeface="Century Gothic"/>
                <a:cs typeface="Calibri"/>
              </a:rPr>
              <a:t>Be able to express a point of view and to debate when they disagree with an adult or a friend, using words as well as actions.</a:t>
            </a:r>
          </a:p>
          <a:p>
            <a:pPr marL="171450" indent="-171450">
              <a:buFont typeface="Arial"/>
              <a:buChar char="•"/>
            </a:pPr>
            <a:r>
              <a:rPr lang="en-US" sz="800" b="1">
                <a:solidFill>
                  <a:schemeClr val="tx1"/>
                </a:solidFill>
                <a:latin typeface="Century Gothic"/>
                <a:cs typeface="Calibri"/>
              </a:rPr>
              <a:t>Can start a conversation with an adult or a friend and continue it for many turns. </a:t>
            </a:r>
          </a:p>
          <a:p>
            <a:pPr marL="171450" indent="-171450">
              <a:buFont typeface="Arial"/>
              <a:buChar char="•"/>
            </a:pPr>
            <a:r>
              <a:rPr lang="en-US" sz="800" b="1">
                <a:solidFill>
                  <a:schemeClr val="tx1"/>
                </a:solidFill>
                <a:latin typeface="Century Gothic"/>
                <a:cs typeface="Calibri"/>
              </a:rPr>
              <a:t>Around the age of 4, is the child using sentences of four to six words - "I want to play with cars" or "What's that thing called?"? </a:t>
            </a:r>
          </a:p>
          <a:p>
            <a:pPr marL="171450" indent="-171450">
              <a:buFont typeface="Arial"/>
              <a:buChar char="•"/>
            </a:pPr>
            <a:r>
              <a:rPr lang="en-US" sz="800" b="1">
                <a:solidFill>
                  <a:schemeClr val="tx1"/>
                </a:solidFill>
                <a:latin typeface="Century Gothic"/>
                <a:cs typeface="Calibri"/>
              </a:rPr>
              <a:t>Can the child use sentences joined up with words like 'because', 'or', 'and'? For example: "I like ice cream because it makes my tongue shiver". </a:t>
            </a:r>
            <a:endParaRPr lang="en-GB" sz="800" b="1">
              <a:solidFill>
                <a:schemeClr val="tx1"/>
              </a:solidFill>
              <a:latin typeface="Century Gothic"/>
              <a:cs typeface="Calibri"/>
            </a:endParaRPr>
          </a:p>
          <a:p>
            <a:pPr marL="171450" indent="-171450">
              <a:buFont typeface="Arial"/>
              <a:buChar char="•"/>
            </a:pPr>
            <a:r>
              <a:rPr lang="en-US" sz="800" b="1">
                <a:solidFill>
                  <a:schemeClr val="tx1"/>
                </a:solidFill>
                <a:latin typeface="Century Gothic"/>
                <a:cs typeface="Calibri"/>
              </a:rPr>
              <a:t>Is the child using the future and past tense: "I am going to the park" and "I went to the shop"? </a:t>
            </a:r>
          </a:p>
        </p:txBody>
      </p:sp>
    </p:spTree>
    <p:extLst>
      <p:ext uri="{BB962C8B-B14F-4D97-AF65-F5344CB8AC3E}">
        <p14:creationId xmlns:p14="http://schemas.microsoft.com/office/powerpoint/2010/main" val="128602917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4E7D20-5D7B-9ED3-DCFA-D4E4392C2D52}"/>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2AD83AE-2B3C-23B0-05BA-A66D16D7260D}"/>
              </a:ext>
            </a:extLst>
          </p:cNvPr>
          <p:cNvGraphicFramePr>
            <a:graphicFrameLocks noGrp="1"/>
          </p:cNvGraphicFramePr>
          <p:nvPr>
            <p:ph idx="1"/>
            <p:extLst>
              <p:ext uri="{D42A27DB-BD31-4B8C-83A1-F6EECF244321}">
                <p14:modId xmlns:p14="http://schemas.microsoft.com/office/powerpoint/2010/main" val="71893661"/>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US"/>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1718D2B1-B551-D479-A9AD-4CB3324F9BC4}"/>
              </a:ext>
            </a:extLst>
          </p:cNvPr>
          <p:cNvSpPr/>
          <p:nvPr/>
        </p:nvSpPr>
        <p:spPr>
          <a:xfrm>
            <a:off x="6731395" y="3086433"/>
            <a:ext cx="1838326" cy="2211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endParaRPr lang="en-GB" sz="1000" b="0" i="0" u="none" strike="noStrike" baseline="0" dirty="0">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S</a:t>
            </a:r>
            <a:r>
              <a:rPr lang="en-GB" sz="1000" b="1" i="0" u="none" strike="noStrike" baseline="0" dirty="0">
                <a:solidFill>
                  <a:srgbClr val="000000"/>
                </a:solidFill>
                <a:latin typeface="Century Gothic" panose="020B0502020202020204" pitchFamily="34" charset="0"/>
              </a:rPr>
              <a:t>howing interest in the lives of people who are familiar to them; </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R</a:t>
            </a:r>
            <a:r>
              <a:rPr lang="en-GB" sz="1000" b="1" i="0" u="none" strike="noStrike" baseline="0" dirty="0">
                <a:solidFill>
                  <a:srgbClr val="000000"/>
                </a:solidFill>
                <a:latin typeface="Century Gothic" panose="020B0502020202020204" pitchFamily="34" charset="0"/>
              </a:rPr>
              <a:t>emembering and talking about significant events in their own experience; </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R</a:t>
            </a:r>
            <a:r>
              <a:rPr lang="en-GB" sz="1000" b="1" i="0" u="none" strike="noStrike" baseline="0" dirty="0">
                <a:solidFill>
                  <a:srgbClr val="000000"/>
                </a:solidFill>
                <a:latin typeface="Century Gothic" panose="020B0502020202020204" pitchFamily="34" charset="0"/>
              </a:rPr>
              <a:t>ecognising and describing special times or events for family or friends; </a:t>
            </a:r>
          </a:p>
          <a:p>
            <a:pPr marL="171450" indent="-171450">
              <a:buFont typeface="Arial" panose="020B0604020202020204" pitchFamily="34" charset="0"/>
              <a:buChar char="•"/>
            </a:pPr>
            <a:r>
              <a:rPr lang="en-GB" sz="1000" b="1" dirty="0">
                <a:solidFill>
                  <a:srgbClr val="000000"/>
                </a:solidFill>
                <a:latin typeface="Century Gothic" panose="020B0502020202020204" pitchFamily="34" charset="0"/>
              </a:rPr>
              <a:t>S</a:t>
            </a:r>
            <a:r>
              <a:rPr lang="en-GB" sz="1000" b="1" i="0" u="none" strike="noStrike" baseline="0" dirty="0">
                <a:solidFill>
                  <a:srgbClr val="000000"/>
                </a:solidFill>
                <a:latin typeface="Century Gothic" panose="020B0502020202020204" pitchFamily="34" charset="0"/>
              </a:rPr>
              <a:t>tarting to show an interest in different occupations and ways of life. </a:t>
            </a:r>
          </a:p>
          <a:p>
            <a:r>
              <a:rPr lang="en-GB" sz="10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dirty="0">
              <a:solidFill>
                <a:srgbClr val="000000"/>
              </a:solidFill>
              <a:latin typeface="Century Gothic" panose="020B0502020202020204" pitchFamily="34" charset="0"/>
            </a:endParaRPr>
          </a:p>
          <a:p>
            <a:r>
              <a:rPr lang="en-GB" sz="1800" b="0" i="0" u="none" strike="noStrike" baseline="0" dirty="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dirty="0">
              <a:solidFill>
                <a:srgbClr val="000000"/>
              </a:solidFill>
              <a:latin typeface="Century Gothic" panose="020B0502020202020204" pitchFamily="34" charset="0"/>
            </a:endParaRPr>
          </a:p>
          <a:p>
            <a:r>
              <a:rPr lang="en-GB" sz="1800" b="0" i="0" u="none" strike="noStrike" baseline="0" dirty="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11748A3C-7B14-74BF-5FBD-0E775503CB77}"/>
              </a:ext>
            </a:extLst>
          </p:cNvPr>
          <p:cNvSpPr/>
          <p:nvPr/>
        </p:nvSpPr>
        <p:spPr>
          <a:xfrm>
            <a:off x="2509836" y="3057001"/>
            <a:ext cx="1838326" cy="2546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01463E47-7B3E-87B1-CDD5-B3A8D4326361}"/>
              </a:ext>
            </a:extLst>
          </p:cNvPr>
          <p:cNvSpPr/>
          <p:nvPr/>
        </p:nvSpPr>
        <p:spPr>
          <a:xfrm>
            <a:off x="4724399" y="3057001"/>
            <a:ext cx="1838326" cy="3234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u="none" strike="noStrike" baseline="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A244FCCD-1605-86DE-5A9A-5ACBFB1E2DCC}"/>
              </a:ext>
            </a:extLst>
          </p:cNvPr>
          <p:cNvSpPr/>
          <p:nvPr/>
        </p:nvSpPr>
        <p:spPr>
          <a:xfrm>
            <a:off x="6785429" y="2018776"/>
            <a:ext cx="1991859"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74A9CDBA-D9A0-C7AB-9010-36E4B001CB55}"/>
              </a:ext>
            </a:extLst>
          </p:cNvPr>
          <p:cNvSpPr txBox="1"/>
          <p:nvPr/>
        </p:nvSpPr>
        <p:spPr>
          <a:xfrm>
            <a:off x="6785429" y="1656996"/>
            <a:ext cx="1991859"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US"/>
          </a:p>
        </p:txBody>
      </p:sp>
      <p:sp>
        <p:nvSpPr>
          <p:cNvPr id="22" name="Rectangle 21">
            <a:extLst>
              <a:ext uri="{FF2B5EF4-FFF2-40B4-BE49-F238E27FC236}">
                <a16:creationId xmlns:a16="http://schemas.microsoft.com/office/drawing/2014/main" id="{D09FB13B-6245-DAFC-DE3E-8132B8EA4CBA}"/>
              </a:ext>
            </a:extLst>
          </p:cNvPr>
          <p:cNvSpPr/>
          <p:nvPr/>
        </p:nvSpPr>
        <p:spPr>
          <a:xfrm>
            <a:off x="295275" y="201877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D7895D24-E12F-D285-DB37-77EB1DBCC9B4}"/>
              </a:ext>
            </a:extLst>
          </p:cNvPr>
          <p:cNvSpPr txBox="1"/>
          <p:nvPr/>
        </p:nvSpPr>
        <p:spPr>
          <a:xfrm>
            <a:off x="295275" y="1500017"/>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US"/>
          </a:p>
        </p:txBody>
      </p:sp>
      <p:sp>
        <p:nvSpPr>
          <p:cNvPr id="24" name="TextBox 23">
            <a:extLst>
              <a:ext uri="{FF2B5EF4-FFF2-40B4-BE49-F238E27FC236}">
                <a16:creationId xmlns:a16="http://schemas.microsoft.com/office/drawing/2014/main" id="{80218E71-8FD8-4C02-5F11-D59A010F01A8}"/>
              </a:ext>
            </a:extLst>
          </p:cNvPr>
          <p:cNvSpPr txBox="1"/>
          <p:nvPr/>
        </p:nvSpPr>
        <p:spPr>
          <a:xfrm>
            <a:off x="2324100" y="165699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828948A3-CE8F-94BB-6C17-9881C30B4230}"/>
              </a:ext>
            </a:extLst>
          </p:cNvPr>
          <p:cNvSpPr txBox="1"/>
          <p:nvPr/>
        </p:nvSpPr>
        <p:spPr>
          <a:xfrm>
            <a:off x="4724399" y="165699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E7BBC08A-72CE-1500-4E32-FE8C0F36778A}"/>
              </a:ext>
            </a:extLst>
          </p:cNvPr>
          <p:cNvSpPr/>
          <p:nvPr/>
        </p:nvSpPr>
        <p:spPr>
          <a:xfrm>
            <a:off x="2509836" y="201877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A2D93C72-6C21-0F45-6A58-5516BCFCF3B2}"/>
              </a:ext>
            </a:extLst>
          </p:cNvPr>
          <p:cNvSpPr/>
          <p:nvPr/>
        </p:nvSpPr>
        <p:spPr>
          <a:xfrm>
            <a:off x="4724399" y="201877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BF5EC9A-D395-845B-C5A6-05E7AD1BDC54}"/>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C599FC0-3BC7-33A5-FF6A-F8A84ED19082}"/>
              </a:ext>
            </a:extLst>
          </p:cNvPr>
          <p:cNvSpPr>
            <a:spLocks noGrp="1"/>
          </p:cNvSpPr>
          <p:nvPr>
            <p:ph type="sldNum" sz="quarter" idx="12"/>
          </p:nvPr>
        </p:nvSpPr>
        <p:spPr/>
        <p:txBody>
          <a:bodyPr/>
          <a:lstStyle/>
          <a:p>
            <a:fld id="{ADBD1915-73F0-4A8D-B501-CF547A3FBDF8}" type="slidenum">
              <a:rPr lang="en-GB" dirty="0" smtClean="0"/>
              <a:t>50</a:t>
            </a:fld>
            <a:endParaRPr lang="en-GB"/>
          </a:p>
        </p:txBody>
      </p:sp>
      <p:sp>
        <p:nvSpPr>
          <p:cNvPr id="7" name="TextBox 6">
            <a:extLst>
              <a:ext uri="{FF2B5EF4-FFF2-40B4-BE49-F238E27FC236}">
                <a16:creationId xmlns:a16="http://schemas.microsoft.com/office/drawing/2014/main" id="{EF331144-EC8E-9E24-48A9-B5A264BFD32D}"/>
              </a:ext>
            </a:extLst>
          </p:cNvPr>
          <p:cNvSpPr txBox="1"/>
          <p:nvPr/>
        </p:nvSpPr>
        <p:spPr>
          <a:xfrm>
            <a:off x="2327208" y="3053233"/>
            <a:ext cx="2017174" cy="252376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000" b="1">
                <a:latin typeface="Century Gothic"/>
                <a:cs typeface="Arial"/>
              </a:rPr>
              <a:t>Show interest in different occupations. ​</a:t>
            </a:r>
          </a:p>
          <a:p>
            <a:pPr marL="171450" indent="-171450">
              <a:buChar char="•"/>
            </a:pPr>
            <a:r>
              <a:rPr lang="en-US" sz="1000" b="1">
                <a:latin typeface="Century Gothic"/>
                <a:cs typeface="Arial"/>
              </a:rPr>
              <a:t>Continue to develop positive attitudes about the differences between people.​</a:t>
            </a:r>
          </a:p>
          <a:p>
            <a:pPr marL="171450" indent="-171450">
              <a:buChar char="•"/>
            </a:pPr>
            <a:r>
              <a:rPr lang="en-US" sz="1000" b="1">
                <a:latin typeface="Century Gothic"/>
                <a:cs typeface="Arial"/>
              </a:rPr>
              <a:t>Know that there are different countries in the world and talk about the differences they have experienced or seen in photos. </a:t>
            </a:r>
          </a:p>
          <a:p>
            <a:endParaRPr lang="en-US" sz="1000" b="1">
              <a:latin typeface="Century Gothic"/>
              <a:cs typeface="Arial"/>
            </a:endParaRPr>
          </a:p>
          <a:p>
            <a:pPr marL="171450" indent="-171450">
              <a:buFont typeface="Arial,Sans-Serif"/>
              <a:buChar char="•"/>
            </a:pPr>
            <a:endParaRPr lang="en-US"/>
          </a:p>
        </p:txBody>
      </p:sp>
      <p:sp>
        <p:nvSpPr>
          <p:cNvPr id="4" name="TextBox 3">
            <a:extLst>
              <a:ext uri="{FF2B5EF4-FFF2-40B4-BE49-F238E27FC236}">
                <a16:creationId xmlns:a16="http://schemas.microsoft.com/office/drawing/2014/main" id="{C83FC6B2-3EBC-B651-1978-F9CECD7A3AD1}"/>
              </a:ext>
            </a:extLst>
          </p:cNvPr>
          <p:cNvSpPr txBox="1"/>
          <p:nvPr/>
        </p:nvSpPr>
        <p:spPr>
          <a:xfrm>
            <a:off x="4721129" y="2906065"/>
            <a:ext cx="184057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000" b="1">
              <a:latin typeface="Century Gothic"/>
              <a:cs typeface="Arial"/>
            </a:endParaRPr>
          </a:p>
          <a:p>
            <a:pPr marL="171450" indent="-171450">
              <a:buChar char="•"/>
            </a:pPr>
            <a:r>
              <a:rPr lang="en-US" sz="1000" b="1">
                <a:latin typeface="Century Gothic"/>
                <a:cs typeface="Arial"/>
              </a:rPr>
              <a:t>Know that there are different countries in the world and talk about the differences they have experienced or seen in photos. </a:t>
            </a:r>
          </a:p>
        </p:txBody>
      </p:sp>
      <p:sp>
        <p:nvSpPr>
          <p:cNvPr id="8" name="TextBox 7">
            <a:extLst>
              <a:ext uri="{FF2B5EF4-FFF2-40B4-BE49-F238E27FC236}">
                <a16:creationId xmlns:a16="http://schemas.microsoft.com/office/drawing/2014/main" id="{23B81256-C4F9-6C06-6462-2D0B983C8FB7}"/>
              </a:ext>
            </a:extLst>
          </p:cNvPr>
          <p:cNvSpPr txBox="1"/>
          <p:nvPr/>
        </p:nvSpPr>
        <p:spPr>
          <a:xfrm>
            <a:off x="306109" y="3082666"/>
            <a:ext cx="2017174" cy="132343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000" b="1">
              <a:latin typeface="Century Gothic"/>
              <a:cs typeface="Arial"/>
            </a:endParaRPr>
          </a:p>
          <a:p>
            <a:pPr marL="171450" indent="-171450">
              <a:buFont typeface="Arial,Sans-Serif"/>
              <a:buChar char="•"/>
            </a:pPr>
            <a:r>
              <a:rPr lang="en-US" sz="1000" b="1">
                <a:latin typeface="Century Gothic"/>
                <a:cs typeface="Arial"/>
              </a:rPr>
              <a:t>Make connections between the features of their family and other families. </a:t>
            </a:r>
          </a:p>
          <a:p>
            <a:pPr marL="171450" indent="-171450">
              <a:buFont typeface="Arial,Sans-Serif"/>
              <a:buChar char="•"/>
            </a:pPr>
            <a:r>
              <a:rPr lang="en-US" sz="1000" b="1">
                <a:latin typeface="Century Gothic"/>
                <a:cs typeface="Arial"/>
              </a:rPr>
              <a:t>Notice differences between people. </a:t>
            </a:r>
            <a:endParaRPr lang="en-US"/>
          </a:p>
        </p:txBody>
      </p:sp>
    </p:spTree>
    <p:extLst>
      <p:ext uri="{BB962C8B-B14F-4D97-AF65-F5344CB8AC3E}">
        <p14:creationId xmlns:p14="http://schemas.microsoft.com/office/powerpoint/2010/main" val="36591655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629535532"/>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3057000"/>
            <a:ext cx="1838326" cy="22112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interest in the lives of people who are familiar to them;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emembering and talking about significant events in their own experience;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R</a:t>
            </a:r>
            <a:r>
              <a:rPr lang="en-GB" sz="1000" b="1" i="0" u="none" strike="noStrike" baseline="0">
                <a:solidFill>
                  <a:srgbClr val="000000"/>
                </a:solidFill>
                <a:latin typeface="Century Gothic" panose="020B0502020202020204" pitchFamily="34" charset="0"/>
              </a:rPr>
              <a:t>ecognising and describing special times or events for family or friends;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show an interest in different occupations and ways of life. </a:t>
            </a:r>
          </a:p>
          <a:p>
            <a:r>
              <a:rPr lang="en-GB" sz="10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3057001"/>
            <a:ext cx="1838326" cy="25463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increased interest in the lives of people who are familiar to them;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Beginning to understand that not all people celebrate the same things as them;</a:t>
            </a:r>
          </a:p>
          <a:p>
            <a:pPr marL="171450" indent="-171450">
              <a:buFont typeface="Arial" panose="020B0604020202020204" pitchFamily="34" charset="0"/>
              <a:buChar char="•"/>
            </a:pPr>
            <a:r>
              <a:rPr lang="en-GB" sz="1000" b="1" i="0" u="none" strike="noStrike" baseline="0">
                <a:solidFill>
                  <a:srgbClr val="000000"/>
                </a:solidFill>
                <a:latin typeface="Century Gothic" panose="020B0502020202020204" pitchFamily="34" charset="0"/>
              </a:rPr>
              <a:t>Having a greater understanding about why certain events are being celebrated;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Talking about people that are helpful to them both, from within their family and from outside their family.</a:t>
            </a: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3057001"/>
            <a:ext cx="1838326" cy="323474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Drawing information from a simple map;</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some similarities and differences between life in this country and life in other countries;</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that people have different beliefs and celebrate special times in different ways;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u="none" strike="noStrike" baseline="0">
                <a:solidFill>
                  <a:srgbClr val="000000"/>
                </a:solidFill>
                <a:latin typeface="Century Gothic" panose="020B0502020202020204" pitchFamily="34" charset="0"/>
              </a:rPr>
              <a:t>tarting to show an interest in different occupations and ways of life; </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Talking about members of their immediate family and community;</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Naming and describing people who are familiar to them.	</a:t>
            </a:r>
          </a:p>
        </p:txBody>
      </p:sp>
      <p:sp>
        <p:nvSpPr>
          <p:cNvPr id="19" name="Rectangle 18">
            <a:extLst>
              <a:ext uri="{FF2B5EF4-FFF2-40B4-BE49-F238E27FC236}">
                <a16:creationId xmlns:a16="http://schemas.microsoft.com/office/drawing/2014/main" id="{CD0CD56C-65AD-4C76-900E-E4B82122E69D}"/>
              </a:ext>
            </a:extLst>
          </p:cNvPr>
          <p:cNvSpPr/>
          <p:nvPr/>
        </p:nvSpPr>
        <p:spPr>
          <a:xfrm>
            <a:off x="6785429" y="3057000"/>
            <a:ext cx="1991859" cy="331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0"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Describe their immediate environment using knowledge from observation, discussion, stories, non-fiction texts and maps;</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Know some similarities and differences between different religious and cultural communities in this country, drawing on their experiences and what has been read in class;</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Explain some similarities and differences between life in this country and life in other countries, drawing on knowledge from stories, non-fiction texts and, when appropriate, maps.</a:t>
            </a:r>
            <a:endParaRPr lang="en-GB" sz="1000" b="1" i="1" dirty="0">
              <a:solidFill>
                <a:srgbClr val="000000"/>
              </a:solidFill>
              <a:latin typeface="Century Gothic" panose="020B0502020202020204" pitchFamily="34" charset="0"/>
            </a:endParaRPr>
          </a:p>
          <a:p>
            <a:endParaRPr lang="en-GB" sz="1200" b="1" u="none" strike="noStrike" baseline="0" dirty="0">
              <a:solidFill>
                <a:srgbClr val="000000"/>
              </a:solidFill>
              <a:latin typeface="Century Gothic" panose="020B0502020202020204" pitchFamily="34" charset="0"/>
            </a:endParaRPr>
          </a:p>
          <a:p>
            <a:endParaRPr lang="en-GB" sz="12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785429" y="2018776"/>
            <a:ext cx="1991859"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785429" y="1656996"/>
            <a:ext cx="1991859"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2018776"/>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656996"/>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656995"/>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656995"/>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201877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201877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DB172112-4353-46B6-B5FC-E218D511C39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53EFB8A-EDFE-519C-E4EA-647DA0756CDD}"/>
              </a:ext>
            </a:extLst>
          </p:cNvPr>
          <p:cNvSpPr>
            <a:spLocks noGrp="1"/>
          </p:cNvSpPr>
          <p:nvPr>
            <p:ph type="sldNum" sz="quarter" idx="12"/>
          </p:nvPr>
        </p:nvSpPr>
        <p:spPr/>
        <p:txBody>
          <a:bodyPr/>
          <a:lstStyle/>
          <a:p>
            <a:fld id="{ADBD1915-73F0-4A8D-B501-CF547A3FBDF8}" type="slidenum">
              <a:rPr lang="en-GB" smtClean="0"/>
              <a:t>51</a:t>
            </a:fld>
            <a:endParaRPr lang="en-GB"/>
          </a:p>
        </p:txBody>
      </p:sp>
    </p:spTree>
    <p:extLst>
      <p:ext uri="{BB962C8B-B14F-4D97-AF65-F5344CB8AC3E}">
        <p14:creationId xmlns:p14="http://schemas.microsoft.com/office/powerpoint/2010/main" val="2245964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124165653"/>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People, culture and communities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2854170"/>
            <a:ext cx="3545785" cy="1984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Describe their immediate environment using knowledge from observation, discussion, stories, non-fiction texts and maps;</a:t>
            </a:r>
          </a:p>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Know some similarities and differences between different religious and cultural communities in this country, drawing on their experiences and what has been read in class;</a:t>
            </a:r>
          </a:p>
          <a:p>
            <a:pPr marL="171450" indent="-171450">
              <a:buFont typeface="Arial" panose="020B0604020202020204" pitchFamily="34" charset="0"/>
              <a:buChar char="•"/>
            </a:pPr>
            <a:r>
              <a:rPr lang="en-GB" sz="1050" b="1" i="0" u="none" strike="noStrike" baseline="0">
                <a:solidFill>
                  <a:srgbClr val="000000"/>
                </a:solidFill>
                <a:latin typeface="Century Gothic" panose="020B0502020202020204" pitchFamily="34" charset="0"/>
              </a:rPr>
              <a:t>Explain some similarities and differences between life in this country and life in other countries, drawing on knowledge from stories, non-fiction texts and – when appropriate – maps.</a:t>
            </a:r>
          </a:p>
        </p:txBody>
      </p:sp>
      <p:sp>
        <p:nvSpPr>
          <p:cNvPr id="6" name="Rectangle 5">
            <a:extLst>
              <a:ext uri="{FF2B5EF4-FFF2-40B4-BE49-F238E27FC236}">
                <a16:creationId xmlns:a16="http://schemas.microsoft.com/office/drawing/2014/main" id="{2184C2AF-0626-4C31-9DFE-403CE0970D57}"/>
              </a:ext>
            </a:extLst>
          </p:cNvPr>
          <p:cNvSpPr/>
          <p:nvPr/>
        </p:nvSpPr>
        <p:spPr>
          <a:xfrm>
            <a:off x="5144989" y="2705050"/>
            <a:ext cx="3545785" cy="34881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names of the four countries that make up the UK;</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names of the three main seas that surround the UK;</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kern="1200">
                <a:solidFill>
                  <a:schemeClr val="tx1"/>
                </a:solidFill>
                <a:effectLst/>
                <a:latin typeface="Century Gothic" panose="020B0502020202020204" pitchFamily="34" charset="0"/>
                <a:ea typeface="+mn-ea"/>
                <a:cs typeface="+mn-cs"/>
              </a:rPr>
              <a:t>Know the name of and locate the four capital cities of England, Wales, Scotland and Northern Ireland;</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a:solidFill>
                  <a:schemeClr val="tx1"/>
                </a:solidFill>
                <a:latin typeface="Century Gothic" pitchFamily="34"/>
              </a:rPr>
              <a:t>Know the name of the nearest town or city;</a:t>
            </a:r>
          </a:p>
          <a:p>
            <a:pPr marL="171450" indent="-171450" defTabSz="914400">
              <a:buFont typeface="Arial" panose="020B0604020202020204" pitchFamily="34" charset="0"/>
              <a:buChar char="•"/>
              <a:defRPr/>
            </a:pPr>
            <a:r>
              <a:rPr lang="en-GB" sz="1000" b="1" kern="1200">
                <a:solidFill>
                  <a:schemeClr val="tx1"/>
                </a:solidFill>
                <a:effectLst/>
                <a:latin typeface="Century Gothic" panose="020B0502020202020204" pitchFamily="34" charset="0"/>
                <a:ea typeface="+mn-ea"/>
                <a:cs typeface="+mn-cs"/>
              </a:rPr>
              <a:t>Know features of hot and cold places in the world;</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which is the hottest and coldest season in the UK;</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and recognise the main weather symbols;</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the main differences between city, town and village;</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where the equator, North Pole and South Pole are on a globe;</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which is N, E, S and W on a compass;</a:t>
            </a: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Know their address, including postcode;</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b="1">
                <a:solidFill>
                  <a:schemeClr val="tx1"/>
                </a:solidFill>
                <a:latin typeface="Century Gothic" pitchFamily="34"/>
              </a:rPr>
              <a:t>Know how to follow a simple road map;</a:t>
            </a: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kern="1200">
                <a:solidFill>
                  <a:schemeClr val="tx1"/>
                </a:solidFill>
                <a:effectLst/>
                <a:latin typeface="Century Gothic" panose="020B0502020202020204" pitchFamily="34" charset="0"/>
                <a:ea typeface="+mn-ea"/>
                <a:cs typeface="+mn-cs"/>
              </a:rPr>
              <a:t>Use simple fieldwork and observational skills to study the geography of their school and its grounds.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31543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231543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699BE47F-C292-4CD0-94C6-55CB72317F2D}"/>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A8B407BB-4AF5-C342-5335-720D9B76FC9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EAA7FEBD-AD9D-465F-9DA5-EE41844B6EA4}"/>
              </a:ext>
            </a:extLst>
          </p:cNvPr>
          <p:cNvSpPr>
            <a:spLocks noGrp="1"/>
          </p:cNvSpPr>
          <p:nvPr>
            <p:ph type="sldNum" sz="quarter" idx="12"/>
          </p:nvPr>
        </p:nvSpPr>
        <p:spPr/>
        <p:txBody>
          <a:bodyPr/>
          <a:lstStyle/>
          <a:p>
            <a:fld id="{ADBD1915-73F0-4A8D-B501-CF547A3FBDF8}" type="slidenum">
              <a:rPr lang="en-GB" smtClean="0"/>
              <a:t>52</a:t>
            </a:fld>
            <a:endParaRPr lang="en-GB"/>
          </a:p>
        </p:txBody>
      </p:sp>
    </p:spTree>
    <p:extLst>
      <p:ext uri="{BB962C8B-B14F-4D97-AF65-F5344CB8AC3E}">
        <p14:creationId xmlns:p14="http://schemas.microsoft.com/office/powerpoint/2010/main" val="1137002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93955E-2D3F-17DB-1401-F10D7427CADA}"/>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71F8424-CEE4-BED9-7B68-FB8145F0D180}"/>
              </a:ext>
            </a:extLst>
          </p:cNvPr>
          <p:cNvGraphicFramePr>
            <a:graphicFrameLocks noGrp="1"/>
          </p:cNvGraphicFramePr>
          <p:nvPr>
            <p:ph idx="1"/>
            <p:extLst>
              <p:ext uri="{D42A27DB-BD31-4B8C-83A1-F6EECF244321}">
                <p14:modId xmlns:p14="http://schemas.microsoft.com/office/powerpoint/2010/main" val="1640175516"/>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UNDERSTANDING THE WORLD: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The natural world</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5ED0DD3B-0BD8-2C35-49B5-BCC409F8E800}"/>
              </a:ext>
            </a:extLst>
          </p:cNvPr>
          <p:cNvSpPr/>
          <p:nvPr/>
        </p:nvSpPr>
        <p:spPr>
          <a:xfrm>
            <a:off x="295275" y="2897610"/>
            <a:ext cx="1838326" cy="313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algn="l"/>
            <a:endParaRPr lang="en-GB" sz="1800" b="0" i="0" u="none" strike="noStrike" baseline="0">
              <a:solidFill>
                <a:srgbClr val="000000"/>
              </a:solidFill>
              <a:latin typeface="Calibri" panose="020F0502020204030204" pitchFamily="34" charset="0"/>
            </a:endParaRPr>
          </a:p>
          <a:p>
            <a:endParaRPr lang="en-GB" sz="10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a:cs typeface="Calibri"/>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a:cs typeface="Calibri"/>
              </a:rPr>
              <a:t>	</a:t>
            </a:r>
          </a:p>
        </p:txBody>
      </p:sp>
      <p:sp>
        <p:nvSpPr>
          <p:cNvPr id="17" name="Rectangle 16">
            <a:extLst>
              <a:ext uri="{FF2B5EF4-FFF2-40B4-BE49-F238E27FC236}">
                <a16:creationId xmlns:a16="http://schemas.microsoft.com/office/drawing/2014/main" id="{2B446EF8-48A5-6CFE-59AA-F492FF47147A}"/>
              </a:ext>
            </a:extLst>
          </p:cNvPr>
          <p:cNvSpPr/>
          <p:nvPr/>
        </p:nvSpPr>
        <p:spPr>
          <a:xfrm>
            <a:off x="2509836" y="2897610"/>
            <a:ext cx="1838326" cy="262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1D69B91D-B15B-EE96-4CAD-E07D9D69570F}"/>
              </a:ext>
            </a:extLst>
          </p:cNvPr>
          <p:cNvSpPr/>
          <p:nvPr/>
        </p:nvSpPr>
        <p:spPr>
          <a:xfrm>
            <a:off x="4724399" y="1860546"/>
            <a:ext cx="1838326" cy="4298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endParaRPr lang="en-GB" sz="1800" b="0" i="0" u="none" strike="noStrike" baseline="0">
              <a:latin typeface="Calibri" panose="020F0502020204030204" pitchFamily="34" charset="0"/>
            </a:endParaRPr>
          </a:p>
          <a:p>
            <a:pPr>
              <a:buFont typeface="Arial" panose="020B0604020202020204" pitchFamily="34" charset="0"/>
              <a:buChar char="•"/>
            </a:pPr>
            <a:endParaRPr lang="en-GB" sz="1000">
              <a:solidFill>
                <a:schemeClr val="tx1"/>
              </a:solidFill>
              <a:latin typeface="Calibri" panose="020F0502020204030204" pitchFamily="34" charset="0"/>
              <a:cs typeface="Calibri" panose="020F0502020204030204" pitchFamily="34" charset="0"/>
            </a:endParaRPr>
          </a:p>
          <a:p>
            <a:pPr>
              <a:buFont typeface="Arial" panose="020B0604020202020204" pitchFamily="34" charset="0"/>
              <a:buChar char="•"/>
            </a:pPr>
            <a:endParaRPr lang="en-GB" sz="1000">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Talk about what they see, using a wide vocabulary.</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Plant seeds and care for growing plants.</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Understand the key features of the life cycle of a plant and an animal.</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Begin to understand the need to respect and care for the natural environment and all living things.</a:t>
            </a:r>
            <a:endParaRPr lang="en-GB" sz="1000" b="1">
              <a:solidFill>
                <a:schemeClr val="tx1"/>
              </a:solidFill>
              <a:latin typeface="Century Gothic"/>
              <a:cs typeface="Calibri"/>
            </a:endParaRPr>
          </a:p>
          <a:p>
            <a:pPr>
              <a:buFont typeface="Arial" panose="020B0604020202020204" pitchFamily="34" charset="0"/>
              <a:buChar char="•"/>
            </a:pPr>
            <a:r>
              <a:rPr lang="en-GB" sz="1000" b="1">
                <a:solidFill>
                  <a:schemeClr val="tx1"/>
                </a:solidFill>
                <a:latin typeface="Century Gothic"/>
              </a:rPr>
              <a:t>Explore and talk about different forces they can feel.</a:t>
            </a:r>
            <a:endParaRPr lang="en-GB" sz="1000" b="1">
              <a:solidFill>
                <a:schemeClr val="tx1"/>
              </a:solidFill>
              <a:latin typeface="Century Gothic"/>
              <a:cs typeface="Calibri"/>
            </a:endParaRPr>
          </a:p>
          <a:p>
            <a:endParaRPr lang="en-GB" sz="1000" b="0" i="0" u="none" strike="noStrike" baseline="0">
              <a:solidFill>
                <a:schemeClr val="tx1"/>
              </a:solidFill>
              <a:latin typeface="Century Gothic"/>
              <a:cs typeface="Calibri"/>
            </a:endParaRPr>
          </a:p>
        </p:txBody>
      </p:sp>
      <p:sp>
        <p:nvSpPr>
          <p:cNvPr id="19" name="Rectangle 18">
            <a:extLst>
              <a:ext uri="{FF2B5EF4-FFF2-40B4-BE49-F238E27FC236}">
                <a16:creationId xmlns:a16="http://schemas.microsoft.com/office/drawing/2014/main" id="{828EA578-C2FF-DAC8-B439-3892EA630679}"/>
              </a:ext>
            </a:extLst>
          </p:cNvPr>
          <p:cNvSpPr/>
          <p:nvPr/>
        </p:nvSpPr>
        <p:spPr>
          <a:xfrm>
            <a:off x="6938962" y="2897609"/>
            <a:ext cx="1838326" cy="3413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dirty="0">
                <a:solidFill>
                  <a:srgbClr val="000000"/>
                </a:solidFill>
                <a:latin typeface="Century Gothic" panose="020B0502020202020204" pitchFamily="34" charset="0"/>
              </a:rPr>
              <a:t>Asking questions about aspects of their familiar world such as the place where they live or the natural world;</a:t>
            </a:r>
            <a:endParaRPr lang="en-US" sz="1000" dirty="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dirty="0">
                <a:solidFill>
                  <a:srgbClr val="000000"/>
                </a:solidFill>
                <a:latin typeface="Century Gothic" panose="020B0502020202020204" pitchFamily="34" charset="0"/>
              </a:rPr>
              <a:t>Talking about some of the things they have observed such as plants, animals, natural and found objects;</a:t>
            </a:r>
            <a:endParaRPr lang="en-US" sz="1000" dirty="0">
              <a:solidFill>
                <a:srgbClr val="000000"/>
              </a:solidFill>
              <a:latin typeface="Century Gothic" panose="020B0502020202020204" pitchFamily="34" charset="0"/>
            </a:endParaRPr>
          </a:p>
          <a:p>
            <a:pPr marL="171450" indent="-171450">
              <a:buFont typeface="Arial,Sans-Serif" panose="020B0604020202020204" pitchFamily="34" charset="0"/>
              <a:buChar char="•"/>
            </a:pPr>
            <a:r>
              <a:rPr lang="en-GB" sz="1000" b="1" dirty="0">
                <a:solidFill>
                  <a:srgbClr val="000000"/>
                </a:solidFill>
                <a:latin typeface="Century Gothic"/>
              </a:rPr>
              <a:t>Talking about why things happen and how things work; </a:t>
            </a:r>
            <a:endParaRPr lang="en-US" sz="1000" dirty="0">
              <a:solidFill>
                <a:srgbClr val="000000"/>
              </a:solidFill>
              <a:latin typeface="Century Gothic"/>
            </a:endParaRPr>
          </a:p>
          <a:p>
            <a:pPr marL="171450" indent="-171450">
              <a:buFont typeface="Arial,Sans-Serif" panose="020B0604020202020204" pitchFamily="34" charset="0"/>
              <a:buChar char="•"/>
            </a:pPr>
            <a:r>
              <a:rPr lang="en-GB" sz="1000" b="1" dirty="0">
                <a:solidFill>
                  <a:srgbClr val="000000"/>
                </a:solidFill>
                <a:latin typeface="Century Gothic"/>
              </a:rPr>
              <a:t>Starting to develop an understanding of growth, decay and changes over time;</a:t>
            </a:r>
            <a:endParaRPr lang="en-US" sz="1000" dirty="0">
              <a:solidFill>
                <a:srgbClr val="000000"/>
              </a:solidFill>
              <a:latin typeface="Century Gothic"/>
            </a:endParaRPr>
          </a:p>
          <a:p>
            <a:pPr marL="171450" indent="-171450">
              <a:buFont typeface="Arial,Sans-Serif" panose="020B0604020202020204" pitchFamily="34" charset="0"/>
              <a:buChar char="•"/>
            </a:pPr>
            <a:r>
              <a:rPr lang="en-GB" sz="1000" b="1" dirty="0">
                <a:solidFill>
                  <a:srgbClr val="000000"/>
                </a:solidFill>
                <a:latin typeface="Century Gothic"/>
              </a:rPr>
              <a:t>Showing care and concern for living things and the environment.</a:t>
            </a:r>
            <a:endParaRPr lang="en-GB" dirty="0">
              <a:latin typeface="Century Gothic"/>
            </a:endParaRPr>
          </a:p>
          <a:p>
            <a:endParaRPr lang="en-GB" sz="12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9B14802D-19F3-9DBB-3EB6-5DB0D5CB71C5}"/>
              </a:ext>
            </a:extLst>
          </p:cNvPr>
          <p:cNvSpPr/>
          <p:nvPr/>
        </p:nvSpPr>
        <p:spPr>
          <a:xfrm>
            <a:off x="6938962"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88149504-C13F-A6DD-D55B-43640D778C79}"/>
              </a:ext>
            </a:extLst>
          </p:cNvPr>
          <p:cNvSpPr txBox="1"/>
          <p:nvPr/>
        </p:nvSpPr>
        <p:spPr>
          <a:xfrm>
            <a:off x="6938962" y="138015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2716BB85-BFB7-071C-CBEB-3B53FA69D4E7}"/>
              </a:ext>
            </a:extLst>
          </p:cNvPr>
          <p:cNvSpPr/>
          <p:nvPr/>
        </p:nvSpPr>
        <p:spPr>
          <a:xfrm>
            <a:off x="295275"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A68D490-8235-F0D4-4CD8-F3AB4A9546F5}"/>
              </a:ext>
            </a:extLst>
          </p:cNvPr>
          <p:cNvSpPr txBox="1"/>
          <p:nvPr/>
        </p:nvSpPr>
        <p:spPr>
          <a:xfrm>
            <a:off x="295275" y="1380159"/>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a:t>
            </a:r>
          </a:p>
        </p:txBody>
      </p:sp>
      <p:sp>
        <p:nvSpPr>
          <p:cNvPr id="24" name="TextBox 23">
            <a:extLst>
              <a:ext uri="{FF2B5EF4-FFF2-40B4-BE49-F238E27FC236}">
                <a16:creationId xmlns:a16="http://schemas.microsoft.com/office/drawing/2014/main" id="{893CFD23-5AF8-548F-CC66-1936A4EDF7BE}"/>
              </a:ext>
            </a:extLst>
          </p:cNvPr>
          <p:cNvSpPr txBox="1"/>
          <p:nvPr/>
        </p:nvSpPr>
        <p:spPr>
          <a:xfrm>
            <a:off x="2324100" y="1380158"/>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011E53BE-0B6C-BECC-F4A4-251EA7F0F23C}"/>
              </a:ext>
            </a:extLst>
          </p:cNvPr>
          <p:cNvSpPr txBox="1"/>
          <p:nvPr/>
        </p:nvSpPr>
        <p:spPr>
          <a:xfrm>
            <a:off x="4724399" y="138015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DFCCF496-BC79-0F15-15B6-8A065E57C287}"/>
              </a:ext>
            </a:extLst>
          </p:cNvPr>
          <p:cNvSpPr/>
          <p:nvPr/>
        </p:nvSpPr>
        <p:spPr>
          <a:xfrm>
            <a:off x="2509836" y="185938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D510474B-DDC4-8740-21E6-182D1118B1A4}"/>
              </a:ext>
            </a:extLst>
          </p:cNvPr>
          <p:cNvSpPr/>
          <p:nvPr/>
        </p:nvSpPr>
        <p:spPr>
          <a:xfrm>
            <a:off x="4724399" y="185938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2515974-4468-F360-2B04-7499A7A1C2C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787F824-EDB9-1D71-88DE-C593AB77D309}"/>
              </a:ext>
            </a:extLst>
          </p:cNvPr>
          <p:cNvSpPr>
            <a:spLocks noGrp="1"/>
          </p:cNvSpPr>
          <p:nvPr>
            <p:ph type="sldNum" sz="quarter" idx="12"/>
          </p:nvPr>
        </p:nvSpPr>
        <p:spPr/>
        <p:txBody>
          <a:bodyPr/>
          <a:lstStyle/>
          <a:p>
            <a:fld id="{ADBD1915-73F0-4A8D-B501-CF547A3FBDF8}" type="slidenum">
              <a:rPr lang="en-GB" smtClean="0"/>
              <a:t>53</a:t>
            </a:fld>
            <a:endParaRPr lang="en-GB"/>
          </a:p>
        </p:txBody>
      </p:sp>
      <p:graphicFrame>
        <p:nvGraphicFramePr>
          <p:cNvPr id="5" name="Table 4">
            <a:extLst>
              <a:ext uri="{FF2B5EF4-FFF2-40B4-BE49-F238E27FC236}">
                <a16:creationId xmlns:a16="http://schemas.microsoft.com/office/drawing/2014/main" id="{1D0A3E41-63EC-F600-B7BD-32488740F83E}"/>
              </a:ext>
            </a:extLst>
          </p:cNvPr>
          <p:cNvGraphicFramePr>
            <a:graphicFrameLocks noGrp="1"/>
          </p:cNvGraphicFramePr>
          <p:nvPr>
            <p:extLst>
              <p:ext uri="{D42A27DB-BD31-4B8C-83A1-F6EECF244321}">
                <p14:modId xmlns:p14="http://schemas.microsoft.com/office/powerpoint/2010/main" val="2409418052"/>
              </p:ext>
            </p:extLst>
          </p:nvPr>
        </p:nvGraphicFramePr>
        <p:xfrm>
          <a:off x="238125" y="2880360"/>
          <a:ext cx="1968565" cy="2007194"/>
        </p:xfrm>
        <a:graphic>
          <a:graphicData uri="http://schemas.openxmlformats.org/drawingml/2006/table">
            <a:tbl>
              <a:tblPr firstRow="1" bandRow="1">
                <a:tableStyleId>{5C22544A-7EE6-4342-B048-85BDC9FD1C3A}</a:tableStyleId>
              </a:tblPr>
              <a:tblGrid>
                <a:gridCol w="1968565">
                  <a:extLst>
                    <a:ext uri="{9D8B030D-6E8A-4147-A177-3AD203B41FA5}">
                      <a16:colId xmlns:a16="http://schemas.microsoft.com/office/drawing/2014/main" val="3444685744"/>
                    </a:ext>
                  </a:extLst>
                </a:gridCol>
              </a:tblGrid>
              <a:tr h="2007194">
                <a:tc>
                  <a:txBody>
                    <a:bodyPr/>
                    <a:lstStyle/>
                    <a:p>
                      <a:pPr marL="171450" indent="-171450">
                        <a:buFont typeface="Arial"/>
                        <a:buChar char="•"/>
                      </a:pPr>
                      <a:r>
                        <a:rPr lang="en-GB" sz="1050">
                          <a:solidFill>
                            <a:schemeClr val="tx1"/>
                          </a:solidFill>
                          <a:effectLst/>
                          <a:latin typeface="Century Gothic"/>
                        </a:rPr>
                        <a:t>Explore materials with different properties. </a:t>
                      </a:r>
                    </a:p>
                    <a:p>
                      <a:pPr marL="171450" lvl="0" indent="-171450">
                        <a:buFont typeface="Arial"/>
                        <a:buChar char="•"/>
                      </a:pPr>
                      <a:r>
                        <a:rPr lang="en-GB" sz="1050">
                          <a:solidFill>
                            <a:schemeClr val="tx1"/>
                          </a:solidFill>
                          <a:effectLst/>
                          <a:latin typeface="Century Gothic"/>
                        </a:rPr>
                        <a:t>Explore natural materials, indoors and outside. </a:t>
                      </a:r>
                    </a:p>
                    <a:p>
                      <a:pPr marL="171450" lvl="0" indent="-171450">
                        <a:buFont typeface="Arial"/>
                        <a:buChar char="•"/>
                      </a:pPr>
                      <a:r>
                        <a:rPr lang="en-GB" sz="1050">
                          <a:solidFill>
                            <a:schemeClr val="tx1"/>
                          </a:solidFill>
                          <a:effectLst/>
                          <a:latin typeface="Century Gothic"/>
                        </a:rPr>
                        <a:t>Explore and respond to different natural phenomena in their setting and on trips. </a:t>
                      </a:r>
                      <a:endParaRPr lang="en-US" sz="1050">
                        <a:latin typeface="Century Gothic"/>
                      </a:endParaRPr>
                    </a:p>
                  </a:txBody>
                  <a:tcPr anchor="ctr">
                    <a:lnL w="0" cap="flat" cmpd="sng" algn="ctr">
                      <a:noFill/>
                      <a:prstDash val="solid"/>
                      <a:round/>
                      <a:headEnd type="none" w="med" len="med"/>
                      <a:tailEnd type="none" w="med" len="med"/>
                    </a:lnL>
                    <a:lnR w="0" cap="flat" cmpd="sng" algn="ctr">
                      <a:noFill/>
                      <a:prstDash val="solid"/>
                      <a:round/>
                      <a:headEnd type="none" w="med" len="med"/>
                      <a:tailEnd type="none" w="med" len="med"/>
                    </a:lnR>
                    <a:lnT w="0" cap="flat" cmpd="sng" algn="ctr">
                      <a:noFill/>
                      <a:prstDash val="solid"/>
                      <a:round/>
                      <a:headEnd type="none" w="med" len="med"/>
                      <a:tailEnd type="none" w="med" len="med"/>
                    </a:lnT>
                    <a:lnB w="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554653551"/>
                  </a:ext>
                </a:extLst>
              </a:tr>
            </a:tbl>
          </a:graphicData>
        </a:graphic>
      </p:graphicFrame>
      <p:sp>
        <p:nvSpPr>
          <p:cNvPr id="7" name="TextBox 6">
            <a:extLst>
              <a:ext uri="{FF2B5EF4-FFF2-40B4-BE49-F238E27FC236}">
                <a16:creationId xmlns:a16="http://schemas.microsoft.com/office/drawing/2014/main" id="{31D1EA53-30F4-9AAA-2B75-37C0C004EFB5}"/>
              </a:ext>
            </a:extLst>
          </p:cNvPr>
          <p:cNvSpPr txBox="1"/>
          <p:nvPr/>
        </p:nvSpPr>
        <p:spPr>
          <a:xfrm>
            <a:off x="2509024" y="3100039"/>
            <a:ext cx="1739591"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GB" sz="1000" b="1">
                <a:latin typeface="Century Gothic"/>
              </a:rPr>
              <a:t>Use all their senses in hands-on exploration of natural materials. </a:t>
            </a:r>
            <a:endParaRPr lang="en-US" sz="1000" b="1">
              <a:latin typeface="Century Gothic"/>
              <a:cs typeface="Calibri"/>
            </a:endParaRPr>
          </a:p>
          <a:p>
            <a:pPr marL="171450" indent="-171450">
              <a:buFont typeface="Arial"/>
              <a:buChar char="•"/>
            </a:pPr>
            <a:r>
              <a:rPr lang="en-GB" sz="1000" b="1">
                <a:latin typeface="Century Gothic"/>
              </a:rPr>
              <a:t>Explore how things work.</a:t>
            </a:r>
            <a:endParaRPr lang="en-GB" sz="1000" b="1">
              <a:latin typeface="Century Gothic"/>
              <a:cs typeface="Calibri"/>
            </a:endParaRPr>
          </a:p>
          <a:p>
            <a:pPr marL="171450" indent="-171450">
              <a:buFont typeface="Arial"/>
              <a:buChar char="•"/>
            </a:pPr>
            <a:r>
              <a:rPr lang="en-GB" sz="1000" b="1">
                <a:latin typeface="Century Gothic"/>
                <a:cs typeface="Calibri"/>
              </a:rPr>
              <a:t>Explore collection of materials with similar and/or different properties</a:t>
            </a:r>
            <a:r>
              <a:rPr lang="en-GB" sz="1000">
                <a:latin typeface="Century Gothic"/>
                <a:cs typeface="Calibri" panose="020F0502020204030204"/>
              </a:rPr>
              <a:t>.</a:t>
            </a:r>
            <a:endParaRPr lang="en-GB" sz="1000">
              <a:cs typeface="Calibri" panose="020F0502020204030204"/>
            </a:endParaRPr>
          </a:p>
        </p:txBody>
      </p:sp>
    </p:spTree>
    <p:extLst>
      <p:ext uri="{BB962C8B-B14F-4D97-AF65-F5344CB8AC3E}">
        <p14:creationId xmlns:p14="http://schemas.microsoft.com/office/powerpoint/2010/main" val="429052236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230204388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UNDERSTANDING THE WORLD: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The natural world</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897610"/>
            <a:ext cx="1838326" cy="313407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000" b="0" i="0" u="none" strike="noStrike" baseline="0">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algn="l"/>
            <a:endParaRPr lang="en-GB" sz="1800" b="0" i="0" u="none" strike="noStrike" baseline="0">
              <a:solidFill>
                <a:srgbClr val="000000"/>
              </a:solidFill>
              <a:latin typeface="Calibri" panose="020F0502020204030204" pitchFamily="34" charset="0"/>
            </a:endParaRPr>
          </a:p>
          <a:p>
            <a:endParaRPr lang="en-GB" sz="1000" b="0"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aspects of their familiar world such as the place where they live or the natural world;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some of the things they have observed such as plants, animals, natural and found objects;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why things happen and how things work;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tarting to develop an understanding of growth, decay and changes over time;</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S</a:t>
            </a:r>
            <a:r>
              <a:rPr lang="en-GB" sz="1000" b="1" i="0" u="none" strike="noStrike" baseline="0">
                <a:solidFill>
                  <a:srgbClr val="000000"/>
                </a:solidFill>
                <a:latin typeface="Century Gothic" panose="020B0502020202020204" pitchFamily="34" charset="0"/>
              </a:rPr>
              <a:t>howing care and concern for living things and the environment.</a:t>
            </a: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r>
              <a:rPr lang="en-GB" sz="1800" b="0" i="0" u="none" strike="noStrike" baseline="0">
                <a:solidFill>
                  <a:srgbClr val="000000"/>
                </a:solidFill>
                <a:latin typeface="Century Gothic" panose="020B0502020202020204" pitchFamily="34" charset="0"/>
              </a:rPr>
              <a:t>	</a:t>
            </a: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897610"/>
            <a:ext cx="1838326" cy="26223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some of the things they have observed such as plants, animals, natural and found objects;</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Having greater awareness of seasonal change;</a:t>
            </a:r>
            <a:endParaRPr lang="en-GB" sz="1000" b="1" i="0" u="none" strike="noStrike" baseline="0">
              <a:latin typeface="Century Gothic" panose="020B050202020202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a:t>
            </a:r>
            <a:r>
              <a:rPr lang="en-GB" sz="1000" b="1" i="0" u="none" strike="noStrike" baseline="0">
                <a:solidFill>
                  <a:srgbClr val="000000"/>
                </a:solidFill>
                <a:latin typeface="Century Gothic" panose="020B0502020202020204" pitchFamily="34" charset="0"/>
              </a:rPr>
              <a:t>sking questions about aspects of their familiar world such as the place where they live or the natural world;</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Asking questions about some of the things they have observed such as plants and animals.</a:t>
            </a:r>
            <a:endParaRPr lang="en-GB" sz="10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897609"/>
            <a:ext cx="1838326" cy="35845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T</a:t>
            </a:r>
            <a:r>
              <a:rPr lang="en-GB" sz="1000" b="1" i="0" u="none" strike="noStrike" baseline="0">
                <a:solidFill>
                  <a:srgbClr val="000000"/>
                </a:solidFill>
                <a:latin typeface="Century Gothic" panose="020B0502020202020204" pitchFamily="34" charset="0"/>
              </a:rPr>
              <a:t>alking about why things happen and how things work;</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U</a:t>
            </a:r>
            <a:r>
              <a:rPr lang="en-GB" sz="1000" b="1" i="0" u="none" strike="noStrike" baseline="0">
                <a:solidFill>
                  <a:srgbClr val="000000"/>
                </a:solidFill>
                <a:latin typeface="Century Gothic" panose="020B0502020202020204" pitchFamily="34" charset="0"/>
              </a:rPr>
              <a:t>nderstanding more about growth, decay and changes over time; </a:t>
            </a:r>
          </a:p>
          <a:p>
            <a:pPr marL="171450" indent="-171450">
              <a:buFont typeface="Arial" panose="020B0604020202020204" pitchFamily="34" charset="0"/>
              <a:buChar char="•"/>
            </a:pPr>
            <a:r>
              <a:rPr lang="en-GB" sz="1000" b="1">
                <a:solidFill>
                  <a:srgbClr val="000000"/>
                </a:solidFill>
                <a:latin typeface="Century Gothic" panose="020B0502020202020204" pitchFamily="34" charset="0"/>
              </a:rPr>
              <a:t>Identifying features of living things, such as animals with legs or those with wings;</a:t>
            </a:r>
            <a:endParaRPr lang="en-GB" sz="100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Exploring the natural world around them;</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Describing what they see, hear and feel whilst outside;</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Recognising some environments that are different to the one in which they live;</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Understanding the effect of changing seasons on the natural world around them.</a:t>
            </a: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897609"/>
            <a:ext cx="1838326" cy="34131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i="1" u="none" strike="noStrike" baseline="0" dirty="0">
              <a:solidFill>
                <a:srgbClr val="000000"/>
              </a:solidFill>
              <a:latin typeface="Century Gothic" panose="020B0502020202020204" pitchFamily="34" charset="0"/>
            </a:endParaRP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Explore the natural world around them, making observations and drawing pictures of animals and plants;</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Know some similarities and differences between the natural world around them and contrasting environments, drawing on their experiences and what has been read in class;</a:t>
            </a:r>
          </a:p>
          <a:p>
            <a:pPr marL="171450" indent="-171450">
              <a:buFont typeface="Arial" panose="020B0604020202020204" pitchFamily="34" charset="0"/>
              <a:buChar char="•"/>
            </a:pPr>
            <a:r>
              <a:rPr lang="en-GB" sz="1000" b="1" i="0" u="none" strike="noStrike" baseline="0" dirty="0">
                <a:solidFill>
                  <a:srgbClr val="000000"/>
                </a:solidFill>
                <a:latin typeface="Century Gothic" panose="020B0502020202020204" pitchFamily="34" charset="0"/>
              </a:rPr>
              <a:t>Understand some important processes and changes in the natural world around them, including the seasons and changing states of matter.	</a:t>
            </a:r>
            <a:endParaRPr lang="en-GB" sz="1000" b="1" i="1" dirty="0">
              <a:solidFill>
                <a:srgbClr val="000000"/>
              </a:solidFill>
              <a:latin typeface="Century Gothic" panose="020B0502020202020204" pitchFamily="34" charset="0"/>
            </a:endParaRPr>
          </a:p>
          <a:p>
            <a:endParaRPr lang="en-GB" sz="1200" b="1" u="none" strike="noStrike" baseline="0" dirty="0">
              <a:solidFill>
                <a:srgbClr val="000000"/>
              </a:solidFill>
              <a:latin typeface="Century Gothic" panose="020B0502020202020204" pitchFamily="34" charset="0"/>
            </a:endParaRP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38015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85938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380159"/>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380158"/>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380158"/>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859384"/>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859383"/>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53C32B80-333E-BF03-1618-C2A8951F032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8ED9FCFD-9524-F226-5017-47922F27B897}"/>
              </a:ext>
            </a:extLst>
          </p:cNvPr>
          <p:cNvSpPr>
            <a:spLocks noGrp="1"/>
          </p:cNvSpPr>
          <p:nvPr>
            <p:ph type="sldNum" sz="quarter" idx="12"/>
          </p:nvPr>
        </p:nvSpPr>
        <p:spPr/>
        <p:txBody>
          <a:bodyPr/>
          <a:lstStyle/>
          <a:p>
            <a:fld id="{ADBD1915-73F0-4A8D-B501-CF547A3FBDF8}" type="slidenum">
              <a:rPr lang="en-GB" smtClean="0"/>
              <a:t>54</a:t>
            </a:fld>
            <a:endParaRPr lang="en-GB"/>
          </a:p>
        </p:txBody>
      </p:sp>
    </p:spTree>
    <p:extLst>
      <p:ext uri="{BB962C8B-B14F-4D97-AF65-F5344CB8AC3E}">
        <p14:creationId xmlns:p14="http://schemas.microsoft.com/office/powerpoint/2010/main" val="34466739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3504560"/>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UNDERSTANDING THE WORLD: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The natural world</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1" y="2857159"/>
            <a:ext cx="3545785" cy="237009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Explore the natural world around them, making observations and drawing pictures of animals and plants;</a:t>
            </a:r>
          </a:p>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Know some similarities and differences between the natural world around them and contrasting environments, drawing on their experiences and what has been read in class;</a:t>
            </a:r>
          </a:p>
          <a:p>
            <a:pPr marL="171450" indent="-171450">
              <a:buFont typeface="Arial" panose="020B0604020202020204" pitchFamily="34" charset="0"/>
              <a:buChar char="•"/>
            </a:pPr>
            <a:r>
              <a:rPr lang="en-GB" sz="1200" b="1" i="0" u="none" strike="noStrike" baseline="0">
                <a:solidFill>
                  <a:srgbClr val="000000"/>
                </a:solidFill>
                <a:latin typeface="Century Gothic" panose="020B0502020202020204" pitchFamily="34" charset="0"/>
              </a:rPr>
              <a:t>Understand some important processes and changes in the natural world around them, including the seasons and changing states of matter.	</a:t>
            </a:r>
            <a:endParaRPr lang="en-GB" sz="1200" b="1" i="1">
              <a:solidFill>
                <a:srgbClr val="000000"/>
              </a:solidFill>
              <a:latin typeface="Century Gothic" panose="020B0502020202020204" pitchFamily="34" charset="0"/>
            </a:endParaRPr>
          </a:p>
        </p:txBody>
      </p:sp>
      <p:sp>
        <p:nvSpPr>
          <p:cNvPr id="6" name="Rectangle 5">
            <a:extLst>
              <a:ext uri="{FF2B5EF4-FFF2-40B4-BE49-F238E27FC236}">
                <a16:creationId xmlns:a16="http://schemas.microsoft.com/office/drawing/2014/main" id="{2184C2AF-0626-4C31-9DFE-403CE0970D57}"/>
              </a:ext>
            </a:extLst>
          </p:cNvPr>
          <p:cNvSpPr/>
          <p:nvPr/>
        </p:nvSpPr>
        <p:spPr>
          <a:xfrm>
            <a:off x="5144988" y="2857159"/>
            <a:ext cx="3545785" cy="34271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a:solidFill>
                  <a:schemeClr val="tx1"/>
                </a:solidFill>
                <a:effectLst/>
                <a:latin typeface="Century Gothic" panose="020B0502020202020204" pitchFamily="34" charset="0"/>
                <a:ea typeface="+mn-ea"/>
                <a:cs typeface="+mn-cs"/>
              </a:rPr>
              <a:t>Know the name of parts of the human body that can be seen;</a:t>
            </a:r>
          </a:p>
          <a:p>
            <a:pPr marL="171450" marR="0" lvl="0" indent="-171450"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b="1" kern="1200">
                <a:solidFill>
                  <a:schemeClr val="tx1"/>
                </a:solidFill>
                <a:effectLst/>
                <a:latin typeface="Century Gothic" panose="020B0502020202020204" pitchFamily="34" charset="0"/>
                <a:ea typeface="+mn-ea"/>
                <a:cs typeface="+mn-cs"/>
              </a:rPr>
              <a:t>Know about the five senses and link them with parts of the body;</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a variety of common wild and garden plants;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classify animals by what they eat (carnivore, herbivore and omnivore);</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sort by living and non-living things;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classify a range of animals by amphibian, reptile, mammal, fish and bird;</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the petals, stem, leaves and roots of a plant;</a:t>
            </a:r>
          </a:p>
          <a:p>
            <a:pPr marL="17145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and name the roots, trunk, branches and leaves of a tree.</a:t>
            </a: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2237338"/>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7" y="2236696"/>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9" name="Rectangle 8">
            <a:extLst>
              <a:ext uri="{FF2B5EF4-FFF2-40B4-BE49-F238E27FC236}">
                <a16:creationId xmlns:a16="http://schemas.microsoft.com/office/drawing/2014/main" id="{2C389A1D-262B-4C95-A8D0-5F9FB3577C42}"/>
              </a:ext>
            </a:extLst>
          </p:cNvPr>
          <p:cNvSpPr/>
          <p:nvPr/>
        </p:nvSpPr>
        <p:spPr>
          <a:xfrm>
            <a:off x="1852901" y="1420285"/>
            <a:ext cx="5510254" cy="307777"/>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solidFill>
                  <a:schemeClr val="bg1"/>
                </a:solidFill>
                <a:latin typeface="Century Gothic" panose="020B0502020202020204" pitchFamily="34" charset="0"/>
              </a:rPr>
              <a:t>Expectations beyond EYFS</a:t>
            </a:r>
          </a:p>
        </p:txBody>
      </p:sp>
      <p:sp>
        <p:nvSpPr>
          <p:cNvPr id="3" name="Footer Placeholder 2">
            <a:extLst>
              <a:ext uri="{FF2B5EF4-FFF2-40B4-BE49-F238E27FC236}">
                <a16:creationId xmlns:a16="http://schemas.microsoft.com/office/drawing/2014/main" id="{B1885869-5FE4-EDD1-1921-6D38BEDA953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CE3E68C-B307-73A9-C9E9-72D67AD83E96}"/>
              </a:ext>
            </a:extLst>
          </p:cNvPr>
          <p:cNvSpPr>
            <a:spLocks noGrp="1"/>
          </p:cNvSpPr>
          <p:nvPr>
            <p:ph type="sldNum" sz="quarter" idx="12"/>
          </p:nvPr>
        </p:nvSpPr>
        <p:spPr/>
        <p:txBody>
          <a:bodyPr/>
          <a:lstStyle/>
          <a:p>
            <a:fld id="{ADBD1915-73F0-4A8D-B501-CF547A3FBDF8}" type="slidenum">
              <a:rPr lang="en-GB" smtClean="0"/>
              <a:t>55</a:t>
            </a:fld>
            <a:endParaRPr lang="en-GB"/>
          </a:p>
        </p:txBody>
      </p:sp>
    </p:spTree>
    <p:extLst>
      <p:ext uri="{BB962C8B-B14F-4D97-AF65-F5344CB8AC3E}">
        <p14:creationId xmlns:p14="http://schemas.microsoft.com/office/powerpoint/2010/main" val="15349925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687745"/>
            <a:ext cx="9144000" cy="923330"/>
          </a:xfrm>
          <a:prstGeom prst="rect">
            <a:avLst/>
          </a:prstGeom>
          <a:noFill/>
        </p:spPr>
        <p:txBody>
          <a:bodyPr wrap="square">
            <a:spAutoFit/>
          </a:bodyPr>
          <a:lstStyle/>
          <a:p>
            <a:pPr marL="0" indent="0" algn="ctr">
              <a:buFont typeface="Arial" panose="020B0604020202020204" pitchFamily="34" charset="0"/>
              <a:buNone/>
            </a:pPr>
            <a:r>
              <a:rPr lang="en-US" sz="5400" b="1">
                <a:solidFill>
                  <a:srgbClr val="D280D0"/>
                </a:solidFill>
                <a:latin typeface="Century Gothic" panose="020B0502020202020204" pitchFamily="34" charset="0"/>
              </a:rPr>
              <a:t>Expressive Arts and Design</a:t>
            </a:r>
          </a:p>
        </p:txBody>
      </p:sp>
      <p:pic>
        <p:nvPicPr>
          <p:cNvPr id="6" name="Picture 5" descr="Icon&#10;&#10;Description automatically generated">
            <a:extLst>
              <a:ext uri="{FF2B5EF4-FFF2-40B4-BE49-F238E27FC236}">
                <a16:creationId xmlns:a16="http://schemas.microsoft.com/office/drawing/2014/main" id="{ED7B493F-C918-4DB8-A02A-35041FCD12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4681" y="2441634"/>
            <a:ext cx="3400732" cy="3400732"/>
          </a:xfrm>
          <a:prstGeom prst="rect">
            <a:avLst/>
          </a:prstGeom>
        </p:spPr>
      </p:pic>
      <p:sp>
        <p:nvSpPr>
          <p:cNvPr id="7" name="TextBox 6">
            <a:extLst>
              <a:ext uri="{FF2B5EF4-FFF2-40B4-BE49-F238E27FC236}">
                <a16:creationId xmlns:a16="http://schemas.microsoft.com/office/drawing/2014/main" id="{AC5D198B-C5EA-471A-8F3E-D4192FF33DF3}"/>
              </a:ext>
            </a:extLst>
          </p:cNvPr>
          <p:cNvSpPr txBox="1"/>
          <p:nvPr/>
        </p:nvSpPr>
        <p:spPr>
          <a:xfrm>
            <a:off x="3735899" y="2329732"/>
            <a:ext cx="5137757" cy="3539430"/>
          </a:xfrm>
          <a:prstGeom prst="rect">
            <a:avLst/>
          </a:prstGeom>
          <a:noFill/>
        </p:spPr>
        <p:txBody>
          <a:bodyPr wrap="square" rtlCol="0">
            <a:spAutoFit/>
          </a:bodyPr>
          <a:lstStyle/>
          <a:p>
            <a:r>
              <a:rPr lang="en-GB" sz="1600">
                <a:latin typeface="Century Gothic" panose="020B0502020202020204" pitchFamily="34" charset="0"/>
              </a:rPr>
              <a:t>The development of children’s artistic and cultural awareness supports their imagination and creativity. It is important that children have regular opportunities to engage with the arts, enabling them to explore and play with a wide range of media and materials. The quality and variety of what children see, hear and participate in is crucial for developing their understanding, self-expression, vocabulary and ability to communicate through the arts. The frequency, repetition and depth of their experiences are fundamental to their progress in interpreting and appreciating what they hear, respond to and observe.</a:t>
            </a:r>
          </a:p>
        </p:txBody>
      </p:sp>
      <p:sp>
        <p:nvSpPr>
          <p:cNvPr id="3" name="Footer Placeholder 2">
            <a:extLst>
              <a:ext uri="{FF2B5EF4-FFF2-40B4-BE49-F238E27FC236}">
                <a16:creationId xmlns:a16="http://schemas.microsoft.com/office/drawing/2014/main" id="{E3A59048-5049-16CC-E25A-6B238657B8C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CE42F29F-12AB-7054-5D2E-D72876C193E8}"/>
              </a:ext>
            </a:extLst>
          </p:cNvPr>
          <p:cNvSpPr>
            <a:spLocks noGrp="1"/>
          </p:cNvSpPr>
          <p:nvPr>
            <p:ph type="sldNum" sz="quarter" idx="12"/>
          </p:nvPr>
        </p:nvSpPr>
        <p:spPr/>
        <p:txBody>
          <a:bodyPr/>
          <a:lstStyle/>
          <a:p>
            <a:fld id="{ADBD1915-73F0-4A8D-B501-CF547A3FBDF8}" type="slidenum">
              <a:rPr lang="en-GB" smtClean="0"/>
              <a:t>56</a:t>
            </a:fld>
            <a:endParaRPr lang="en-GB"/>
          </a:p>
        </p:txBody>
      </p:sp>
    </p:spTree>
    <p:extLst>
      <p:ext uri="{BB962C8B-B14F-4D97-AF65-F5344CB8AC3E}">
        <p14:creationId xmlns:p14="http://schemas.microsoft.com/office/powerpoint/2010/main" val="30747968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09E6FB-7CBA-34F2-F8E4-5ACB65B45DD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62B0F1AB-EBCD-B5F8-E5B3-A33B292B6617}"/>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22" name="Rectangle 21">
            <a:extLst>
              <a:ext uri="{FF2B5EF4-FFF2-40B4-BE49-F238E27FC236}">
                <a16:creationId xmlns:a16="http://schemas.microsoft.com/office/drawing/2014/main" id="{E8BDEF95-5538-57B9-6DBF-2D949075E7E6}"/>
              </a:ext>
            </a:extLst>
          </p:cNvPr>
          <p:cNvSpPr/>
          <p:nvPr/>
        </p:nvSpPr>
        <p:spPr>
          <a:xfrm>
            <a:off x="1745533" y="167209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B984279C-C08F-3AB7-CE60-3FCC8A02B39C}"/>
              </a:ext>
            </a:extLst>
          </p:cNvPr>
          <p:cNvSpPr txBox="1"/>
          <p:nvPr/>
        </p:nvSpPr>
        <p:spPr>
          <a:xfrm>
            <a:off x="1745533" y="1192872"/>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Start of nursery</a:t>
            </a:r>
          </a:p>
        </p:txBody>
      </p:sp>
      <p:sp>
        <p:nvSpPr>
          <p:cNvPr id="24" name="TextBox 23">
            <a:extLst>
              <a:ext uri="{FF2B5EF4-FFF2-40B4-BE49-F238E27FC236}">
                <a16:creationId xmlns:a16="http://schemas.microsoft.com/office/drawing/2014/main" id="{F5BC2D28-AB37-8EE2-D620-F1BA36BC5AC4}"/>
              </a:ext>
            </a:extLst>
          </p:cNvPr>
          <p:cNvSpPr txBox="1"/>
          <p:nvPr/>
        </p:nvSpPr>
        <p:spPr>
          <a:xfrm>
            <a:off x="5679358" y="1242032"/>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6" name="Rectangle 25">
            <a:extLst>
              <a:ext uri="{FF2B5EF4-FFF2-40B4-BE49-F238E27FC236}">
                <a16:creationId xmlns:a16="http://schemas.microsoft.com/office/drawing/2014/main" id="{67DF8FD7-4748-3F29-41F0-AF044DBB5319}"/>
              </a:ext>
            </a:extLst>
          </p:cNvPr>
          <p:cNvSpPr/>
          <p:nvPr/>
        </p:nvSpPr>
        <p:spPr>
          <a:xfrm>
            <a:off x="5865094" y="172125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270F2D5-268E-5088-E19F-E2EF5136198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568C99A-F216-7615-533C-E24A3921067F}"/>
              </a:ext>
            </a:extLst>
          </p:cNvPr>
          <p:cNvSpPr>
            <a:spLocks noGrp="1"/>
          </p:cNvSpPr>
          <p:nvPr>
            <p:ph type="sldNum" sz="quarter" idx="12"/>
          </p:nvPr>
        </p:nvSpPr>
        <p:spPr/>
        <p:txBody>
          <a:bodyPr/>
          <a:lstStyle/>
          <a:p>
            <a:fld id="{ADBD1915-73F0-4A8D-B501-CF547A3FBDF8}" type="slidenum">
              <a:rPr lang="en-GB" smtClean="0"/>
              <a:t>57</a:t>
            </a:fld>
            <a:endParaRPr lang="en-GB"/>
          </a:p>
        </p:txBody>
      </p:sp>
      <p:graphicFrame>
        <p:nvGraphicFramePr>
          <p:cNvPr id="5" name="Table 4">
            <a:extLst>
              <a:ext uri="{FF2B5EF4-FFF2-40B4-BE49-F238E27FC236}">
                <a16:creationId xmlns:a16="http://schemas.microsoft.com/office/drawing/2014/main" id="{BE398DFD-6261-FD41-AA3B-B313A7C30E87}"/>
              </a:ext>
            </a:extLst>
          </p:cNvPr>
          <p:cNvGraphicFramePr>
            <a:graphicFrameLocks noGrp="1"/>
          </p:cNvGraphicFramePr>
          <p:nvPr>
            <p:extLst>
              <p:ext uri="{D42A27DB-BD31-4B8C-83A1-F6EECF244321}">
                <p14:modId xmlns:p14="http://schemas.microsoft.com/office/powerpoint/2010/main" val="2499374073"/>
              </p:ext>
            </p:extLst>
          </p:nvPr>
        </p:nvGraphicFramePr>
        <p:xfrm>
          <a:off x="508512" y="2804652"/>
          <a:ext cx="4120376" cy="3444240"/>
        </p:xfrm>
        <a:graphic>
          <a:graphicData uri="http://schemas.openxmlformats.org/drawingml/2006/table">
            <a:tbl>
              <a:tblPr firstRow="1" bandRow="1">
                <a:tableStyleId>{5C22544A-7EE6-4342-B048-85BDC9FD1C3A}</a:tableStyleId>
              </a:tblPr>
              <a:tblGrid>
                <a:gridCol w="4120376">
                  <a:extLst>
                    <a:ext uri="{9D8B030D-6E8A-4147-A177-3AD203B41FA5}">
                      <a16:colId xmlns:a16="http://schemas.microsoft.com/office/drawing/2014/main" val="1868751618"/>
                    </a:ext>
                  </a:extLst>
                </a:gridCol>
              </a:tblGrid>
              <a:tr h="0">
                <a:tc>
                  <a:txBody>
                    <a:bodyPr/>
                    <a:lstStyle/>
                    <a:p>
                      <a:pPr marL="171450" indent="-171450">
                        <a:buFont typeface="Arial"/>
                        <a:buChar char="•"/>
                      </a:pPr>
                      <a:r>
                        <a:rPr lang="en-US" sz="1000">
                          <a:solidFill>
                            <a:schemeClr val="tx1"/>
                          </a:solidFill>
                          <a:effectLst/>
                          <a:latin typeface="Century Gothic"/>
                        </a:rPr>
                        <a:t>Show attention to sounds and music. (CWM 0-3 </a:t>
                      </a:r>
                      <a:r>
                        <a:rPr lang="en-US" sz="1000" err="1">
                          <a:solidFill>
                            <a:schemeClr val="tx1"/>
                          </a:solidFill>
                          <a:effectLst/>
                          <a:latin typeface="Century Gothic"/>
                        </a:rPr>
                        <a:t>Yrs</a:t>
                      </a:r>
                      <a:r>
                        <a:rPr lang="en-US" sz="1000">
                          <a:solidFill>
                            <a:schemeClr val="tx1"/>
                          </a:solidFill>
                          <a:effectLst/>
                          <a:latin typeface="Century Gothic"/>
                        </a:rPr>
                        <a:t>)</a:t>
                      </a:r>
                    </a:p>
                    <a:p>
                      <a:pPr marL="171450" lvl="0" indent="-171450">
                        <a:buFont typeface="Arial"/>
                        <a:buChar char="•"/>
                      </a:pPr>
                      <a:r>
                        <a:rPr lang="en-US" sz="1000">
                          <a:solidFill>
                            <a:schemeClr val="tx1"/>
                          </a:solidFill>
                          <a:effectLst/>
                          <a:latin typeface="Century Gothic"/>
                        </a:rPr>
                        <a:t>Respond emotionally and physically to music when it changes.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Move and dance to music.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Anticipate phrases and actions in rhymes and songs, like '</a:t>
                      </a:r>
                      <a:r>
                        <a:rPr lang="en-US" sz="1000" err="1">
                          <a:solidFill>
                            <a:schemeClr val="tx1"/>
                          </a:solidFill>
                          <a:effectLst/>
                          <a:latin typeface="Century Gothic"/>
                        </a:rPr>
                        <a:t>Peepo</a:t>
                      </a:r>
                      <a:r>
                        <a:rPr lang="en-US" sz="1000">
                          <a:solidFill>
                            <a:schemeClr val="tx1"/>
                          </a:solidFill>
                          <a:effectLst/>
                          <a:latin typeface="Century Gothic"/>
                        </a:rPr>
                        <a:t>'.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their voices and enjoy making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Join in with songs and rhymes, making some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Make rhythmical and repetitive sounds.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a range of sound-makers and instruments and play them in different ways.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Notice patterns with strong contrasts and be attracted by patterns resembling the human face.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Start to make marks intentionally.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paint, using fingers and other parts of their bodies as well as brushes and other tools.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Enjoy and take part in action songs, such as 'Twinkle, Twinkle Little Star'.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Explore different materials, using all their senses to investigate them.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p>
                      <a:pPr marL="171450" lvl="0" indent="-171450">
                        <a:buFont typeface="Arial"/>
                        <a:buChar char="•"/>
                      </a:pPr>
                      <a:r>
                        <a:rPr lang="en-US" sz="1000">
                          <a:solidFill>
                            <a:schemeClr val="tx1"/>
                          </a:solidFill>
                          <a:effectLst/>
                          <a:latin typeface="Century Gothic"/>
                        </a:rPr>
                        <a:t>Manipulate and play with different materials. (CWM 0-3 </a:t>
                      </a:r>
                      <a:r>
                        <a:rPr lang="en-US" sz="1000" err="1">
                          <a:solidFill>
                            <a:schemeClr val="tx1"/>
                          </a:solidFill>
                          <a:effectLst/>
                          <a:latin typeface="Century Gothic"/>
                        </a:rPr>
                        <a:t>Yrs</a:t>
                      </a:r>
                      <a:r>
                        <a:rPr lang="en-US" sz="1000">
                          <a:solidFill>
                            <a:schemeClr val="tx1"/>
                          </a:solidFill>
                          <a:effectLst/>
                          <a:latin typeface="Century Gothic"/>
                        </a:rPr>
                        <a:t>)</a:t>
                      </a:r>
                      <a:endParaRPr lang="en-US" sz="1000"/>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1740856317"/>
                  </a:ext>
                </a:extLst>
              </a:tr>
            </a:tbl>
          </a:graphicData>
        </a:graphic>
      </p:graphicFrame>
      <p:graphicFrame>
        <p:nvGraphicFramePr>
          <p:cNvPr id="8" name="Table 7">
            <a:extLst>
              <a:ext uri="{FF2B5EF4-FFF2-40B4-BE49-F238E27FC236}">
                <a16:creationId xmlns:a16="http://schemas.microsoft.com/office/drawing/2014/main" id="{DF0FDFB7-FFF6-BB8F-C895-DC303FF32DB1}"/>
              </a:ext>
            </a:extLst>
          </p:cNvPr>
          <p:cNvGraphicFramePr>
            <a:graphicFrameLocks noGrp="1"/>
          </p:cNvGraphicFramePr>
          <p:nvPr>
            <p:extLst>
              <p:ext uri="{D42A27DB-BD31-4B8C-83A1-F6EECF244321}">
                <p14:modId xmlns:p14="http://schemas.microsoft.com/office/powerpoint/2010/main" val="270776829"/>
              </p:ext>
            </p:extLst>
          </p:nvPr>
        </p:nvGraphicFramePr>
        <p:xfrm>
          <a:off x="5867093" y="2961968"/>
          <a:ext cx="1954087" cy="2636520"/>
        </p:xfrm>
        <a:graphic>
          <a:graphicData uri="http://schemas.openxmlformats.org/drawingml/2006/table">
            <a:tbl>
              <a:tblPr firstRow="1" bandRow="1">
                <a:tableStyleId>{5C22544A-7EE6-4342-B048-85BDC9FD1C3A}</a:tableStyleId>
              </a:tblPr>
              <a:tblGrid>
                <a:gridCol w="1954087">
                  <a:extLst>
                    <a:ext uri="{9D8B030D-6E8A-4147-A177-3AD203B41FA5}">
                      <a16:colId xmlns:a16="http://schemas.microsoft.com/office/drawing/2014/main" val="2547862976"/>
                    </a:ext>
                  </a:extLst>
                </a:gridCol>
              </a:tblGrid>
              <a:tr h="0">
                <a:tc>
                  <a:txBody>
                    <a:bodyPr/>
                    <a:lstStyle/>
                    <a:p>
                      <a:pPr marL="171450" indent="-171450">
                        <a:buFont typeface="Arial"/>
                        <a:buChar char="•"/>
                      </a:pPr>
                      <a:r>
                        <a:rPr lang="en-US" sz="1200">
                          <a:solidFill>
                            <a:schemeClr val="tx1"/>
                          </a:solidFill>
                          <a:effectLst/>
                          <a:latin typeface="Century Gothic"/>
                        </a:rPr>
                        <a:t>Explore different materials freely, in order to develop their ideas about how to use them and what to make. (CWM 3-4 </a:t>
                      </a:r>
                      <a:r>
                        <a:rPr lang="en-US" sz="1200" err="1">
                          <a:solidFill>
                            <a:schemeClr val="tx1"/>
                          </a:solidFill>
                          <a:effectLst/>
                          <a:latin typeface="Century Gothic"/>
                        </a:rPr>
                        <a:t>Yrs</a:t>
                      </a:r>
                      <a:r>
                        <a:rPr lang="en-US" sz="1200">
                          <a:solidFill>
                            <a:schemeClr val="tx1"/>
                          </a:solidFill>
                          <a:effectLst/>
                          <a:latin typeface="Century Gothic"/>
                        </a:rPr>
                        <a:t>)</a:t>
                      </a:r>
                    </a:p>
                    <a:p>
                      <a:pPr marL="171450" lvl="0" indent="-171450">
                        <a:buFont typeface="Arial"/>
                        <a:buChar char="•"/>
                      </a:pPr>
                      <a:r>
                        <a:rPr lang="en-US" sz="1200">
                          <a:solidFill>
                            <a:schemeClr val="tx1"/>
                          </a:solidFill>
                          <a:effectLst/>
                          <a:latin typeface="Century Gothic"/>
                        </a:rPr>
                        <a:t>Develop their own ideas and then decide which materials to use to express them. (CWM 3-4 </a:t>
                      </a:r>
                      <a:r>
                        <a:rPr lang="en-US" sz="1200" err="1">
                          <a:solidFill>
                            <a:schemeClr val="tx1"/>
                          </a:solidFill>
                          <a:effectLst/>
                          <a:latin typeface="Century Gothic"/>
                        </a:rPr>
                        <a:t>Yrs</a:t>
                      </a:r>
                      <a:r>
                        <a:rPr lang="en-US" sz="1200">
                          <a:solidFill>
                            <a:schemeClr val="tx1"/>
                          </a:solidFill>
                          <a:effectLst/>
                          <a:latin typeface="Century Gothic"/>
                        </a:rPr>
                        <a:t>)</a:t>
                      </a:r>
                      <a:endParaRPr lang="en-US" sz="1200"/>
                    </a:p>
                    <a:p>
                      <a:pPr marL="171450" lvl="0" indent="-171450">
                        <a:buFont typeface="Arial"/>
                        <a:buChar char="•"/>
                      </a:pPr>
                      <a:endParaRPr lang="en-US" sz="1100">
                        <a:solidFill>
                          <a:schemeClr val="tx1"/>
                        </a:solidFill>
                        <a:effectLst/>
                        <a:latin typeface="Century Gothic"/>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FF"/>
                    </a:solidFill>
                  </a:tcPr>
                </a:tc>
                <a:extLst>
                  <a:ext uri="{0D108BD9-81ED-4DB2-BD59-A6C34878D82A}">
                    <a16:rowId xmlns:a16="http://schemas.microsoft.com/office/drawing/2014/main" val="2014084681"/>
                  </a:ext>
                </a:extLst>
              </a:tr>
            </a:tbl>
          </a:graphicData>
        </a:graphic>
      </p:graphicFrame>
    </p:spTree>
    <p:extLst>
      <p:ext uri="{BB962C8B-B14F-4D97-AF65-F5344CB8AC3E}">
        <p14:creationId xmlns:p14="http://schemas.microsoft.com/office/powerpoint/2010/main" val="18456747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5AABD-354C-DB8B-5993-F7183D8AF268}"/>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73AAFD1D-8088-781F-DFD9-9C007CD8862C}"/>
              </a:ext>
            </a:extLst>
          </p:cNvPr>
          <p:cNvGraphicFramePr>
            <a:graphicFrameLocks noGrp="1"/>
          </p:cNvGraphicFramePr>
          <p:nvPr>
            <p:ph idx="1"/>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3D8FA2F2-0B23-21EC-ACFC-0FA3A2608793}"/>
              </a:ext>
            </a:extLst>
          </p:cNvPr>
          <p:cNvSpPr/>
          <p:nvPr/>
        </p:nvSpPr>
        <p:spPr>
          <a:xfrm>
            <a:off x="5604694" y="2943840"/>
            <a:ext cx="1838326" cy="3183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E</a:t>
            </a:r>
            <a:r>
              <a:rPr lang="en-GB" sz="950" b="1" i="0" u="none" strike="noStrike" baseline="0" dirty="0">
                <a:solidFill>
                  <a:srgbClr val="000000"/>
                </a:solidFill>
                <a:latin typeface="Century Gothic" panose="020B0502020202020204" pitchFamily="34" charset="0"/>
              </a:rPr>
              <a:t>xploring colour and how colours can be changed;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U</a:t>
            </a:r>
            <a:r>
              <a:rPr lang="en-GB" sz="950" b="1" i="0" u="none" strike="noStrike" baseline="0" dirty="0">
                <a:solidFill>
                  <a:srgbClr val="000000"/>
                </a:solidFill>
                <a:latin typeface="Century Gothic" panose="020B0502020202020204" pitchFamily="34" charset="0"/>
              </a:rPr>
              <a:t>nderstanding that they can use lines to enclose a space and then beginning to use these shapes to represent objects;</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S</a:t>
            </a:r>
            <a:r>
              <a:rPr lang="en-GB" sz="950" b="1" i="0" u="none" strike="noStrike" baseline="0" dirty="0">
                <a:solidFill>
                  <a:srgbClr val="000000"/>
                </a:solidFill>
                <a:latin typeface="Century Gothic" panose="020B0502020202020204" pitchFamily="34" charset="0"/>
              </a:rPr>
              <a:t>howing interest in and describing the texture of things;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U</a:t>
            </a:r>
            <a:r>
              <a:rPr lang="en-GB" sz="950" b="1" i="0" u="none" strike="noStrike" baseline="0" dirty="0">
                <a:solidFill>
                  <a:srgbClr val="000000"/>
                </a:solidFill>
                <a:latin typeface="Century Gothic" panose="020B0502020202020204" pitchFamily="34" charset="0"/>
              </a:rPr>
              <a:t>sing various construction materials;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B</a:t>
            </a:r>
            <a:r>
              <a:rPr lang="en-GB" sz="950" b="1" i="0" u="none" strike="noStrike" baseline="0" dirty="0">
                <a:solidFill>
                  <a:srgbClr val="000000"/>
                </a:solidFill>
                <a:latin typeface="Century Gothic" panose="020B0502020202020204" pitchFamily="34" charset="0"/>
              </a:rPr>
              <a:t>eginning to construct stacking blocks vertically and horizontally, making enclosures and creating spaces;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J</a:t>
            </a:r>
            <a:r>
              <a:rPr lang="en-GB" sz="950" b="1" i="0" u="none" strike="noStrike" baseline="0" dirty="0">
                <a:solidFill>
                  <a:srgbClr val="000000"/>
                </a:solidFill>
                <a:latin typeface="Century Gothic" panose="020B0502020202020204" pitchFamily="34" charset="0"/>
              </a:rPr>
              <a:t>oining construction pieces together to build and balance. </a:t>
            </a:r>
          </a:p>
        </p:txBody>
      </p:sp>
      <p:sp>
        <p:nvSpPr>
          <p:cNvPr id="20" name="Rectangle 19">
            <a:extLst>
              <a:ext uri="{FF2B5EF4-FFF2-40B4-BE49-F238E27FC236}">
                <a16:creationId xmlns:a16="http://schemas.microsoft.com/office/drawing/2014/main" id="{8327378F-7A96-D8E2-3D20-F88D955EF2BD}"/>
              </a:ext>
            </a:extLst>
          </p:cNvPr>
          <p:cNvSpPr/>
          <p:nvPr/>
        </p:nvSpPr>
        <p:spPr>
          <a:xfrm>
            <a:off x="5660768"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4818BEAF-065E-734B-1215-733295594B65}"/>
              </a:ext>
            </a:extLst>
          </p:cNvPr>
          <p:cNvSpPr txBox="1"/>
          <p:nvPr/>
        </p:nvSpPr>
        <p:spPr>
          <a:xfrm>
            <a:off x="5660768" y="1254324"/>
            <a:ext cx="1838326" cy="307777"/>
          </a:xfrm>
          <a:prstGeom prst="rect">
            <a:avLst/>
          </a:prstGeom>
          <a:noFill/>
        </p:spPr>
        <p:txBody>
          <a:bodyPr wrap="square" rtlCol="0">
            <a:spAutoFit/>
          </a:bodyPr>
          <a:lstStyle/>
          <a:p>
            <a:pPr algn="ctr"/>
            <a:r>
              <a:rPr lang="en-GB" sz="1400" b="1" dirty="0">
                <a:solidFill>
                  <a:srgbClr val="D280D0"/>
                </a:solidFill>
                <a:latin typeface="Century Gothic" panose="020B0502020202020204" pitchFamily="34" charset="0"/>
              </a:rPr>
              <a:t>End of Nursery</a:t>
            </a:r>
          </a:p>
        </p:txBody>
      </p:sp>
      <p:sp>
        <p:nvSpPr>
          <p:cNvPr id="25" name="TextBox 24">
            <a:extLst>
              <a:ext uri="{FF2B5EF4-FFF2-40B4-BE49-F238E27FC236}">
                <a16:creationId xmlns:a16="http://schemas.microsoft.com/office/drawing/2014/main" id="{86071807-E5B4-E03B-EE1B-C8A69BA81761}"/>
              </a:ext>
            </a:extLst>
          </p:cNvPr>
          <p:cNvSpPr txBox="1"/>
          <p:nvPr/>
        </p:nvSpPr>
        <p:spPr>
          <a:xfrm>
            <a:off x="1233947" y="1143710"/>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7" name="Rectangle 26">
            <a:extLst>
              <a:ext uri="{FF2B5EF4-FFF2-40B4-BE49-F238E27FC236}">
                <a16:creationId xmlns:a16="http://schemas.microsoft.com/office/drawing/2014/main" id="{BCE27BDC-4DBA-FE45-81B2-E8E82A65EE18}"/>
              </a:ext>
            </a:extLst>
          </p:cNvPr>
          <p:cNvSpPr/>
          <p:nvPr/>
        </p:nvSpPr>
        <p:spPr>
          <a:xfrm>
            <a:off x="1233947" y="1622935"/>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6CD2DFBB-9A12-3904-7AFD-EEB56A8DCF5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B744DCE-8251-C557-BEA0-65F69F136A16}"/>
              </a:ext>
            </a:extLst>
          </p:cNvPr>
          <p:cNvSpPr>
            <a:spLocks noGrp="1"/>
          </p:cNvSpPr>
          <p:nvPr>
            <p:ph type="sldNum" sz="quarter" idx="12"/>
          </p:nvPr>
        </p:nvSpPr>
        <p:spPr/>
        <p:txBody>
          <a:bodyPr/>
          <a:lstStyle/>
          <a:p>
            <a:fld id="{ADBD1915-73F0-4A8D-B501-CF547A3FBDF8}" type="slidenum">
              <a:rPr lang="en-GB" smtClean="0"/>
              <a:t>58</a:t>
            </a:fld>
            <a:endParaRPr lang="en-GB"/>
          </a:p>
        </p:txBody>
      </p:sp>
      <p:sp>
        <p:nvSpPr>
          <p:cNvPr id="4" name="TextBox 3">
            <a:extLst>
              <a:ext uri="{FF2B5EF4-FFF2-40B4-BE49-F238E27FC236}">
                <a16:creationId xmlns:a16="http://schemas.microsoft.com/office/drawing/2014/main" id="{3FB707E7-DF9D-1049-170E-E65CDEAD97E8}"/>
              </a:ext>
            </a:extLst>
          </p:cNvPr>
          <p:cNvSpPr txBox="1"/>
          <p:nvPr/>
        </p:nvSpPr>
        <p:spPr>
          <a:xfrm>
            <a:off x="1111045" y="2831690"/>
            <a:ext cx="2067233"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US" sz="1200" b="1">
                <a:latin typeface="Century Gothic"/>
                <a:cs typeface="Arial"/>
              </a:rPr>
              <a:t>Join different materials and explore different textures. (CWM 3-4 </a:t>
            </a:r>
            <a:r>
              <a:rPr lang="en-US" sz="1200" b="1" err="1">
                <a:latin typeface="Century Gothic"/>
                <a:cs typeface="Arial"/>
              </a:rPr>
              <a:t>Yrs</a:t>
            </a:r>
            <a:r>
              <a:rPr lang="en-US" sz="1200" b="1">
                <a:latin typeface="Century Gothic"/>
                <a:cs typeface="Arial"/>
              </a:rPr>
              <a:t>)​</a:t>
            </a:r>
          </a:p>
          <a:p>
            <a:pPr marL="171450" indent="-171450">
              <a:buChar char="•"/>
            </a:pPr>
            <a:r>
              <a:rPr lang="en-US" sz="1200" b="1">
                <a:latin typeface="Century Gothic"/>
                <a:cs typeface="Arial"/>
              </a:rPr>
              <a:t>Create closed shapes with continuous lines, and begin to use these shapes to represent objects. (CWM 3-4 </a:t>
            </a:r>
            <a:r>
              <a:rPr lang="en-US" sz="1200" b="1" err="1">
                <a:latin typeface="Century Gothic"/>
                <a:cs typeface="Arial"/>
              </a:rPr>
              <a:t>Yrs</a:t>
            </a:r>
            <a:r>
              <a:rPr lang="en-US" sz="1200" b="1">
                <a:latin typeface="Century Gothic"/>
                <a:cs typeface="Arial"/>
              </a:rPr>
              <a:t>)</a:t>
            </a:r>
          </a:p>
        </p:txBody>
      </p:sp>
    </p:spTree>
    <p:extLst>
      <p:ext uri="{BB962C8B-B14F-4D97-AF65-F5344CB8AC3E}">
        <p14:creationId xmlns:p14="http://schemas.microsoft.com/office/powerpoint/2010/main" val="26381255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1626445972"/>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1837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colour and how colours can be changed;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nderstanding that they can use lines to enclose a space and then beginning to use these shapes to represent objects;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howing interest in and describing the texture of things;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various construction materials;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eginning to construct stacking blocks vertically and horizontally, making enclosures and creating spaces;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J</a:t>
            </a:r>
            <a:r>
              <a:rPr lang="en-GB" sz="950" b="1" i="0" u="none" strike="noStrike" baseline="0">
                <a:solidFill>
                  <a:srgbClr val="000000"/>
                </a:solidFill>
                <a:latin typeface="Century Gothic" panose="020B0502020202020204" pitchFamily="34" charset="0"/>
              </a:rPr>
              <a:t>oining construction pieces together to build and balance.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18589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100" b="0" i="0" u="none" strike="noStrike" baseline="0">
              <a:latin typeface="Century Gothic" panose="020B0502020202020204" pitchFamily="34" charset="0"/>
            </a:endParaRP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Realising that tools can be used for a purpose;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Using simple tools and techniques competently and appropriately;</a:t>
            </a:r>
            <a:endParaRPr lang="en-GB" sz="950" b="1" i="0" u="none" strike="noStrike" baseline="0">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Selecting appropriate brush for a given purpose;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Exploring what happens when they mix colours;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Experimenting with different textures.</a:t>
            </a:r>
          </a:p>
          <a:p>
            <a:pPr marL="171450" indent="-171450">
              <a:buFont typeface="Arial" panose="020B0604020202020204" pitchFamily="34" charset="0"/>
              <a:buChar char="•"/>
            </a:pPr>
            <a:endParaRPr lang="en-GB" sz="11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10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4"/>
            <a:ext cx="1838326" cy="2244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1800" b="0" i="0" u="none" strike="noStrike" baseline="0">
              <a:latin typeface="Calibri" panose="020F050202020403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Safely using and exploring a variety of materials, tools and techniques;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Experimenting with colour, design, texture, form and function;</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Selecting tools and using techniques needed to shape, assemble and join materials they are using;</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Understanding that different media can be combined to create new effects;</a:t>
            </a:r>
          </a:p>
          <a:p>
            <a:endParaRPr lang="en-GB" sz="1000" b="1" i="0" u="none" strike="noStrike" baseline="0">
              <a:solidFill>
                <a:srgbClr val="000000"/>
              </a:solidFill>
              <a:latin typeface="Century Gothic" panose="020B0502020202020204" pitchFamily="34" charset="0"/>
            </a:endParaRPr>
          </a:p>
          <a:p>
            <a:r>
              <a:rPr lang="en-GB" sz="1800" b="0" i="0" u="none" strike="noStrike" baseline="0">
                <a:solidFill>
                  <a:srgbClr val="000000"/>
                </a:solidFill>
                <a:latin typeface="Calibri" panose="020F0502020204030204" pitchFamily="34" charset="0"/>
              </a:rPr>
              <a:t>	</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4"/>
            <a:ext cx="1838326" cy="17918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Safely use and explore a variety of materials, tools and techniques, experimenting with colour, design, texture, form and function;</a:t>
            </a:r>
          </a:p>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Share their creations, explaining the process they have used;</a:t>
            </a:r>
          </a:p>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Make use of props and materials when role playing characters in narratives and stories.</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C0F2C41B-116C-20F9-226A-E817AF0212CF}"/>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404F315A-073C-0931-70C0-E2096A1F716A}"/>
              </a:ext>
            </a:extLst>
          </p:cNvPr>
          <p:cNvSpPr>
            <a:spLocks noGrp="1"/>
          </p:cNvSpPr>
          <p:nvPr>
            <p:ph type="sldNum" sz="quarter" idx="12"/>
          </p:nvPr>
        </p:nvSpPr>
        <p:spPr/>
        <p:txBody>
          <a:bodyPr/>
          <a:lstStyle/>
          <a:p>
            <a:fld id="{ADBD1915-73F0-4A8D-B501-CF547A3FBDF8}" type="slidenum">
              <a:rPr lang="en-GB" smtClean="0"/>
              <a:t>59</a:t>
            </a:fld>
            <a:endParaRPr lang="en-GB"/>
          </a:p>
        </p:txBody>
      </p:sp>
    </p:spTree>
    <p:extLst>
      <p:ext uri="{BB962C8B-B14F-4D97-AF65-F5344CB8AC3E}">
        <p14:creationId xmlns:p14="http://schemas.microsoft.com/office/powerpoint/2010/main" val="1453105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871533673"/>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COMMUNICATION AND LANGUAGE: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Speaking</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23287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Knowing many rhymes, be able to talk about familiar books, and be able to tell a long story;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Developing their communication but may struggle with using tenses accurately;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use sentences with four to six words;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Beginning to start a conversation with an adult or a friend and continuing it in turns.</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3486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Expanding their vocabulary to include new words related to topic or theme.</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Continuing to use new vocabulary when the topic or theme has ended.</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questions to understanding.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Retelling a simple past event in correct order;</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to connect ideas, explaining what has happened and anticipating what might happen next, recalling  and reliving past experiences;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in pretending that objects stand for something else in play, e.g. this ruler is my sword.</a:t>
            </a: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33102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new vocabulary in different contexts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Asking questions to learn more about an event or a task.</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complete sentences more regularly.</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language to explore imaginary events, storylines and themes;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language to imagine and recreate roles and experiencing in play situations;</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Linking statements and sticking to a main theme or intention;</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Using talk to organise, sequence and clarify thinking, feelings and ideas.</a:t>
            </a: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3310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dirty="0">
                <a:solidFill>
                  <a:schemeClr val="tx1"/>
                </a:solidFill>
                <a:latin typeface="Century Gothic" panose="020B0502020202020204" pitchFamily="34" charset="0"/>
              </a:rPr>
              <a:t>Participate in small group, class and one-to-one discussions, offering their own ideas, using recently introduced vocabulary;</a:t>
            </a:r>
          </a:p>
          <a:p>
            <a:pPr marL="171450" indent="-171450">
              <a:buFont typeface="Arial" panose="020B0604020202020204" pitchFamily="34" charset="0"/>
              <a:buChar char="•"/>
            </a:pPr>
            <a:r>
              <a:rPr lang="en-GB" sz="950" b="1" dirty="0">
                <a:solidFill>
                  <a:schemeClr val="tx1"/>
                </a:solidFill>
                <a:latin typeface="Century Gothic" panose="020B0502020202020204" pitchFamily="34" charset="0"/>
              </a:rPr>
              <a:t>Offer explanations for why things may happen, making use of recently introduced vocabulary from stories, non-fiction, rhymes and poems when appropriate;</a:t>
            </a:r>
          </a:p>
          <a:p>
            <a:pPr marL="171450" indent="-171450">
              <a:buFont typeface="Arial" panose="020B0604020202020204" pitchFamily="34" charset="0"/>
              <a:buChar char="•"/>
            </a:pPr>
            <a:r>
              <a:rPr lang="en-GB" sz="950" b="1" dirty="0">
                <a:solidFill>
                  <a:schemeClr val="tx1"/>
                </a:solidFill>
                <a:latin typeface="Century Gothic" panose="020B0502020202020204" pitchFamily="34" charset="0"/>
              </a:rPr>
              <a:t>Express their ideas and feelings about their experiences using full sentences, including use of past, present and future tenses and making use of conjunctions, with modelling and support from their teacher</a:t>
            </a:r>
            <a:r>
              <a:rPr lang="en-GB" sz="1000" b="1" dirty="0">
                <a:solidFill>
                  <a:schemeClr val="tx1"/>
                </a:solidFill>
                <a:latin typeface="Century Gothic" panose="020B0502020202020204" pitchFamily="34" charset="0"/>
              </a:rPr>
              <a:t>.</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EA62D7B9-6448-C7E7-D50D-63619864DDF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E6EBBC2-EE69-C97F-3259-79E5D25E32FB}"/>
              </a:ext>
            </a:extLst>
          </p:cNvPr>
          <p:cNvSpPr>
            <a:spLocks noGrp="1"/>
          </p:cNvSpPr>
          <p:nvPr>
            <p:ph type="sldNum" sz="quarter" idx="12"/>
          </p:nvPr>
        </p:nvSpPr>
        <p:spPr/>
        <p:txBody>
          <a:bodyPr/>
          <a:lstStyle/>
          <a:p>
            <a:fld id="{ADBD1915-73F0-4A8D-B501-CF547A3FBDF8}" type="slidenum">
              <a:rPr lang="en-GB" smtClean="0"/>
              <a:t>6</a:t>
            </a:fld>
            <a:endParaRPr lang="en-GB"/>
          </a:p>
        </p:txBody>
      </p:sp>
    </p:spTree>
    <p:extLst>
      <p:ext uri="{BB962C8B-B14F-4D97-AF65-F5344CB8AC3E}">
        <p14:creationId xmlns:p14="http://schemas.microsoft.com/office/powerpoint/2010/main" val="123226975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1798586967"/>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EXPRESSIVE ARTS AND DESIGN: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Creating with materials</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7325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Safely use and explore a variety of materials, tools and techniques, experimenting with colour, design, texture, form and function;</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Share their creations, explaining the process they have used;</a:t>
            </a:r>
          </a:p>
          <a:p>
            <a:pPr marL="171450" indent="-171450">
              <a:buFont typeface="Arial" panose="020B0604020202020204" pitchFamily="34" charset="0"/>
              <a:buChar char="•"/>
            </a:pPr>
            <a:r>
              <a:rPr lang="en-GB" sz="1200" b="1" u="none" strike="noStrike" baseline="0">
                <a:solidFill>
                  <a:srgbClr val="000000"/>
                </a:solidFill>
                <a:latin typeface="Century Gothic" panose="020B0502020202020204" pitchFamily="34" charset="0"/>
              </a:rPr>
              <a:t>Make use of props and materials when role playing characters in narratives and stories.</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3767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u="none" baseline="0">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cut, roll and coil materials;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use IT to create a picture;</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Select, cut, assemble, tear, stick and collage different materials;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show how people feel in paintings and drawings</a:t>
            </a:r>
            <a:r>
              <a:rPr lang="en-GB" sz="1200" b="1">
                <a:solidFill>
                  <a:schemeClr val="tx1"/>
                </a:solidFill>
                <a:latin typeface="Century Gothic" panose="020B0502020202020204" pitchFamily="34" charset="0"/>
              </a:rPr>
              <a:t>;</a:t>
            </a:r>
            <a:endParaRPr lang="en-GB" sz="12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use pencils to create lines of different thickness in drawings.;</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create moods in art work;</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the names of the primary and secondary colours</a:t>
            </a:r>
            <a:r>
              <a:rPr lang="en-GB" sz="1200" b="1">
                <a:solidFill>
                  <a:schemeClr val="tx1"/>
                </a:solidFill>
                <a:latin typeface="Century Gothic" panose="020B0502020202020204" pitchFamily="34" charset="0"/>
              </a:rPr>
              <a:t>;</a:t>
            </a:r>
            <a:endParaRPr lang="en-GB" sz="12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Know how to create a repeating pattern in print;</a:t>
            </a:r>
          </a:p>
          <a:p>
            <a:pPr marL="171450" lvl="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Be able to create rubbings (from a print or textured surface);</a:t>
            </a:r>
          </a:p>
          <a:p>
            <a:pPr marL="171450" indent="-171450">
              <a:buFont typeface="Arial" panose="020B0604020202020204" pitchFamily="34" charset="0"/>
              <a:buChar char="•"/>
            </a:pPr>
            <a:r>
              <a:rPr lang="en-GB" sz="1200" b="1" kern="1200">
                <a:solidFill>
                  <a:schemeClr val="tx1"/>
                </a:solidFill>
                <a:effectLst/>
                <a:latin typeface="Century Gothic" panose="020B0502020202020204" pitchFamily="34" charset="0"/>
                <a:ea typeface="+mn-ea"/>
                <a:cs typeface="+mn-cs"/>
              </a:rPr>
              <a:t>Use a variety of tools (brush, sponges, fingers, hands, sticks, sponge rollers, spatulas).</a:t>
            </a: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D7D5ACEE-73AB-2FD5-7A8A-0C0733CFCE28}"/>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9E1A59B9-79D3-DD35-E812-C14A8FC371DE}"/>
              </a:ext>
            </a:extLst>
          </p:cNvPr>
          <p:cNvSpPr>
            <a:spLocks noGrp="1"/>
          </p:cNvSpPr>
          <p:nvPr>
            <p:ph type="sldNum" sz="quarter" idx="12"/>
          </p:nvPr>
        </p:nvSpPr>
        <p:spPr/>
        <p:txBody>
          <a:bodyPr/>
          <a:lstStyle/>
          <a:p>
            <a:fld id="{ADBD1915-73F0-4A8D-B501-CF547A3FBDF8}" type="slidenum">
              <a:rPr lang="en-GB" smtClean="0"/>
              <a:t>60</a:t>
            </a:fld>
            <a:endParaRPr lang="en-GB"/>
          </a:p>
        </p:txBody>
      </p:sp>
    </p:spTree>
    <p:extLst>
      <p:ext uri="{BB962C8B-B14F-4D97-AF65-F5344CB8AC3E}">
        <p14:creationId xmlns:p14="http://schemas.microsoft.com/office/powerpoint/2010/main" val="209364320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BCBCF4-F4BE-9F7B-88A0-4653F01FC50C}"/>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5A80DF10-CACA-FC8E-8DBB-354DA7F804AB}"/>
              </a:ext>
            </a:extLst>
          </p:cNvPr>
          <p:cNvGraphicFramePr>
            <a:graphicFrameLocks noGrp="1"/>
          </p:cNvGraphicFramePr>
          <p:nvPr>
            <p:ph idx="1"/>
            <p:extLst>
              <p:ext uri="{D42A27DB-BD31-4B8C-83A1-F6EECF244321}">
                <p14:modId xmlns:p14="http://schemas.microsoft.com/office/powerpoint/2010/main" val="2017556494"/>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a:rPr>
                        <a:t>EXPRESSIVE ARTS AND DESIGN: Progress through Nursery/FS1</a:t>
                      </a:r>
                      <a:endParaRPr lang="en-GB">
                        <a:latin typeface="Century Gothic" panose="020B0502020202020204" pitchFamily="34" charset="0"/>
                      </a:endParaRP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a:rPr>
                        <a:t>Being imaginative and expressive</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FBC4DE09-01D7-A78C-3D5E-6F5D58175CFE}"/>
              </a:ext>
            </a:extLst>
          </p:cNvPr>
          <p:cNvSpPr/>
          <p:nvPr/>
        </p:nvSpPr>
        <p:spPr>
          <a:xfrm>
            <a:off x="6898185"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i="0" u="none" strike="noStrike" baseline="0" dirty="0">
                <a:solidFill>
                  <a:srgbClr val="000000"/>
                </a:solidFill>
                <a:latin typeface="Century Gothic" panose="020B0502020202020204" pitchFamily="34" charset="0"/>
              </a:rPr>
              <a:t>Developing preferences for forms of expression;</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U</a:t>
            </a:r>
            <a:r>
              <a:rPr lang="en-GB" sz="950" b="1" i="0" u="none" strike="noStrike" baseline="0" dirty="0">
                <a:solidFill>
                  <a:srgbClr val="000000"/>
                </a:solidFill>
                <a:latin typeface="Century Gothic" panose="020B0502020202020204" pitchFamily="34" charset="0"/>
              </a:rPr>
              <a:t>sing movement to express feelings;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C</a:t>
            </a:r>
            <a:r>
              <a:rPr lang="en-GB" sz="950" b="1" i="0" u="none" strike="noStrike" baseline="0" dirty="0">
                <a:solidFill>
                  <a:srgbClr val="000000"/>
                </a:solidFill>
                <a:latin typeface="Century Gothic" panose="020B0502020202020204" pitchFamily="34" charset="0"/>
              </a:rPr>
              <a:t>reating movement in response to music;</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S</a:t>
            </a:r>
            <a:r>
              <a:rPr lang="en-GB" sz="950" b="1" i="0" u="none" strike="noStrike" baseline="0" dirty="0">
                <a:solidFill>
                  <a:srgbClr val="000000"/>
                </a:solidFill>
                <a:latin typeface="Century Gothic" panose="020B0502020202020204" pitchFamily="34" charset="0"/>
              </a:rPr>
              <a:t>inging to self and making up simple songs;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N</a:t>
            </a:r>
            <a:r>
              <a:rPr lang="en-GB" sz="950" b="1" i="0" u="none" strike="noStrike" baseline="0" dirty="0">
                <a:solidFill>
                  <a:srgbClr val="000000"/>
                </a:solidFill>
                <a:latin typeface="Century Gothic" panose="020B0502020202020204" pitchFamily="34" charset="0"/>
              </a:rPr>
              <a:t>oticing what adults do, imitating what is observed and then doing it spontaneously when the adult is not there;</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E</a:t>
            </a:r>
            <a:r>
              <a:rPr lang="en-GB" sz="950" b="1" i="0" u="none" strike="noStrike" baseline="0" dirty="0">
                <a:solidFill>
                  <a:srgbClr val="000000"/>
                </a:solidFill>
                <a:latin typeface="Century Gothic" panose="020B0502020202020204" pitchFamily="34" charset="0"/>
              </a:rPr>
              <a:t>ngaging in imaginative role-play based on own first-hand experiences; </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B</a:t>
            </a:r>
            <a:r>
              <a:rPr lang="en-GB" sz="950" b="1" i="0" u="none" strike="noStrike" baseline="0" dirty="0">
                <a:solidFill>
                  <a:srgbClr val="000000"/>
                </a:solidFill>
                <a:latin typeface="Century Gothic" panose="020B0502020202020204" pitchFamily="34" charset="0"/>
              </a:rPr>
              <a:t>uilding stories around toys, e.g. fire fighters rescuing trapped people;</a:t>
            </a:r>
          </a:p>
          <a:p>
            <a:pPr marL="171450" indent="-171450">
              <a:buFont typeface="Arial" panose="020B0604020202020204" pitchFamily="34" charset="0"/>
              <a:buChar char="•"/>
            </a:pPr>
            <a:r>
              <a:rPr lang="en-GB" sz="950" b="1" dirty="0">
                <a:solidFill>
                  <a:srgbClr val="000000"/>
                </a:solidFill>
                <a:latin typeface="Century Gothic" panose="020B0502020202020204" pitchFamily="34" charset="0"/>
              </a:rPr>
              <a:t>U</a:t>
            </a:r>
            <a:r>
              <a:rPr lang="en-GB" sz="950" b="1" i="0" u="none" strike="noStrike" baseline="0" dirty="0">
                <a:solidFill>
                  <a:srgbClr val="000000"/>
                </a:solidFill>
                <a:latin typeface="Century Gothic" panose="020B0502020202020204" pitchFamily="34" charset="0"/>
              </a:rPr>
              <a:t>sing available resources to create props to support role-play. </a:t>
            </a:r>
          </a:p>
        </p:txBody>
      </p:sp>
      <p:sp>
        <p:nvSpPr>
          <p:cNvPr id="20" name="Rectangle 19">
            <a:extLst>
              <a:ext uri="{FF2B5EF4-FFF2-40B4-BE49-F238E27FC236}">
                <a16:creationId xmlns:a16="http://schemas.microsoft.com/office/drawing/2014/main" id="{56F8D7D7-6FF1-E200-BE32-C1E5D8289BA6}"/>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31A8ED77-3CD9-7A3D-FFBE-BFB2F2D2336C}"/>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Nursery/FS1</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3B7D5895-7A92-88F2-2CB4-6BA787E24AE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386C7D2D-4B1C-03AB-870C-49E8D9F46D70}"/>
              </a:ext>
            </a:extLst>
          </p:cNvPr>
          <p:cNvSpPr txBox="1"/>
          <p:nvPr/>
        </p:nvSpPr>
        <p:spPr>
          <a:xfrm>
            <a:off x="295275"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 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A5CDC001-3B63-3992-0BE6-026FD4D603DA}"/>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223D2391-C852-0071-BE38-A0AB760B92C2}"/>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4EDA26FF-3582-5E61-A878-7C53377D9F57}"/>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473474A3-6B7A-3BDA-ACEF-AC8B2B37E206}"/>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EF931AE1-269F-911F-2484-871ABE0A4F02}"/>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25B6698D-FC14-9D0E-72C5-D0E54DDA474F}"/>
              </a:ext>
            </a:extLst>
          </p:cNvPr>
          <p:cNvSpPr>
            <a:spLocks noGrp="1"/>
          </p:cNvSpPr>
          <p:nvPr>
            <p:ph type="sldNum" sz="quarter" idx="12"/>
          </p:nvPr>
        </p:nvSpPr>
        <p:spPr/>
        <p:txBody>
          <a:bodyPr/>
          <a:lstStyle/>
          <a:p>
            <a:fld id="{ADBD1915-73F0-4A8D-B501-CF547A3FBDF8}" type="slidenum">
              <a:rPr lang="en-GB" smtClean="0"/>
              <a:t>61</a:t>
            </a:fld>
            <a:endParaRPr lang="en-GB"/>
          </a:p>
        </p:txBody>
      </p:sp>
      <p:sp>
        <p:nvSpPr>
          <p:cNvPr id="9" name="Rectangle 8">
            <a:extLst>
              <a:ext uri="{FF2B5EF4-FFF2-40B4-BE49-F238E27FC236}">
                <a16:creationId xmlns:a16="http://schemas.microsoft.com/office/drawing/2014/main" id="{3A6BA1F3-44BD-2EB4-E39D-B6083CF70B0B}"/>
              </a:ext>
            </a:extLst>
          </p:cNvPr>
          <p:cNvSpPr/>
          <p:nvPr/>
        </p:nvSpPr>
        <p:spPr>
          <a:xfrm>
            <a:off x="187352"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a:buChar char="•"/>
            </a:pPr>
            <a:r>
              <a:rPr lang="en-US" sz="1000" b="1">
                <a:solidFill>
                  <a:schemeClr val="tx1"/>
                </a:solidFill>
                <a:latin typeface="Century Gothic"/>
                <a:cs typeface="Calibri"/>
              </a:rPr>
              <a:t>Express ideas and feelings through making marks, and sometimes give a meaning to the marks they make. </a:t>
            </a:r>
            <a:endParaRPr lang="en-US" sz="1000">
              <a:solidFill>
                <a:schemeClr val="tx1"/>
              </a:solidFill>
              <a:latin typeface="Century Gothic"/>
              <a:cs typeface="Calibri" panose="020F0502020204030204"/>
            </a:endParaRPr>
          </a:p>
          <a:p>
            <a:pPr marL="171450" indent="-171450">
              <a:buFont typeface="Arial"/>
              <a:buChar char="•"/>
            </a:pPr>
            <a:r>
              <a:rPr lang="en-US" sz="1000" b="1">
                <a:solidFill>
                  <a:schemeClr val="tx1"/>
                </a:solidFill>
                <a:latin typeface="Century Gothic"/>
                <a:cs typeface="Calibri"/>
              </a:rPr>
              <a:t>Start to develop pretend play, pretending that one object represents another. For example, a child holds a wooden block to her ear and pretends it's a phone. </a:t>
            </a:r>
          </a:p>
          <a:p>
            <a:pPr marL="171450" indent="-171450">
              <a:buFont typeface="Arial"/>
              <a:buChar char="•"/>
            </a:pPr>
            <a:r>
              <a:rPr lang="en-US" sz="1000" b="1">
                <a:solidFill>
                  <a:schemeClr val="tx1"/>
                </a:solidFill>
                <a:latin typeface="Century Gothic"/>
                <a:cs typeface="Calibri"/>
              </a:rPr>
              <a:t>Use their imagination as they consider what they can do with different materials. </a:t>
            </a:r>
          </a:p>
          <a:p>
            <a:pPr marL="171450" indent="-171450">
              <a:buFont typeface="Arial"/>
              <a:buChar char="•"/>
            </a:pPr>
            <a:r>
              <a:rPr lang="en-US" sz="1000" b="1">
                <a:solidFill>
                  <a:schemeClr val="tx1"/>
                </a:solidFill>
                <a:latin typeface="Century Gothic"/>
                <a:cs typeface="Calibri"/>
              </a:rPr>
              <a:t>Make simple models which express their ideas. </a:t>
            </a:r>
            <a:endParaRPr lang="en-GB" sz="1000">
              <a:solidFill>
                <a:schemeClr val="tx1"/>
              </a:solidFill>
              <a:latin typeface="Century Gothic"/>
              <a:cs typeface="Calibri" panose="020F0502020204030204"/>
            </a:endParaRPr>
          </a:p>
        </p:txBody>
      </p:sp>
      <p:sp>
        <p:nvSpPr>
          <p:cNvPr id="16" name="Rectangle 15">
            <a:extLst>
              <a:ext uri="{FF2B5EF4-FFF2-40B4-BE49-F238E27FC236}">
                <a16:creationId xmlns:a16="http://schemas.microsoft.com/office/drawing/2014/main" id="{A72083FB-647A-BAF4-5F10-D40CB08B82D8}"/>
              </a:ext>
            </a:extLst>
          </p:cNvPr>
          <p:cNvSpPr/>
          <p:nvPr/>
        </p:nvSpPr>
        <p:spPr>
          <a:xfrm>
            <a:off x="2169206" y="2506874"/>
            <a:ext cx="2377939"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285750" indent="-285750">
              <a:buFont typeface="Arial"/>
              <a:buChar char="•"/>
            </a:pPr>
            <a:r>
              <a:rPr lang="en-US" sz="1000" b="1">
                <a:solidFill>
                  <a:schemeClr val="tx1"/>
                </a:solidFill>
                <a:latin typeface="Century Gothic"/>
                <a:cs typeface="Calibri" panose="020F0502020204030204"/>
              </a:rPr>
              <a:t>Take part in simple pretend play, using an object to represent something else even though they are not similar. </a:t>
            </a:r>
          </a:p>
          <a:p>
            <a:pPr marL="285750" indent="-285750">
              <a:buFont typeface="Arial"/>
              <a:buChar char="•"/>
            </a:pPr>
            <a:endParaRPr lang="en-US" sz="1000" b="1">
              <a:solidFill>
                <a:schemeClr val="tx1"/>
              </a:solidFill>
              <a:latin typeface="Century Gothic"/>
              <a:cs typeface="Calibri" panose="020F0502020204030204"/>
            </a:endParaRPr>
          </a:p>
          <a:p>
            <a:pPr marL="285750" indent="-285750">
              <a:buFont typeface="Arial"/>
              <a:buChar char="•"/>
            </a:pPr>
            <a:r>
              <a:rPr lang="en-US" sz="1000" b="1">
                <a:solidFill>
                  <a:schemeClr val="tx1"/>
                </a:solidFill>
                <a:latin typeface="Century Gothic"/>
                <a:cs typeface="Calibri" panose="020F0502020204030204"/>
              </a:rPr>
              <a:t>Explore </a:t>
            </a:r>
            <a:r>
              <a:rPr lang="en-US" sz="1000" b="1" err="1">
                <a:solidFill>
                  <a:schemeClr val="tx1"/>
                </a:solidFill>
                <a:latin typeface="Century Gothic"/>
                <a:cs typeface="Calibri" panose="020F0502020204030204"/>
              </a:rPr>
              <a:t>colour</a:t>
            </a:r>
            <a:r>
              <a:rPr lang="en-US" sz="1000" b="1">
                <a:solidFill>
                  <a:schemeClr val="tx1"/>
                </a:solidFill>
                <a:latin typeface="Century Gothic"/>
                <a:cs typeface="Calibri" panose="020F0502020204030204"/>
              </a:rPr>
              <a:t> and </a:t>
            </a:r>
            <a:r>
              <a:rPr lang="en-US" sz="1000" b="1" err="1">
                <a:solidFill>
                  <a:schemeClr val="tx1"/>
                </a:solidFill>
                <a:latin typeface="Century Gothic"/>
                <a:cs typeface="Calibri" panose="020F0502020204030204"/>
              </a:rPr>
              <a:t>colour</a:t>
            </a:r>
            <a:r>
              <a:rPr lang="en-US" sz="1000" b="1">
                <a:solidFill>
                  <a:schemeClr val="tx1"/>
                </a:solidFill>
                <a:latin typeface="Century Gothic"/>
                <a:cs typeface="Calibri" panose="020F0502020204030204"/>
              </a:rPr>
              <a:t>-mixing. </a:t>
            </a:r>
          </a:p>
          <a:p>
            <a:pPr marL="285750" indent="-285750">
              <a:buFont typeface="Arial"/>
              <a:buChar char="•"/>
            </a:pPr>
            <a:r>
              <a:rPr lang="en-US" sz="1000" b="1">
                <a:solidFill>
                  <a:schemeClr val="tx1"/>
                </a:solidFill>
                <a:latin typeface="Century Gothic"/>
                <a:cs typeface="Calibri" panose="020F0502020204030204"/>
              </a:rPr>
              <a:t>Show different emotions in their drawings - happiness, sadness, fear etc. </a:t>
            </a:r>
          </a:p>
          <a:p>
            <a:pPr marL="285750" indent="-285750">
              <a:buFont typeface="Arial"/>
              <a:buChar char="•"/>
            </a:pPr>
            <a:r>
              <a:rPr lang="en-US" sz="1000" b="1">
                <a:solidFill>
                  <a:schemeClr val="tx1"/>
                </a:solidFill>
                <a:latin typeface="Century Gothic"/>
                <a:cs typeface="Calibri" panose="020F0502020204030204"/>
              </a:rPr>
              <a:t>Listen with increased attention to sounds. </a:t>
            </a:r>
          </a:p>
          <a:p>
            <a:pPr marL="285750" indent="-285750">
              <a:buFont typeface="Arial"/>
              <a:buChar char="•"/>
            </a:pPr>
            <a:endParaRPr lang="en-US" sz="1000" b="1">
              <a:solidFill>
                <a:schemeClr val="tx1"/>
              </a:solidFill>
              <a:latin typeface="Century Gothic"/>
              <a:cs typeface="Calibri" panose="020F0502020204030204"/>
            </a:endParaRPr>
          </a:p>
          <a:p>
            <a:pPr marL="285750" indent="-285750">
              <a:buFont typeface="Arial"/>
              <a:buChar char="•"/>
            </a:pPr>
            <a:r>
              <a:rPr lang="en-US" sz="1000" b="1">
                <a:solidFill>
                  <a:schemeClr val="tx1"/>
                </a:solidFill>
                <a:latin typeface="Century Gothic"/>
                <a:cs typeface="Calibri" panose="020F0502020204030204"/>
              </a:rPr>
              <a:t>Sing the melodic shape (moving melody, such as up and down, down and up) of familiar songs.</a:t>
            </a:r>
            <a:endParaRPr lang="en-US" sz="1000">
              <a:solidFill>
                <a:schemeClr val="tx1"/>
              </a:solidFill>
              <a:latin typeface="Calibri" panose="020F0502020204030204"/>
              <a:cs typeface="Calibri" panose="020F0502020204030204"/>
            </a:endParaRPr>
          </a:p>
        </p:txBody>
      </p:sp>
      <p:sp>
        <p:nvSpPr>
          <p:cNvPr id="28" name="TextBox 27">
            <a:extLst>
              <a:ext uri="{FF2B5EF4-FFF2-40B4-BE49-F238E27FC236}">
                <a16:creationId xmlns:a16="http://schemas.microsoft.com/office/drawing/2014/main" id="{16D086AC-4E57-A1A0-D196-62DBF3FE823B}"/>
              </a:ext>
            </a:extLst>
          </p:cNvPr>
          <p:cNvSpPr txBox="1"/>
          <p:nvPr/>
        </p:nvSpPr>
        <p:spPr>
          <a:xfrm>
            <a:off x="4701507" y="2729464"/>
            <a:ext cx="2193776" cy="366254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
              <a:buChar char="•"/>
            </a:pPr>
            <a:r>
              <a:rPr lang="en-US" sz="800" b="1">
                <a:latin typeface="Century Gothic"/>
                <a:cs typeface="Calibri"/>
              </a:rPr>
              <a:t>Begin to develop complex stories using small world equipment like animal sets, dolls and dolls houses etc. </a:t>
            </a:r>
            <a:endParaRPr lang="en-US" sz="800">
              <a:latin typeface="Century Gothic"/>
            </a:endParaRPr>
          </a:p>
          <a:p>
            <a:pPr marL="171450" indent="-171450">
              <a:buFont typeface="Arial"/>
              <a:buChar char="•"/>
            </a:pPr>
            <a:r>
              <a:rPr lang="en-US" sz="800" b="1">
                <a:latin typeface="Century Gothic"/>
                <a:cs typeface="Calibri"/>
              </a:rPr>
              <a:t>Make imaginative and complex 'small worlds' with blocks and construction kits, such as a city with different buildings and a park. </a:t>
            </a:r>
          </a:p>
          <a:p>
            <a:pPr marL="171450" indent="-171450">
              <a:buFont typeface="Arial"/>
              <a:buChar char="•"/>
            </a:pPr>
            <a:r>
              <a:rPr lang="en-US" sz="800" b="1">
                <a:latin typeface="Century Gothic"/>
                <a:cs typeface="Calibri"/>
              </a:rPr>
              <a:t>Draw with increasing complexity and detail, such as representing a face with a circle and including details. </a:t>
            </a:r>
          </a:p>
          <a:p>
            <a:pPr marL="171450" indent="-171450">
              <a:buFont typeface="Arial"/>
              <a:buChar char="•"/>
            </a:pPr>
            <a:r>
              <a:rPr lang="en-US" sz="800" b="1">
                <a:latin typeface="Century Gothic"/>
                <a:cs typeface="Calibri"/>
              </a:rPr>
              <a:t>Use drawing to represent ideas like movement or loud noises. </a:t>
            </a:r>
          </a:p>
          <a:p>
            <a:pPr marL="171450" indent="-171450">
              <a:buFont typeface="Arial"/>
              <a:buChar char="•"/>
            </a:pPr>
            <a:r>
              <a:rPr lang="en-US" sz="800" b="1">
                <a:latin typeface="Century Gothic"/>
                <a:cs typeface="Calibri"/>
              </a:rPr>
              <a:t>Show different emotions in their drawings and paintings, like happiness, sadness, fear etc. </a:t>
            </a:r>
          </a:p>
          <a:p>
            <a:pPr marL="171450" indent="-171450">
              <a:buFont typeface="Arial"/>
              <a:buChar char="•"/>
            </a:pPr>
            <a:endParaRPr lang="en-US" sz="800" b="1">
              <a:latin typeface="Century Gothic"/>
              <a:cs typeface="Calibri"/>
            </a:endParaRPr>
          </a:p>
          <a:p>
            <a:pPr marL="171450" indent="-171450">
              <a:buFont typeface="Arial"/>
              <a:buChar char="•"/>
            </a:pPr>
            <a:r>
              <a:rPr lang="en-US" sz="800" b="1">
                <a:latin typeface="Century Gothic"/>
                <a:cs typeface="Calibri"/>
              </a:rPr>
              <a:t>Respond to what they have heard, expressing their thoughts and feelings. </a:t>
            </a:r>
          </a:p>
          <a:p>
            <a:pPr marL="171450" indent="-171450">
              <a:buFont typeface="Arial"/>
              <a:buChar char="•"/>
            </a:pPr>
            <a:r>
              <a:rPr lang="en-US" sz="800" b="1">
                <a:latin typeface="Century Gothic"/>
                <a:cs typeface="Calibri"/>
              </a:rPr>
              <a:t>Remember and sing entire songs. </a:t>
            </a:r>
          </a:p>
          <a:p>
            <a:pPr marL="171450" indent="-171450">
              <a:buFont typeface="Arial"/>
              <a:buChar char="•"/>
            </a:pPr>
            <a:r>
              <a:rPr lang="en-US" sz="800" b="1">
                <a:latin typeface="Century Gothic"/>
                <a:cs typeface="Calibri"/>
              </a:rPr>
              <a:t>Sing the pitch of a tone sung by another person ('pitch match'). </a:t>
            </a:r>
          </a:p>
          <a:p>
            <a:pPr marL="171450" indent="-171450">
              <a:buFont typeface="Arial"/>
              <a:buChar char="•"/>
            </a:pPr>
            <a:endParaRPr lang="en-US" sz="800" b="1">
              <a:latin typeface="Century Gothic"/>
              <a:cs typeface="Calibri"/>
            </a:endParaRPr>
          </a:p>
          <a:p>
            <a:pPr marL="171450" indent="-171450">
              <a:buFont typeface="Arial"/>
              <a:buChar char="•"/>
            </a:pPr>
            <a:r>
              <a:rPr lang="en-US" sz="800" b="1">
                <a:latin typeface="Century Gothic"/>
                <a:cs typeface="Calibri"/>
              </a:rPr>
              <a:t>Create their own songs, or improvise a song around one they know. </a:t>
            </a:r>
          </a:p>
          <a:p>
            <a:pPr marL="171450" indent="-171450">
              <a:buFont typeface="Arial"/>
              <a:buChar char="•"/>
            </a:pPr>
            <a:r>
              <a:rPr lang="en-US" sz="800" b="1">
                <a:latin typeface="Century Gothic"/>
                <a:cs typeface="Calibri"/>
              </a:rPr>
              <a:t>Play instruments with increasing control to express their feelings and ideas.</a:t>
            </a:r>
          </a:p>
        </p:txBody>
      </p:sp>
    </p:spTree>
    <p:extLst>
      <p:ext uri="{BB962C8B-B14F-4D97-AF65-F5344CB8AC3E}">
        <p14:creationId xmlns:p14="http://schemas.microsoft.com/office/powerpoint/2010/main" val="405800759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F294A4B-6C27-433C-B7D3-6162B6429A26}"/>
              </a:ext>
            </a:extLst>
          </p:cNvPr>
          <p:cNvGraphicFramePr>
            <a:graphicFrameLocks noGrp="1"/>
          </p:cNvGraphicFramePr>
          <p:nvPr>
            <p:ph idx="1"/>
            <p:extLst>
              <p:ext uri="{D42A27DB-BD31-4B8C-83A1-F6EECF244321}">
                <p14:modId xmlns:p14="http://schemas.microsoft.com/office/powerpoint/2010/main" val="3656127650"/>
              </p:ext>
            </p:extLst>
          </p:nvPr>
        </p:nvGraphicFramePr>
        <p:xfrm>
          <a:off x="295275" y="225425"/>
          <a:ext cx="8482013" cy="74168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EXPRESSIVE ARTS AND DESIGN: Progress through reception</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Being imaginative and expressive</a:t>
                      </a:r>
                    </a:p>
                  </a:txBody>
                  <a:tcPr>
                    <a:noFill/>
                  </a:tcPr>
                </a:tc>
                <a:extLst>
                  <a:ext uri="{0D108BD9-81ED-4DB2-BD59-A6C34878D82A}">
                    <a16:rowId xmlns:a16="http://schemas.microsoft.com/office/drawing/2014/main" val="762247846"/>
                  </a:ext>
                </a:extLst>
              </a:tr>
            </a:tbl>
          </a:graphicData>
        </a:graphic>
      </p:graphicFrame>
      <p:sp>
        <p:nvSpPr>
          <p:cNvPr id="14" name="Rectangle 13">
            <a:extLst>
              <a:ext uri="{FF2B5EF4-FFF2-40B4-BE49-F238E27FC236}">
                <a16:creationId xmlns:a16="http://schemas.microsoft.com/office/drawing/2014/main" id="{83F880F4-4AE3-4016-919C-4BB11928779B}"/>
              </a:ext>
            </a:extLst>
          </p:cNvPr>
          <p:cNvSpPr/>
          <p:nvPr/>
        </p:nvSpPr>
        <p:spPr>
          <a:xfrm>
            <a:off x="295275" y="2771775"/>
            <a:ext cx="1838326" cy="35415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Developing preferences for forms of expression;</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movement to express feelings;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C</a:t>
            </a:r>
            <a:r>
              <a:rPr lang="en-GB" sz="950" b="1" i="0" u="none" strike="noStrike" baseline="0">
                <a:solidFill>
                  <a:srgbClr val="000000"/>
                </a:solidFill>
                <a:latin typeface="Century Gothic" panose="020B0502020202020204" pitchFamily="34" charset="0"/>
              </a:rPr>
              <a:t>reating movement in response to music;</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inging to self and making up simple songs;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N</a:t>
            </a:r>
            <a:r>
              <a:rPr lang="en-GB" sz="950" b="1" i="0" u="none" strike="noStrike" baseline="0">
                <a:solidFill>
                  <a:srgbClr val="000000"/>
                </a:solidFill>
                <a:latin typeface="Century Gothic" panose="020B0502020202020204" pitchFamily="34" charset="0"/>
              </a:rPr>
              <a:t>oticing what adults do, imitating what is observed and then doing it spontaneously when the adult is not there;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ngaging in imaginative role-play based on own first-hand experiences;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uilding stories around toys, e.g. fire fighters rescuing trapped people;</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U</a:t>
            </a:r>
            <a:r>
              <a:rPr lang="en-GB" sz="950" b="1" i="0" u="none" strike="noStrike" baseline="0">
                <a:solidFill>
                  <a:srgbClr val="000000"/>
                </a:solidFill>
                <a:latin typeface="Century Gothic" panose="020B0502020202020204" pitchFamily="34" charset="0"/>
              </a:rPr>
              <a:t>sing available resources to create props to support role-play. </a:t>
            </a:r>
          </a:p>
        </p:txBody>
      </p:sp>
      <p:sp>
        <p:nvSpPr>
          <p:cNvPr id="17" name="Rectangle 16">
            <a:extLst>
              <a:ext uri="{FF2B5EF4-FFF2-40B4-BE49-F238E27FC236}">
                <a16:creationId xmlns:a16="http://schemas.microsoft.com/office/drawing/2014/main" id="{76ABC9D3-EFFA-48B9-87EC-BDBF29665BCF}"/>
              </a:ext>
            </a:extLst>
          </p:cNvPr>
          <p:cNvSpPr/>
          <p:nvPr/>
        </p:nvSpPr>
        <p:spPr>
          <a:xfrm>
            <a:off x="2509836" y="2771775"/>
            <a:ext cx="1838326" cy="20938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njoying joining in with dancing and </a:t>
            </a:r>
            <a:r>
              <a:rPr lang="en-GB" sz="950" b="1">
                <a:solidFill>
                  <a:srgbClr val="000000"/>
                </a:solidFill>
                <a:latin typeface="Century Gothic" panose="020B0502020202020204" pitchFamily="34" charset="0"/>
              </a:rPr>
              <a:t>singing </a:t>
            </a:r>
            <a:r>
              <a:rPr lang="en-GB" sz="950" b="1" i="0" u="none" strike="noStrike" baseline="0">
                <a:solidFill>
                  <a:srgbClr val="000000"/>
                </a:solidFill>
                <a:latin typeface="Century Gothic" panose="020B0502020202020204" pitchFamily="34" charset="0"/>
              </a:rPr>
              <a:t>games;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S</a:t>
            </a:r>
            <a:r>
              <a:rPr lang="en-GB" sz="950" b="1" i="0" u="none" strike="noStrike" baseline="0">
                <a:solidFill>
                  <a:srgbClr val="000000"/>
                </a:solidFill>
                <a:latin typeface="Century Gothic" panose="020B0502020202020204" pitchFamily="34" charset="0"/>
              </a:rPr>
              <a:t>inging a few familiar songs; </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a:t>
            </a:r>
            <a:r>
              <a:rPr lang="en-GB" sz="950" b="1" i="0" u="none" strike="noStrike" baseline="0">
                <a:solidFill>
                  <a:srgbClr val="000000"/>
                </a:solidFill>
                <a:latin typeface="Century Gothic" panose="020B0502020202020204" pitchFamily="34" charset="0"/>
              </a:rPr>
              <a:t>eginning to move rhythmically;</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I</a:t>
            </a:r>
            <a:r>
              <a:rPr lang="en-GB" sz="950" b="1" i="0" u="none" strike="noStrike" baseline="0">
                <a:solidFill>
                  <a:srgbClr val="000000"/>
                </a:solidFill>
                <a:latin typeface="Century Gothic" panose="020B0502020202020204" pitchFamily="34" charset="0"/>
              </a:rPr>
              <a:t>mitating movement in response to music;</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T</a:t>
            </a:r>
            <a:r>
              <a:rPr lang="en-GB" sz="950" b="1" i="0" u="none" strike="noStrike" baseline="0">
                <a:solidFill>
                  <a:srgbClr val="000000"/>
                </a:solidFill>
                <a:latin typeface="Century Gothic" panose="020B0502020202020204" pitchFamily="34" charset="0"/>
              </a:rPr>
              <a:t>apping out simple repeated rhythms;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and learning how sounds can be changed</a:t>
            </a:r>
            <a:r>
              <a:rPr lang="en-GB" sz="950" b="1">
                <a:solidFill>
                  <a:srgbClr val="000000"/>
                </a:solidFill>
                <a:latin typeface="Century Gothic" panose="020B0502020202020204" pitchFamily="34" charset="0"/>
              </a:rPr>
              <a:t>.</a:t>
            </a:r>
            <a:endParaRPr lang="en-GB" sz="950" b="1" i="0" u="none" strike="noStrike" baseline="0">
              <a:solidFill>
                <a:srgbClr val="000000"/>
              </a:solidFill>
              <a:latin typeface="Century Gothic" panose="020B0502020202020204" pitchFamily="34" charset="0"/>
            </a:endParaRPr>
          </a:p>
        </p:txBody>
      </p:sp>
      <p:sp>
        <p:nvSpPr>
          <p:cNvPr id="18" name="Rectangle 17">
            <a:extLst>
              <a:ext uri="{FF2B5EF4-FFF2-40B4-BE49-F238E27FC236}">
                <a16:creationId xmlns:a16="http://schemas.microsoft.com/office/drawing/2014/main" id="{E7D3B6FF-CD7B-4422-86C6-800E979B7FF9}"/>
              </a:ext>
            </a:extLst>
          </p:cNvPr>
          <p:cNvSpPr/>
          <p:nvPr/>
        </p:nvSpPr>
        <p:spPr>
          <a:xfrm>
            <a:off x="4724399" y="2771775"/>
            <a:ext cx="1838326" cy="26642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E</a:t>
            </a:r>
            <a:r>
              <a:rPr lang="en-GB" sz="950" b="1" i="0" u="none" strike="noStrike" baseline="0">
                <a:solidFill>
                  <a:srgbClr val="000000"/>
                </a:solidFill>
                <a:latin typeface="Century Gothic" panose="020B0502020202020204" pitchFamily="34" charset="0"/>
              </a:rPr>
              <a:t>xploring and learning how sounds can be changed; </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Singing songs, making music and experimenting with ways of changing them;</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Beginning to build a repertoire of songs and dances;</a:t>
            </a:r>
          </a:p>
          <a:p>
            <a:pPr marL="171450" indent="-171450">
              <a:buFont typeface="Arial" panose="020B0604020202020204" pitchFamily="34" charset="0"/>
              <a:buChar char="•"/>
            </a:pPr>
            <a:r>
              <a:rPr lang="en-GB" sz="950" b="1" i="0" u="none" strike="noStrike" baseline="0">
                <a:solidFill>
                  <a:srgbClr val="000000"/>
                </a:solidFill>
                <a:latin typeface="Century Gothic" panose="020B0502020202020204" pitchFamily="34" charset="0"/>
              </a:rPr>
              <a:t>Exploring the different sounds of instruments;</a:t>
            </a:r>
          </a:p>
          <a:p>
            <a:pPr marL="171450" indent="-171450">
              <a:buFont typeface="Arial" panose="020B0604020202020204" pitchFamily="34" charset="0"/>
              <a:buChar char="•"/>
            </a:pPr>
            <a:r>
              <a:rPr lang="en-GB" sz="950" b="1">
                <a:solidFill>
                  <a:srgbClr val="000000"/>
                </a:solidFill>
                <a:latin typeface="Century Gothic" panose="020B0502020202020204" pitchFamily="34" charset="0"/>
              </a:rPr>
              <a:t>Initiating new combinations of movement and gesture in order to express and respond to feelings, ideas and experiences.</a:t>
            </a:r>
          </a:p>
          <a:p>
            <a:pPr marL="171450" indent="-171450">
              <a:buFont typeface="Arial" panose="020B0604020202020204" pitchFamily="34" charset="0"/>
              <a:buChar char="•"/>
            </a:pPr>
            <a:endParaRPr lang="en-GB" sz="1000" b="1">
              <a:solidFill>
                <a:srgbClr val="000000"/>
              </a:solidFill>
              <a:latin typeface="Century Gothic" panose="020B0502020202020204" pitchFamily="34" charset="0"/>
            </a:endParaRPr>
          </a:p>
          <a:p>
            <a:pPr marL="171450" indent="-171450">
              <a:buFont typeface="Arial" panose="020B0604020202020204" pitchFamily="34" charset="0"/>
              <a:buChar char="•"/>
            </a:pPr>
            <a:endParaRPr lang="en-GB" sz="1000" b="1" i="0" u="none" strike="noStrike" baseline="0">
              <a:solidFill>
                <a:srgbClr val="000000"/>
              </a:solidFill>
              <a:latin typeface="Century Gothic" panose="020B0502020202020204" pitchFamily="34" charset="0"/>
            </a:endParaRPr>
          </a:p>
        </p:txBody>
      </p:sp>
      <p:sp>
        <p:nvSpPr>
          <p:cNvPr id="19" name="Rectangle 18">
            <a:extLst>
              <a:ext uri="{FF2B5EF4-FFF2-40B4-BE49-F238E27FC236}">
                <a16:creationId xmlns:a16="http://schemas.microsoft.com/office/drawing/2014/main" id="{CD0CD56C-65AD-4C76-900E-E4B82122E69D}"/>
              </a:ext>
            </a:extLst>
          </p:cNvPr>
          <p:cNvSpPr/>
          <p:nvPr/>
        </p:nvSpPr>
        <p:spPr>
          <a:xfrm>
            <a:off x="6938962" y="2771775"/>
            <a:ext cx="1838326" cy="17834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Invent, adapt and recount narratives and stories with peers and their teacher;</a:t>
            </a:r>
          </a:p>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Sing a range of well-known nursery rhymes and songs;</a:t>
            </a:r>
          </a:p>
          <a:p>
            <a:pPr marL="171450" indent="-171450">
              <a:buFont typeface="Arial" panose="020B0604020202020204" pitchFamily="34" charset="0"/>
              <a:buChar char="•"/>
            </a:pPr>
            <a:r>
              <a:rPr lang="en-GB" sz="950" b="1" u="none" strike="noStrike" baseline="0" dirty="0">
                <a:solidFill>
                  <a:srgbClr val="000000"/>
                </a:solidFill>
                <a:latin typeface="Century Gothic" panose="020B0502020202020204" pitchFamily="34" charset="0"/>
              </a:rPr>
              <a:t>Perform songs, rhymes, poems and stories with others, and – when appropriate – try to move in time with music.</a:t>
            </a:r>
            <a:r>
              <a:rPr lang="en-GB" sz="1000" b="0" i="0" u="none" strike="noStrike" baseline="0" dirty="0">
                <a:solidFill>
                  <a:srgbClr val="000000"/>
                </a:solidFill>
                <a:latin typeface="Century Gothic" panose="020B0502020202020204" pitchFamily="34" charset="0"/>
              </a:rPr>
              <a:t>	</a:t>
            </a:r>
          </a:p>
        </p:txBody>
      </p:sp>
      <p:sp>
        <p:nvSpPr>
          <p:cNvPr id="20" name="Rectangle 19">
            <a:extLst>
              <a:ext uri="{FF2B5EF4-FFF2-40B4-BE49-F238E27FC236}">
                <a16:creationId xmlns:a16="http://schemas.microsoft.com/office/drawing/2014/main" id="{413742AF-BA83-4051-9991-E630CD14E758}"/>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will:</a:t>
            </a:r>
          </a:p>
        </p:txBody>
      </p:sp>
      <p:sp>
        <p:nvSpPr>
          <p:cNvPr id="21" name="TextBox 20">
            <a:extLst>
              <a:ext uri="{FF2B5EF4-FFF2-40B4-BE49-F238E27FC236}">
                <a16:creationId xmlns:a16="http://schemas.microsoft.com/office/drawing/2014/main" id="{FBCB89E0-C069-4CEB-BC6D-5EB35A248B7E}"/>
              </a:ext>
            </a:extLst>
          </p:cNvPr>
          <p:cNvSpPr txBox="1"/>
          <p:nvPr/>
        </p:nvSpPr>
        <p:spPr>
          <a:xfrm>
            <a:off x="6938962"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reception</a:t>
            </a:r>
          </a:p>
        </p:txBody>
      </p:sp>
      <p:sp>
        <p:nvSpPr>
          <p:cNvPr id="22" name="Rectangle 21">
            <a:extLst>
              <a:ext uri="{FF2B5EF4-FFF2-40B4-BE49-F238E27FC236}">
                <a16:creationId xmlns:a16="http://schemas.microsoft.com/office/drawing/2014/main" id="{F5A80219-CC73-487D-8C49-A69B40E54900}"/>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CAFBF1F9-26A8-4240-A8EF-4419BE9A4ED5}"/>
              </a:ext>
            </a:extLst>
          </p:cNvPr>
          <p:cNvSpPr txBox="1"/>
          <p:nvPr/>
        </p:nvSpPr>
        <p:spPr>
          <a:xfrm>
            <a:off x="295275" y="1254324"/>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nursery</a:t>
            </a:r>
          </a:p>
        </p:txBody>
      </p:sp>
      <p:sp>
        <p:nvSpPr>
          <p:cNvPr id="24" name="TextBox 23">
            <a:extLst>
              <a:ext uri="{FF2B5EF4-FFF2-40B4-BE49-F238E27FC236}">
                <a16:creationId xmlns:a16="http://schemas.microsoft.com/office/drawing/2014/main" id="{24CAB40F-BE79-418F-9720-64E8B908F3AD}"/>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63EE487E-E363-457A-A9DF-2C0982732CCE}"/>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C50C895F-7FD7-4E98-BDCF-7F25CF6C1ECF}"/>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030045F8-D53B-43FE-8544-571B158C799C}"/>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1CDF3AE5-9CB3-C804-6B84-A1F735B8C2BA}"/>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591AFE4E-19FA-65A0-DEFB-F2023E78AA10}"/>
              </a:ext>
            </a:extLst>
          </p:cNvPr>
          <p:cNvSpPr>
            <a:spLocks noGrp="1"/>
          </p:cNvSpPr>
          <p:nvPr>
            <p:ph type="sldNum" sz="quarter" idx="12"/>
          </p:nvPr>
        </p:nvSpPr>
        <p:spPr/>
        <p:txBody>
          <a:bodyPr/>
          <a:lstStyle/>
          <a:p>
            <a:fld id="{ADBD1915-73F0-4A8D-B501-CF547A3FBDF8}" type="slidenum">
              <a:rPr lang="en-GB" smtClean="0"/>
              <a:t>62</a:t>
            </a:fld>
            <a:endParaRPr lang="en-GB"/>
          </a:p>
        </p:txBody>
      </p:sp>
    </p:spTree>
    <p:extLst>
      <p:ext uri="{BB962C8B-B14F-4D97-AF65-F5344CB8AC3E}">
        <p14:creationId xmlns:p14="http://schemas.microsoft.com/office/powerpoint/2010/main" val="403353270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3942333166"/>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EXPRESSIVE ARTS AND DESIGN: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Being imaginative and expressive</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3"/>
            <a:ext cx="3545785" cy="127742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Invent, adapt and recount narratives and stories with peers and their teacher;</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Sing a range of well-known nursery rhymes and songs;</a:t>
            </a:r>
          </a:p>
          <a:p>
            <a:pPr marL="171450" indent="-171450">
              <a:buFont typeface="Arial" panose="020B0604020202020204" pitchFamily="34" charset="0"/>
              <a:buChar char="•"/>
            </a:pPr>
            <a:r>
              <a:rPr lang="en-GB" sz="1000" b="1" u="none" strike="noStrike" baseline="0">
                <a:solidFill>
                  <a:srgbClr val="000000"/>
                </a:solidFill>
                <a:latin typeface="Century Gothic" panose="020B0502020202020204" pitchFamily="34" charset="0"/>
              </a:rPr>
              <a:t>Perform songs, rhymes, poems and stories with others and</a:t>
            </a:r>
            <a:r>
              <a:rPr lang="en-GB" sz="1000" b="1">
                <a:solidFill>
                  <a:srgbClr val="000000"/>
                </a:solidFill>
                <a:latin typeface="Century Gothic" panose="020B0502020202020204" pitchFamily="34" charset="0"/>
              </a:rPr>
              <a:t> </a:t>
            </a:r>
            <a:r>
              <a:rPr lang="en-GB" sz="1000" b="1" u="none" strike="noStrike" baseline="0">
                <a:solidFill>
                  <a:srgbClr val="000000"/>
                </a:solidFill>
                <a:latin typeface="Century Gothic" panose="020B0502020202020204" pitchFamily="34" charset="0"/>
              </a:rPr>
              <a:t>when appropriate, try to move in time with music.</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buSzPct val="100000"/>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285750" lvl="0" indent="-285750" algn="ctr">
              <a:buSzPct val="100000"/>
              <a:buFont typeface="Arial" panose="020B0604020202020204" pitchFamily="34" charset="0"/>
              <a:buChar char="•"/>
            </a:pPr>
            <a:endParaRPr lang="en-GB" sz="1400" b="1">
              <a:solidFill>
                <a:schemeClr val="tx1"/>
              </a:solidFill>
              <a:latin typeface="Century Gothic" pitchFamily="34"/>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342900" lvl="0" indent="-342900" algn="ctr">
              <a:spcAft>
                <a:spcPts val="800"/>
              </a:spcAft>
              <a:buSzPct val="100000"/>
              <a:buFont typeface="Arial" panose="020B0604020202020204" pitchFamily="34" charset="0"/>
              <a:buChar char="•"/>
            </a:pPr>
            <a:endParaRPr lang="en-GB" sz="1000" b="1">
              <a:solidFill>
                <a:schemeClr val="tx1"/>
              </a:solidFill>
              <a:latin typeface="Century Gothic" panose="020B0502020202020204" pitchFamily="34" charset="0"/>
              <a:ea typeface="Calibri" pitchFamily="34"/>
              <a:cs typeface="Times New Roman" pitchFamily="18"/>
            </a:endParaRPr>
          </a:p>
          <a:p>
            <a:pPr marL="171450" lvl="0" indent="-171450" algn="ctr">
              <a:buFont typeface="Arial" panose="020B0604020202020204" pitchFamily="34" charset="0"/>
              <a:buChar char="•"/>
            </a:pPr>
            <a:endParaRPr lang="en-GB" sz="1000" b="1" kern="1200">
              <a:solidFill>
                <a:schemeClr val="tx1"/>
              </a:solidFill>
              <a:effectLst/>
              <a:latin typeface="Century Gothic" panose="020B0502020202020204" pitchFamily="34" charset="0"/>
              <a:ea typeface="+mn-ea"/>
              <a:cs typeface="+mn-cs"/>
            </a:endParaRPr>
          </a:p>
          <a:p>
            <a:pPr marL="171450" lvl="0" indent="-171450" algn="ctr">
              <a:buFont typeface="Arial" panose="020B0604020202020204" pitchFamily="34" charset="0"/>
              <a:buChar char="•"/>
            </a:pP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M</a:t>
            </a:r>
            <a:r>
              <a:rPr lang="en-GB" sz="1000" b="1" kern="1200">
                <a:solidFill>
                  <a:schemeClr val="tx1"/>
                </a:solidFill>
                <a:effectLst/>
                <a:latin typeface="Century Gothic" panose="020B0502020202020204" pitchFamily="34" charset="0"/>
                <a:ea typeface="+mn-ea"/>
                <a:cs typeface="+mn-cs"/>
              </a:rPr>
              <a:t>ake different sounds with the voice. </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R</a:t>
            </a:r>
            <a:r>
              <a:rPr lang="en-GB" sz="1000" b="1" kern="1200">
                <a:solidFill>
                  <a:schemeClr val="tx1"/>
                </a:solidFill>
                <a:effectLst/>
                <a:latin typeface="Century Gothic" panose="020B0502020202020204" pitchFamily="34" charset="0"/>
                <a:ea typeface="+mn-ea"/>
                <a:cs typeface="+mn-cs"/>
              </a:rPr>
              <a:t>ecognise difference between singing voice and speaking voice</a:t>
            </a:r>
            <a:r>
              <a:rPr lang="en-GB" sz="1000" b="1">
                <a:solidFill>
                  <a:schemeClr val="tx1"/>
                </a:solidFill>
                <a:latin typeface="Century Gothic" panose="020B0502020202020204" pitchFamily="34" charset="0"/>
              </a:rPr>
              <a:t>;</a:t>
            </a:r>
            <a:endParaRPr lang="en-GB" sz="1000" b="1" kern="1200">
              <a:solidFill>
                <a:schemeClr val="tx1"/>
              </a:solidFill>
              <a:effectLst/>
              <a:latin typeface="Century Gothic" panose="020B0502020202020204" pitchFamily="34" charset="0"/>
              <a:ea typeface="+mn-ea"/>
              <a:cs typeface="+mn-cs"/>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chants and songs;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F</a:t>
            </a:r>
            <a:r>
              <a:rPr lang="en-GB" sz="1000" b="1" kern="1200">
                <a:solidFill>
                  <a:schemeClr val="tx1"/>
                </a:solidFill>
                <a:effectLst/>
                <a:latin typeface="Century Gothic" panose="020B0502020202020204" pitchFamily="34" charset="0"/>
                <a:ea typeface="+mn-ea"/>
                <a:cs typeface="+mn-cs"/>
              </a:rPr>
              <a:t>ollow instructions about when to play and sing;</a:t>
            </a:r>
          </a:p>
          <a:p>
            <a:pPr marL="171450" indent="-171450">
              <a:buFont typeface="Arial" panose="020B0604020202020204" pitchFamily="34" charset="0"/>
              <a:buChar char="•"/>
            </a:pPr>
            <a:r>
              <a:rPr lang="en-GB" sz="1000" b="1">
                <a:solidFill>
                  <a:schemeClr val="tx1"/>
                </a:solidFill>
                <a:latin typeface="Century Gothic" panose="020B0502020202020204" pitchFamily="34" charset="0"/>
              </a:rPr>
              <a:t>K</a:t>
            </a:r>
            <a:r>
              <a:rPr lang="en-GB" sz="1000" b="1" kern="1200">
                <a:solidFill>
                  <a:schemeClr val="tx1"/>
                </a:solidFill>
                <a:effectLst/>
                <a:latin typeface="Century Gothic" panose="020B0502020202020204" pitchFamily="34" charset="0"/>
                <a:ea typeface="+mn-ea"/>
                <a:cs typeface="+mn-cs"/>
              </a:rPr>
              <a:t>now what silence is/absence of sound;</a:t>
            </a:r>
            <a:endParaRPr lang="en-GB" sz="1000" b="1" kern="1200">
              <a:solidFill>
                <a:schemeClr val="tx1"/>
              </a:solidFill>
              <a:effectLst/>
              <a:latin typeface="Century Gothic" panose="020B0502020202020204" pitchFamily="34" charset="0"/>
              <a:ea typeface="+mn-ea"/>
              <a:cs typeface="Times New Roman" panose="02020603050405020304" pitchFamily="18" charset="0"/>
            </a:endParaRP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the sounds of different instruments;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se instruments to perform and choose sounds to represent different things;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se body percussion and instruments to play to the pulse of a song or piece of music;</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U</a:t>
            </a:r>
            <a:r>
              <a:rPr lang="en-GB" sz="1000" b="1" kern="1200">
                <a:solidFill>
                  <a:schemeClr val="tx1"/>
                </a:solidFill>
                <a:effectLst/>
                <a:latin typeface="Century Gothic" panose="020B0502020202020204" pitchFamily="34" charset="0"/>
                <a:ea typeface="+mn-ea"/>
                <a:cs typeface="+mn-cs"/>
              </a:rPr>
              <a:t>nderstand when to start and stop;</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S</a:t>
            </a:r>
            <a:r>
              <a:rPr lang="en-GB" sz="1000" b="1" kern="1200">
                <a:solidFill>
                  <a:schemeClr val="tx1"/>
                </a:solidFill>
                <a:effectLst/>
                <a:latin typeface="Century Gothic" panose="020B0502020202020204" pitchFamily="34" charset="0"/>
                <a:ea typeface="+mn-ea"/>
                <a:cs typeface="+mn-cs"/>
              </a:rPr>
              <a:t>ay whether they like or dislike a piece of music and explain why;</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E</a:t>
            </a:r>
            <a:r>
              <a:rPr lang="en-GB" sz="1000" b="1" kern="1200">
                <a:solidFill>
                  <a:schemeClr val="tx1"/>
                </a:solidFill>
                <a:effectLst/>
                <a:latin typeface="Century Gothic" panose="020B0502020202020204" pitchFamily="34" charset="0"/>
                <a:ea typeface="+mn-ea"/>
                <a:cs typeface="+mn-cs"/>
              </a:rPr>
              <a:t>xplore musical vocabulary to allow children to explain what they are hearing;</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B</a:t>
            </a:r>
            <a:r>
              <a:rPr lang="en-GB" sz="1000" b="1" kern="1200">
                <a:solidFill>
                  <a:schemeClr val="tx1"/>
                </a:solidFill>
                <a:effectLst/>
                <a:latin typeface="Century Gothic" panose="020B0502020202020204" pitchFamily="34" charset="0"/>
                <a:ea typeface="+mn-ea"/>
                <a:cs typeface="+mn-cs"/>
              </a:rPr>
              <a:t>egin to introduce some musical terms such as- pitch – high or low, tempo – fast or slow;</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A</a:t>
            </a:r>
            <a:r>
              <a:rPr lang="en-GB" sz="1000" b="1" kern="1200">
                <a:solidFill>
                  <a:schemeClr val="tx1"/>
                </a:solidFill>
                <a:effectLst/>
                <a:latin typeface="Century Gothic" panose="020B0502020202020204" pitchFamily="34" charset="0"/>
                <a:ea typeface="+mn-ea"/>
                <a:cs typeface="+mn-cs"/>
              </a:rPr>
              <a:t>ppreciate music in different ways such as listening, moving to the music and playing along;</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C</a:t>
            </a:r>
            <a:r>
              <a:rPr lang="en-GB" sz="1000" b="1" kern="1200">
                <a:solidFill>
                  <a:schemeClr val="tx1"/>
                </a:solidFill>
                <a:effectLst/>
                <a:latin typeface="Century Gothic" panose="020B0502020202020204" pitchFamily="34" charset="0"/>
                <a:ea typeface="+mn-ea"/>
                <a:cs typeface="+mn-cs"/>
              </a:rPr>
              <a:t>lap and repeat short rhythmic and melodic patterns;</a:t>
            </a:r>
          </a:p>
          <a:p>
            <a:pPr marL="171450" lvl="0" indent="-171450">
              <a:buFont typeface="Arial" panose="020B0604020202020204" pitchFamily="34" charset="0"/>
              <a:buChar char="•"/>
            </a:pPr>
            <a:r>
              <a:rPr lang="en-GB" sz="1000" b="1">
                <a:solidFill>
                  <a:schemeClr val="tx1"/>
                </a:solidFill>
                <a:latin typeface="Century Gothic" panose="020B0502020202020204" pitchFamily="34" charset="0"/>
              </a:rPr>
              <a:t>M</a:t>
            </a:r>
            <a:r>
              <a:rPr lang="en-GB" sz="1000" b="1" kern="1200">
                <a:solidFill>
                  <a:schemeClr val="tx1"/>
                </a:solidFill>
                <a:effectLst/>
                <a:latin typeface="Century Gothic" panose="020B0502020202020204" pitchFamily="34" charset="0"/>
                <a:ea typeface="+mn-ea"/>
                <a:cs typeface="+mn-cs"/>
              </a:rPr>
              <a:t>ake a sequence of sounds and respond to different moods in music.</a:t>
            </a:r>
          </a:p>
          <a:p>
            <a:pPr marL="171450" lvl="0" indent="-171450">
              <a:buFont typeface="Arial" panose="020B0604020202020204" pitchFamily="34" charset="0"/>
              <a:buChar char="•"/>
            </a:pPr>
            <a:endParaRPr lang="en-GB" sz="1100" kern="1200">
              <a:solidFill>
                <a:schemeClr val="dk1"/>
              </a:solidFill>
              <a:effectLst/>
              <a:latin typeface="Century Gothic" panose="020B0502020202020204" pitchFamily="34" charset="0"/>
              <a:ea typeface="+mn-ea"/>
              <a:cs typeface="+mn-cs"/>
            </a:endParaRPr>
          </a:p>
          <a:p>
            <a:pPr marR="0" lvl="0" algn="l" defTabSz="914400" rtl="0" eaLnBrk="1" fontAlgn="auto" latinLnBrk="0" hangingPunct="1">
              <a:lnSpc>
                <a:spcPct val="100000"/>
              </a:lnSpc>
              <a:spcBef>
                <a:spcPts val="0"/>
              </a:spcBef>
              <a:spcAft>
                <a:spcPts val="0"/>
              </a:spcAft>
              <a:buClrTx/>
              <a:buSzTx/>
              <a:tabLst/>
              <a:defRPr/>
            </a:pPr>
            <a:endParaRPr lang="en-GB" sz="1100" kern="1200">
              <a:solidFill>
                <a:schemeClr val="dk1"/>
              </a:solidFill>
              <a:effectLst/>
              <a:latin typeface="Century Gothic" panose="020B0502020202020204" pitchFamily="34" charset="0"/>
              <a:ea typeface="+mn-ea"/>
              <a:cs typeface="+mn-cs"/>
            </a:endParaRPr>
          </a:p>
          <a:p>
            <a:pPr lvl="0">
              <a:spcAft>
                <a:spcPts val="800"/>
              </a:spcAft>
              <a:buSzPct val="100000"/>
            </a:pPr>
            <a:endParaRPr lang="en-GB" sz="1100">
              <a:latin typeface="Century Gothic" pitchFamily="34"/>
              <a:ea typeface="Calibri" pitchFamily="34"/>
              <a:cs typeface="Times New Roman" pitchFamily="18"/>
            </a:endParaRPr>
          </a:p>
          <a:p>
            <a:pPr lvl="0" algn="ctr">
              <a:spcAft>
                <a:spcPts val="800"/>
              </a:spcAft>
              <a:buSzPct val="100000"/>
            </a:pPr>
            <a:r>
              <a:rPr lang="en-GB" sz="1100" b="1">
                <a:solidFill>
                  <a:schemeClr val="tx1"/>
                </a:solidFill>
                <a:latin typeface="Century Gothic" pitchFamily="34"/>
                <a:ea typeface="Calibri" pitchFamily="34"/>
                <a:cs typeface="Times New Roman" pitchFamily="18"/>
              </a:rPr>
              <a:t> </a:t>
            </a:r>
          </a:p>
          <a:p>
            <a:pPr lvl="0" algn="ctr">
              <a:spcAft>
                <a:spcPts val="800"/>
              </a:spcAft>
              <a:buSzPct val="100000"/>
            </a:pPr>
            <a:endParaRPr lang="en-GB" sz="1400" b="1" kern="1200">
              <a:solidFill>
                <a:schemeClr val="dk1"/>
              </a:solidFill>
              <a:effectLst/>
              <a:latin typeface="Century Gothic" panose="020B0502020202020204" pitchFamily="34" charset="0"/>
              <a:ea typeface="+mn-ea"/>
              <a:cs typeface="+mn-cs"/>
            </a:endParaRPr>
          </a:p>
          <a:p>
            <a:pPr marL="342900" lvl="0" indent="-342900">
              <a:spcAft>
                <a:spcPts val="0"/>
              </a:spcAft>
              <a:buSzPct val="100000"/>
              <a:buFont typeface="Wingdings" pitchFamily="2"/>
              <a:buChar char="§"/>
            </a:pPr>
            <a:endParaRPr lang="en-GB" sz="1400">
              <a:latin typeface="Century Gothic" pitchFamily="34"/>
              <a:ea typeface="Calibri" pitchFamily="34"/>
              <a:cs typeface="Times New Roman" pitchFamily="18"/>
            </a:endParaRPr>
          </a:p>
          <a:p>
            <a:pPr marL="171450" lvl="0" indent="-171450">
              <a:buSzPct val="100000"/>
              <a:buFont typeface="Arial" pitchFamily="34"/>
              <a:buChar char="•"/>
            </a:pPr>
            <a:endParaRPr lang="en-GB" sz="1400" u="none" baseline="0">
              <a:latin typeface="Century Gothic" pitchFamily="34"/>
            </a:endParaRPr>
          </a:p>
          <a:p>
            <a:pPr lvl="0" algn="ctr">
              <a:buSzPct val="100000"/>
            </a:pPr>
            <a:endParaRPr lang="en-GB" sz="1400" b="1" baseline="0">
              <a:solidFill>
                <a:schemeClr val="tx1"/>
              </a:solidFill>
              <a:latin typeface="Century Gothic" pitchFamily="34"/>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B91FE930-46FF-EB7B-7C1D-63D11F0A24C7}"/>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3E3CEF97-CB1A-DF49-8B97-D9DEA09A7D05}"/>
              </a:ext>
            </a:extLst>
          </p:cNvPr>
          <p:cNvSpPr>
            <a:spLocks noGrp="1"/>
          </p:cNvSpPr>
          <p:nvPr>
            <p:ph type="sldNum" sz="quarter" idx="12"/>
          </p:nvPr>
        </p:nvSpPr>
        <p:spPr/>
        <p:txBody>
          <a:bodyPr/>
          <a:lstStyle/>
          <a:p>
            <a:fld id="{ADBD1915-73F0-4A8D-B501-CF547A3FBDF8}" type="slidenum">
              <a:rPr lang="en-GB" smtClean="0"/>
              <a:t>63</a:t>
            </a:fld>
            <a:endParaRPr lang="en-GB"/>
          </a:p>
        </p:txBody>
      </p:sp>
    </p:spTree>
    <p:extLst>
      <p:ext uri="{BB962C8B-B14F-4D97-AF65-F5344CB8AC3E}">
        <p14:creationId xmlns:p14="http://schemas.microsoft.com/office/powerpoint/2010/main" val="162117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8AFCE2CA-BB0E-43D8-B252-7A78CFA5B31D}"/>
              </a:ext>
            </a:extLst>
          </p:cNvPr>
          <p:cNvGraphicFramePr>
            <a:graphicFrameLocks noGrp="1"/>
          </p:cNvGraphicFramePr>
          <p:nvPr>
            <p:ph idx="1"/>
            <p:extLst>
              <p:ext uri="{D42A27DB-BD31-4B8C-83A1-F6EECF244321}">
                <p14:modId xmlns:p14="http://schemas.microsoft.com/office/powerpoint/2010/main" val="872452774"/>
              </p:ext>
            </p:extLst>
          </p:nvPr>
        </p:nvGraphicFramePr>
        <p:xfrm>
          <a:off x="525282" y="561368"/>
          <a:ext cx="8165493" cy="741680"/>
        </p:xfrm>
        <a:graphic>
          <a:graphicData uri="http://schemas.openxmlformats.org/drawingml/2006/table">
            <a:tbl>
              <a:tblPr firstRow="1" bandRow="1">
                <a:tableStyleId>{5C22544A-7EE6-4342-B048-85BDC9FD1C3A}</a:tableStyleId>
              </a:tblPr>
              <a:tblGrid>
                <a:gridCol w="8165493">
                  <a:extLst>
                    <a:ext uri="{9D8B030D-6E8A-4147-A177-3AD203B41FA5}">
                      <a16:colId xmlns:a16="http://schemas.microsoft.com/office/drawing/2014/main" val="2352009460"/>
                    </a:ext>
                  </a:extLst>
                </a:gridCol>
              </a:tblGrid>
              <a:tr h="370840">
                <a:tc>
                  <a:txBody>
                    <a:bodyPr/>
                    <a:lstStyle/>
                    <a:p>
                      <a:pPr algn="ctr"/>
                      <a:r>
                        <a:rPr lang="en-GB">
                          <a:latin typeface="Century Gothic" panose="020B0502020202020204" pitchFamily="34" charset="0"/>
                        </a:rPr>
                        <a:t>COMMUNICATION AND LANGUAGE: Progress beyond Reception</a:t>
                      </a:r>
                    </a:p>
                  </a:txBody>
                  <a:tcPr>
                    <a:solidFill>
                      <a:srgbClr val="D280D0"/>
                    </a:solidFill>
                  </a:tcPr>
                </a:tc>
                <a:extLst>
                  <a:ext uri="{0D108BD9-81ED-4DB2-BD59-A6C34878D82A}">
                    <a16:rowId xmlns:a16="http://schemas.microsoft.com/office/drawing/2014/main" val="2330111559"/>
                  </a:ext>
                </a:extLst>
              </a:tr>
              <a:tr h="370840">
                <a:tc>
                  <a:txBody>
                    <a:bodyPr/>
                    <a:lstStyle/>
                    <a:p>
                      <a:pPr algn="ctr"/>
                      <a:r>
                        <a:rPr lang="en-GB" b="1">
                          <a:solidFill>
                            <a:srgbClr val="D280D0"/>
                          </a:solidFill>
                          <a:latin typeface="Century Gothic" panose="020B0502020202020204" pitchFamily="34" charset="0"/>
                        </a:rPr>
                        <a:t>Speaking</a:t>
                      </a:r>
                    </a:p>
                  </a:txBody>
                  <a:tcPr>
                    <a:noFill/>
                  </a:tcPr>
                </a:tc>
                <a:extLst>
                  <a:ext uri="{0D108BD9-81ED-4DB2-BD59-A6C34878D82A}">
                    <a16:rowId xmlns:a16="http://schemas.microsoft.com/office/drawing/2014/main" val="2632676721"/>
                  </a:ext>
                </a:extLst>
              </a:tr>
            </a:tbl>
          </a:graphicData>
        </a:graphic>
      </p:graphicFrame>
      <p:sp>
        <p:nvSpPr>
          <p:cNvPr id="5" name="Rectangle 4">
            <a:extLst>
              <a:ext uri="{FF2B5EF4-FFF2-40B4-BE49-F238E27FC236}">
                <a16:creationId xmlns:a16="http://schemas.microsoft.com/office/drawing/2014/main" id="{DDAB8651-8FC1-40FF-B865-3B05F16409E5}"/>
              </a:ext>
            </a:extLst>
          </p:cNvPr>
          <p:cNvSpPr/>
          <p:nvPr/>
        </p:nvSpPr>
        <p:spPr>
          <a:xfrm>
            <a:off x="525283" y="2151572"/>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1400" b="1">
                <a:solidFill>
                  <a:schemeClr val="tx1"/>
                </a:solidFill>
                <a:latin typeface="Century Gothic" panose="020B0502020202020204" pitchFamily="34" charset="0"/>
              </a:rPr>
              <a:t>Participate in small group, class and one-to-one discussions, offering their own ideas, using recently introduced vocabulary;</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Offer explanations for why things may happen, making use of recently introduced vocabulary from stories, non-fiction, rhymes and poems when appropriate;</a:t>
            </a:r>
          </a:p>
          <a:p>
            <a:pPr marL="171450" indent="-171450">
              <a:buFont typeface="Arial" panose="020B0604020202020204" pitchFamily="34" charset="0"/>
              <a:buChar char="•"/>
            </a:pPr>
            <a:r>
              <a:rPr lang="en-GB" sz="1400" b="1">
                <a:solidFill>
                  <a:schemeClr val="tx1"/>
                </a:solidFill>
                <a:latin typeface="Century Gothic" panose="020B0502020202020204" pitchFamily="34" charset="0"/>
              </a:rPr>
              <a:t>Express their ideas and feelings about their experiences using full sentences, including use of past, present and future tenses and making use of conjunctions, with modelling and support from their teacher.</a:t>
            </a:r>
          </a:p>
        </p:txBody>
      </p:sp>
      <p:sp>
        <p:nvSpPr>
          <p:cNvPr id="6" name="Rectangle 5">
            <a:extLst>
              <a:ext uri="{FF2B5EF4-FFF2-40B4-BE49-F238E27FC236}">
                <a16:creationId xmlns:a16="http://schemas.microsoft.com/office/drawing/2014/main" id="{2184C2AF-0626-4C31-9DFE-403CE0970D57}"/>
              </a:ext>
            </a:extLst>
          </p:cNvPr>
          <p:cNvSpPr/>
          <p:nvPr/>
        </p:nvSpPr>
        <p:spPr>
          <a:xfrm>
            <a:off x="5144990" y="2151571"/>
            <a:ext cx="3545785" cy="386080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lvl="0" indent="-285750">
              <a:buSzPct val="100000"/>
              <a:buFont typeface="Arial" pitchFamily="34"/>
              <a:buChar char="•"/>
            </a:pPr>
            <a:r>
              <a:rPr lang="en-GB" sz="1400" b="1">
                <a:solidFill>
                  <a:schemeClr val="tx1"/>
                </a:solidFill>
                <a:latin typeface="Century Gothic" pitchFamily="34"/>
              </a:rPr>
              <a:t>S</a:t>
            </a:r>
            <a:r>
              <a:rPr lang="en-GB" sz="1400" b="1" baseline="0">
                <a:solidFill>
                  <a:schemeClr val="tx1"/>
                </a:solidFill>
                <a:latin typeface="Century Gothic" pitchFamily="34"/>
              </a:rPr>
              <a:t>peak clearly and confidently in front of people in class;</a:t>
            </a:r>
          </a:p>
          <a:p>
            <a:pPr marL="285750" lvl="0" indent="-285750">
              <a:buSzPct val="100000"/>
              <a:buFont typeface="Arial" pitchFamily="34"/>
              <a:buChar char="•"/>
            </a:pPr>
            <a:r>
              <a:rPr lang="en-GB" sz="1400" b="1">
                <a:solidFill>
                  <a:schemeClr val="tx1"/>
                </a:solidFill>
                <a:latin typeface="Century Gothic" pitchFamily="34"/>
              </a:rPr>
              <a:t>R</a:t>
            </a:r>
            <a:r>
              <a:rPr lang="en-GB" sz="1400" b="1" baseline="0">
                <a:solidFill>
                  <a:schemeClr val="tx1"/>
                </a:solidFill>
                <a:latin typeface="Century Gothic" pitchFamily="34"/>
              </a:rPr>
              <a:t>e-tell a well-known story and remember the main characters;</a:t>
            </a:r>
          </a:p>
          <a:p>
            <a:pPr marL="285750" lvl="0" indent="-285750">
              <a:buSzPct val="100000"/>
              <a:buFont typeface="Arial" pitchFamily="34"/>
              <a:buChar char="•"/>
            </a:pPr>
            <a:r>
              <a:rPr lang="en-GB" sz="1400" b="1">
                <a:solidFill>
                  <a:schemeClr val="tx1"/>
                </a:solidFill>
                <a:latin typeface="Century Gothic" pitchFamily="34"/>
              </a:rPr>
              <a:t>H</a:t>
            </a:r>
            <a:r>
              <a:rPr lang="en-GB" sz="1400" b="1" baseline="0">
                <a:solidFill>
                  <a:schemeClr val="tx1"/>
                </a:solidFill>
                <a:latin typeface="Century Gothic" pitchFamily="34"/>
              </a:rPr>
              <a:t>old attention when playing and learning with others;</a:t>
            </a:r>
          </a:p>
          <a:p>
            <a:pPr marL="285750" lvl="0" indent="-285750">
              <a:buSzPct val="100000"/>
              <a:buFont typeface="Arial" pitchFamily="34"/>
              <a:buChar char="•"/>
            </a:pPr>
            <a:r>
              <a:rPr lang="en-GB" sz="1400" b="1">
                <a:solidFill>
                  <a:schemeClr val="tx1"/>
                </a:solidFill>
                <a:latin typeface="Century Gothic" pitchFamily="34"/>
              </a:rPr>
              <a:t>K</a:t>
            </a:r>
            <a:r>
              <a:rPr lang="en-GB" sz="1400" b="1" baseline="0">
                <a:solidFill>
                  <a:schemeClr val="tx1"/>
                </a:solidFill>
                <a:latin typeface="Century Gothic" pitchFamily="34"/>
              </a:rPr>
              <a:t>eep to the main topic when talking in a group;</a:t>
            </a:r>
          </a:p>
          <a:p>
            <a:pPr marL="285750" lvl="0" indent="-285750">
              <a:buSzPct val="100000"/>
              <a:buFont typeface="Arial" pitchFamily="34"/>
              <a:buChar char="•"/>
            </a:pPr>
            <a:r>
              <a:rPr lang="en-GB" sz="1400" b="1">
                <a:solidFill>
                  <a:schemeClr val="tx1"/>
                </a:solidFill>
                <a:latin typeface="Century Gothic" pitchFamily="34"/>
              </a:rPr>
              <a:t>A</a:t>
            </a:r>
            <a:r>
              <a:rPr lang="en-GB" sz="1400" b="1" baseline="0">
                <a:solidFill>
                  <a:schemeClr val="tx1"/>
                </a:solidFill>
                <a:latin typeface="Century Gothic" pitchFamily="34"/>
              </a:rPr>
              <a:t>sk questions in order to get more information;</a:t>
            </a:r>
          </a:p>
          <a:p>
            <a:pPr marL="285750" lvl="0" indent="-285750">
              <a:buSzPct val="100000"/>
              <a:buFont typeface="Arial" pitchFamily="34"/>
              <a:buChar char="•"/>
            </a:pPr>
            <a:r>
              <a:rPr lang="en-GB" sz="1400" b="1">
                <a:solidFill>
                  <a:schemeClr val="tx1"/>
                </a:solidFill>
                <a:latin typeface="Century Gothic" pitchFamily="34"/>
              </a:rPr>
              <a:t>S</a:t>
            </a:r>
            <a:r>
              <a:rPr lang="en-GB" sz="1400" b="1" baseline="0">
                <a:solidFill>
                  <a:schemeClr val="tx1"/>
                </a:solidFill>
                <a:latin typeface="Century Gothic" pitchFamily="34"/>
              </a:rPr>
              <a:t>tart a conversation with an adult they know well or with friends;</a:t>
            </a:r>
          </a:p>
          <a:p>
            <a:pPr marL="285750" lvl="0" indent="-285750">
              <a:buSzPct val="100000"/>
              <a:buFont typeface="Arial" pitchFamily="34"/>
              <a:buChar char="•"/>
            </a:pPr>
            <a:r>
              <a:rPr lang="en-GB" sz="1400" b="1">
                <a:solidFill>
                  <a:schemeClr val="tx1"/>
                </a:solidFill>
                <a:latin typeface="Century Gothic" pitchFamily="34"/>
              </a:rPr>
              <a:t>L</a:t>
            </a:r>
            <a:r>
              <a:rPr lang="en-GB" sz="1400" b="1" baseline="0">
                <a:solidFill>
                  <a:schemeClr val="tx1"/>
                </a:solidFill>
                <a:latin typeface="Century Gothic" pitchFamily="34"/>
              </a:rPr>
              <a:t>isten carefully to the things other people have to say in a group;</a:t>
            </a:r>
          </a:p>
          <a:p>
            <a:pPr marL="285750" lvl="0" indent="-285750">
              <a:buSzPct val="100000"/>
              <a:buFont typeface="Arial" pitchFamily="34"/>
              <a:buChar char="•"/>
            </a:pPr>
            <a:r>
              <a:rPr lang="en-GB" sz="1400" b="1">
                <a:solidFill>
                  <a:schemeClr val="tx1"/>
                </a:solidFill>
                <a:latin typeface="Century Gothic" pitchFamily="34"/>
              </a:rPr>
              <a:t>J</a:t>
            </a:r>
            <a:r>
              <a:rPr lang="en-GB" sz="1400" b="1" baseline="0">
                <a:solidFill>
                  <a:schemeClr val="tx1"/>
                </a:solidFill>
                <a:latin typeface="Century Gothic" pitchFamily="34"/>
              </a:rPr>
              <a:t>oin in with conversations in a group;</a:t>
            </a:r>
          </a:p>
          <a:p>
            <a:pPr marL="285750" lvl="0" indent="-285750">
              <a:buSzPct val="100000"/>
              <a:buFont typeface="Arial" pitchFamily="34"/>
              <a:buChar char="•"/>
            </a:pPr>
            <a:r>
              <a:rPr lang="en-GB" sz="1400" b="1">
                <a:solidFill>
                  <a:schemeClr val="tx1"/>
                </a:solidFill>
                <a:latin typeface="Century Gothic" pitchFamily="34"/>
              </a:rPr>
              <a:t>J</a:t>
            </a:r>
            <a:r>
              <a:rPr lang="en-GB" sz="1400" b="1" baseline="0">
                <a:solidFill>
                  <a:schemeClr val="tx1"/>
                </a:solidFill>
                <a:latin typeface="Century Gothic" pitchFamily="34"/>
              </a:rPr>
              <a:t>oin in with role play.</a:t>
            </a:r>
            <a:endParaRPr lang="en-GB" sz="1400" b="1">
              <a:solidFill>
                <a:schemeClr val="tx1"/>
              </a:solidFill>
            </a:endParaRPr>
          </a:p>
        </p:txBody>
      </p:sp>
      <p:sp>
        <p:nvSpPr>
          <p:cNvPr id="7" name="Rectangle 6">
            <a:extLst>
              <a:ext uri="{FF2B5EF4-FFF2-40B4-BE49-F238E27FC236}">
                <a16:creationId xmlns:a16="http://schemas.microsoft.com/office/drawing/2014/main" id="{5AE092BA-DEB3-40C3-846C-EDD1AA98C4F0}"/>
              </a:ext>
            </a:extLst>
          </p:cNvPr>
          <p:cNvSpPr/>
          <p:nvPr/>
        </p:nvSpPr>
        <p:spPr>
          <a:xfrm>
            <a:off x="525281"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Early learning goal</a:t>
            </a:r>
          </a:p>
        </p:txBody>
      </p:sp>
      <p:sp>
        <p:nvSpPr>
          <p:cNvPr id="8" name="Rectangle 7">
            <a:extLst>
              <a:ext uri="{FF2B5EF4-FFF2-40B4-BE49-F238E27FC236}">
                <a16:creationId xmlns:a16="http://schemas.microsoft.com/office/drawing/2014/main" id="{CA106F46-E18F-4EF8-92E8-5901BEFBE0B1}"/>
              </a:ext>
            </a:extLst>
          </p:cNvPr>
          <p:cNvSpPr/>
          <p:nvPr/>
        </p:nvSpPr>
        <p:spPr>
          <a:xfrm>
            <a:off x="5144989" y="1630017"/>
            <a:ext cx="3545785" cy="389614"/>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a:latin typeface="Century Gothic" panose="020B0502020202020204" pitchFamily="34" charset="0"/>
              </a:rPr>
              <a:t>End of Year 1 expectation</a:t>
            </a:r>
          </a:p>
        </p:txBody>
      </p:sp>
      <p:sp>
        <p:nvSpPr>
          <p:cNvPr id="3" name="Footer Placeholder 2">
            <a:extLst>
              <a:ext uri="{FF2B5EF4-FFF2-40B4-BE49-F238E27FC236}">
                <a16:creationId xmlns:a16="http://schemas.microsoft.com/office/drawing/2014/main" id="{E340FFE3-90C8-DB8F-7F76-345A90D18D60}"/>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0457EAFF-D04B-0171-BE98-DFA2C718C4C8}"/>
              </a:ext>
            </a:extLst>
          </p:cNvPr>
          <p:cNvSpPr>
            <a:spLocks noGrp="1"/>
          </p:cNvSpPr>
          <p:nvPr>
            <p:ph type="sldNum" sz="quarter" idx="12"/>
          </p:nvPr>
        </p:nvSpPr>
        <p:spPr/>
        <p:txBody>
          <a:bodyPr/>
          <a:lstStyle/>
          <a:p>
            <a:fld id="{ADBD1915-73F0-4A8D-B501-CF547A3FBDF8}" type="slidenum">
              <a:rPr lang="en-GB" smtClean="0"/>
              <a:t>7</a:t>
            </a:fld>
            <a:endParaRPr lang="en-GB"/>
          </a:p>
        </p:txBody>
      </p:sp>
    </p:spTree>
    <p:extLst>
      <p:ext uri="{BB962C8B-B14F-4D97-AF65-F5344CB8AC3E}">
        <p14:creationId xmlns:p14="http://schemas.microsoft.com/office/powerpoint/2010/main" val="1653608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DFDCFBF-EEBD-4DD0-93BB-6F4B14D3AD72}"/>
              </a:ext>
            </a:extLst>
          </p:cNvPr>
          <p:cNvSpPr txBox="1"/>
          <p:nvPr/>
        </p:nvSpPr>
        <p:spPr>
          <a:xfrm>
            <a:off x="0" y="645844"/>
            <a:ext cx="9144000" cy="1938992"/>
          </a:xfrm>
          <a:prstGeom prst="rect">
            <a:avLst/>
          </a:prstGeom>
          <a:noFill/>
        </p:spPr>
        <p:txBody>
          <a:bodyPr wrap="square">
            <a:spAutoFit/>
          </a:bodyPr>
          <a:lstStyle/>
          <a:p>
            <a:pPr marL="0" indent="0" algn="ctr">
              <a:buFont typeface="Arial" panose="020B0604020202020204" pitchFamily="34" charset="0"/>
              <a:buNone/>
            </a:pPr>
            <a:r>
              <a:rPr lang="en-US" sz="6000" b="1">
                <a:solidFill>
                  <a:srgbClr val="D280D0"/>
                </a:solidFill>
                <a:latin typeface="Century Gothic" panose="020B0502020202020204" pitchFamily="34" charset="0"/>
              </a:rPr>
              <a:t>Personal, Social and Emotional</a:t>
            </a:r>
            <a:r>
              <a:rPr lang="en-GB" sz="6000" b="1">
                <a:solidFill>
                  <a:srgbClr val="D280D0"/>
                </a:solidFill>
                <a:latin typeface="Century Gothic" panose="020B0502020202020204" pitchFamily="34" charset="0"/>
              </a:rPr>
              <a:t> Development</a:t>
            </a:r>
            <a:endParaRPr lang="en-US" sz="6000" b="1">
              <a:solidFill>
                <a:srgbClr val="D280D0"/>
              </a:solidFill>
              <a:latin typeface="Century Gothic" panose="020B0502020202020204" pitchFamily="34" charset="0"/>
            </a:endParaRPr>
          </a:p>
        </p:txBody>
      </p:sp>
      <p:pic>
        <p:nvPicPr>
          <p:cNvPr id="6" name="Picture 5" descr="Icon&#10;&#10;Description automatically generated">
            <a:extLst>
              <a:ext uri="{FF2B5EF4-FFF2-40B4-BE49-F238E27FC236}">
                <a16:creationId xmlns:a16="http://schemas.microsoft.com/office/drawing/2014/main" id="{241095CF-4E29-44FA-A9EA-42356DD342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9083" y="2817388"/>
            <a:ext cx="3181584" cy="3181584"/>
          </a:xfrm>
          <a:prstGeom prst="rect">
            <a:avLst/>
          </a:prstGeom>
        </p:spPr>
      </p:pic>
      <p:sp>
        <p:nvSpPr>
          <p:cNvPr id="5" name="TextBox 4">
            <a:extLst>
              <a:ext uri="{FF2B5EF4-FFF2-40B4-BE49-F238E27FC236}">
                <a16:creationId xmlns:a16="http://schemas.microsoft.com/office/drawing/2014/main" id="{D5E3CA58-5BAE-49EE-BEE8-4C3E31B9CB09}"/>
              </a:ext>
            </a:extLst>
          </p:cNvPr>
          <p:cNvSpPr txBox="1"/>
          <p:nvPr/>
        </p:nvSpPr>
        <p:spPr>
          <a:xfrm>
            <a:off x="3951798" y="3300332"/>
            <a:ext cx="4643562" cy="2554545"/>
          </a:xfrm>
          <a:prstGeom prst="rect">
            <a:avLst/>
          </a:prstGeom>
          <a:noFill/>
        </p:spPr>
        <p:txBody>
          <a:bodyPr wrap="square" rtlCol="0">
            <a:spAutoFit/>
          </a:bodyPr>
          <a:lstStyle/>
          <a:p>
            <a:r>
              <a:rPr lang="en-GB" sz="1600">
                <a:latin typeface="Century Gothic" panose="020B0502020202020204" pitchFamily="34" charset="0"/>
              </a:rPr>
              <a:t>Children’s personal, social and emotional development (PSED) is crucial for children to lead healthy and happy lives, and is fundamental to their cognitive development. Underpinning their personal development are the important attachments that shape their social world. Strong, warm and supportive relationships with adults enable children to learn how to understand their own feelings and those of others.</a:t>
            </a:r>
          </a:p>
        </p:txBody>
      </p:sp>
      <p:sp>
        <p:nvSpPr>
          <p:cNvPr id="3" name="Footer Placeholder 2">
            <a:extLst>
              <a:ext uri="{FF2B5EF4-FFF2-40B4-BE49-F238E27FC236}">
                <a16:creationId xmlns:a16="http://schemas.microsoft.com/office/drawing/2014/main" id="{383129F5-8E73-59D7-F8DF-640F383847A1}"/>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107E0CD1-8383-954C-2FE9-4DFE8199C756}"/>
              </a:ext>
            </a:extLst>
          </p:cNvPr>
          <p:cNvSpPr>
            <a:spLocks noGrp="1"/>
          </p:cNvSpPr>
          <p:nvPr>
            <p:ph type="sldNum" sz="quarter" idx="12"/>
          </p:nvPr>
        </p:nvSpPr>
        <p:spPr/>
        <p:txBody>
          <a:bodyPr/>
          <a:lstStyle/>
          <a:p>
            <a:fld id="{ADBD1915-73F0-4A8D-B501-CF547A3FBDF8}" type="slidenum">
              <a:rPr lang="en-GB" smtClean="0"/>
              <a:t>8</a:t>
            </a:fld>
            <a:endParaRPr lang="en-GB"/>
          </a:p>
        </p:txBody>
      </p:sp>
    </p:spTree>
    <p:extLst>
      <p:ext uri="{BB962C8B-B14F-4D97-AF65-F5344CB8AC3E}">
        <p14:creationId xmlns:p14="http://schemas.microsoft.com/office/powerpoint/2010/main" val="60124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F7E305-39D2-25E2-5BDE-18DD2394C170}"/>
            </a:ext>
          </a:extLst>
        </p:cNvPr>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31EF7F8F-6AAF-0F5F-7CB6-3F0E5AF4E5E8}"/>
              </a:ext>
            </a:extLst>
          </p:cNvPr>
          <p:cNvGraphicFramePr>
            <a:graphicFrameLocks noGrp="1"/>
          </p:cNvGraphicFramePr>
          <p:nvPr>
            <p:ph idx="1"/>
            <p:extLst>
              <p:ext uri="{D42A27DB-BD31-4B8C-83A1-F6EECF244321}">
                <p14:modId xmlns:p14="http://schemas.microsoft.com/office/powerpoint/2010/main" val="3627719193"/>
              </p:ext>
            </p:extLst>
          </p:nvPr>
        </p:nvGraphicFramePr>
        <p:xfrm>
          <a:off x="295275" y="225425"/>
          <a:ext cx="8482013" cy="1010920"/>
        </p:xfrm>
        <a:graphic>
          <a:graphicData uri="http://schemas.openxmlformats.org/drawingml/2006/table">
            <a:tbl>
              <a:tblPr firstRow="1" bandRow="1">
                <a:tableStyleId>{5C22544A-7EE6-4342-B048-85BDC9FD1C3A}</a:tableStyleId>
              </a:tblPr>
              <a:tblGrid>
                <a:gridCol w="8482013">
                  <a:extLst>
                    <a:ext uri="{9D8B030D-6E8A-4147-A177-3AD203B41FA5}">
                      <a16:colId xmlns:a16="http://schemas.microsoft.com/office/drawing/2014/main" val="3754541971"/>
                    </a:ext>
                  </a:extLst>
                </a:gridCol>
              </a:tblGrid>
              <a:tr h="370840">
                <a:tc>
                  <a:txBody>
                    <a:bodyPr/>
                    <a:lstStyle/>
                    <a:p>
                      <a:pPr algn="ctr"/>
                      <a:r>
                        <a:rPr lang="en-GB">
                          <a:latin typeface="Century Gothic" panose="020B0502020202020204" pitchFamily="34" charset="0"/>
                        </a:rPr>
                        <a:t>PERSONAL, SOCIAL and EMOTIONAL DEVELOPMENT: </a:t>
                      </a:r>
                    </a:p>
                    <a:p>
                      <a:pPr algn="ctr"/>
                      <a:r>
                        <a:rPr lang="en-GB">
                          <a:latin typeface="Century Gothic"/>
                        </a:rPr>
                        <a:t>Progress through Nursery/FS1</a:t>
                      </a:r>
                    </a:p>
                  </a:txBody>
                  <a:tcPr>
                    <a:solidFill>
                      <a:srgbClr val="D280D0"/>
                    </a:solidFill>
                  </a:tcPr>
                </a:tc>
                <a:extLst>
                  <a:ext uri="{0D108BD9-81ED-4DB2-BD59-A6C34878D82A}">
                    <a16:rowId xmlns:a16="http://schemas.microsoft.com/office/drawing/2014/main" val="2121299838"/>
                  </a:ext>
                </a:extLst>
              </a:tr>
              <a:tr h="370840">
                <a:tc>
                  <a:txBody>
                    <a:bodyPr/>
                    <a:lstStyle/>
                    <a:p>
                      <a:pPr algn="ctr"/>
                      <a:r>
                        <a:rPr lang="en-GB" b="1">
                          <a:solidFill>
                            <a:srgbClr val="D280D0"/>
                          </a:solidFill>
                          <a:latin typeface="Century Gothic" panose="020B0502020202020204" pitchFamily="34" charset="0"/>
                        </a:rPr>
                        <a:t>Self-regulation</a:t>
                      </a:r>
                    </a:p>
                  </a:txBody>
                  <a:tcPr>
                    <a:noFill/>
                  </a:tcPr>
                </a:tc>
                <a:extLst>
                  <a:ext uri="{0D108BD9-81ED-4DB2-BD59-A6C34878D82A}">
                    <a16:rowId xmlns:a16="http://schemas.microsoft.com/office/drawing/2014/main" val="762247846"/>
                  </a:ext>
                </a:extLst>
              </a:tr>
            </a:tbl>
          </a:graphicData>
        </a:graphic>
      </p:graphicFrame>
      <p:sp>
        <p:nvSpPr>
          <p:cNvPr id="20" name="Rectangle 19">
            <a:extLst>
              <a:ext uri="{FF2B5EF4-FFF2-40B4-BE49-F238E27FC236}">
                <a16:creationId xmlns:a16="http://schemas.microsoft.com/office/drawing/2014/main" id="{ABA636A3-D15E-E390-2BDC-644865011F5F}"/>
              </a:ext>
            </a:extLst>
          </p:cNvPr>
          <p:cNvSpPr/>
          <p:nvPr/>
        </p:nvSpPr>
        <p:spPr>
          <a:xfrm>
            <a:off x="6938962"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working at the expected level of  development will</a:t>
            </a:r>
          </a:p>
        </p:txBody>
      </p:sp>
      <p:sp>
        <p:nvSpPr>
          <p:cNvPr id="21" name="TextBox 20">
            <a:extLst>
              <a:ext uri="{FF2B5EF4-FFF2-40B4-BE49-F238E27FC236}">
                <a16:creationId xmlns:a16="http://schemas.microsoft.com/office/drawing/2014/main" id="{F43FCE70-D8D2-2432-3F47-451761877FD1}"/>
              </a:ext>
            </a:extLst>
          </p:cNvPr>
          <p:cNvSpPr txBox="1"/>
          <p:nvPr/>
        </p:nvSpPr>
        <p:spPr>
          <a:xfrm>
            <a:off x="6938962" y="1254324"/>
            <a:ext cx="1838326" cy="307777"/>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End of Nursery</a:t>
            </a:r>
            <a:endParaRPr lang="en-GB" sz="1400" b="1">
              <a:solidFill>
                <a:srgbClr val="D280D0"/>
              </a:solidFill>
              <a:latin typeface="Century Gothic" panose="020B0502020202020204" pitchFamily="34" charset="0"/>
            </a:endParaRPr>
          </a:p>
        </p:txBody>
      </p:sp>
      <p:sp>
        <p:nvSpPr>
          <p:cNvPr id="22" name="Rectangle 21">
            <a:extLst>
              <a:ext uri="{FF2B5EF4-FFF2-40B4-BE49-F238E27FC236}">
                <a16:creationId xmlns:a16="http://schemas.microsoft.com/office/drawing/2014/main" id="{23485F1E-BDC1-ADBA-EE63-46BE462DA0F8}"/>
              </a:ext>
            </a:extLst>
          </p:cNvPr>
          <p:cNvSpPr/>
          <p:nvPr/>
        </p:nvSpPr>
        <p:spPr>
          <a:xfrm>
            <a:off x="295275" y="1733550"/>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3" name="TextBox 22">
            <a:extLst>
              <a:ext uri="{FF2B5EF4-FFF2-40B4-BE49-F238E27FC236}">
                <a16:creationId xmlns:a16="http://schemas.microsoft.com/office/drawing/2014/main" id="{1307D525-08AE-9775-3EAA-4066F63FA187}"/>
              </a:ext>
            </a:extLst>
          </p:cNvPr>
          <p:cNvSpPr txBox="1"/>
          <p:nvPr/>
        </p:nvSpPr>
        <p:spPr>
          <a:xfrm>
            <a:off x="295275" y="1254324"/>
            <a:ext cx="1838326" cy="523220"/>
          </a:xfrm>
          <a:prstGeom prst="rect">
            <a:avLst/>
          </a:prstGeom>
          <a:noFill/>
        </p:spPr>
        <p:txBody>
          <a:bodyPr wrap="square" lIns="91440" tIns="45720" rIns="91440" bIns="45720" rtlCol="0" anchor="t">
            <a:spAutoFit/>
          </a:bodyPr>
          <a:lstStyle/>
          <a:p>
            <a:pPr algn="ctr"/>
            <a:r>
              <a:rPr lang="en-GB" sz="1400" b="1">
                <a:solidFill>
                  <a:srgbClr val="D280D0"/>
                </a:solidFill>
                <a:latin typeface="Century Gothic"/>
              </a:rPr>
              <a:t>Entry to Nursery/FS1</a:t>
            </a:r>
            <a:endParaRPr lang="en-GB" sz="1400" b="1">
              <a:solidFill>
                <a:srgbClr val="D280D0"/>
              </a:solidFill>
              <a:latin typeface="Century Gothic" panose="020B0502020202020204" pitchFamily="34" charset="0"/>
            </a:endParaRPr>
          </a:p>
        </p:txBody>
      </p:sp>
      <p:sp>
        <p:nvSpPr>
          <p:cNvPr id="24" name="TextBox 23">
            <a:extLst>
              <a:ext uri="{FF2B5EF4-FFF2-40B4-BE49-F238E27FC236}">
                <a16:creationId xmlns:a16="http://schemas.microsoft.com/office/drawing/2014/main" id="{53E4AEE8-19A6-8B85-06CC-E9E4F7DC4A78}"/>
              </a:ext>
            </a:extLst>
          </p:cNvPr>
          <p:cNvSpPr txBox="1"/>
          <p:nvPr/>
        </p:nvSpPr>
        <p:spPr>
          <a:xfrm>
            <a:off x="2324100" y="1254323"/>
            <a:ext cx="2024062"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autumn term</a:t>
            </a:r>
          </a:p>
        </p:txBody>
      </p:sp>
      <p:sp>
        <p:nvSpPr>
          <p:cNvPr id="25" name="TextBox 24">
            <a:extLst>
              <a:ext uri="{FF2B5EF4-FFF2-40B4-BE49-F238E27FC236}">
                <a16:creationId xmlns:a16="http://schemas.microsoft.com/office/drawing/2014/main" id="{99C8FA57-4B07-17D7-FFD2-AFD080BA3F76}"/>
              </a:ext>
            </a:extLst>
          </p:cNvPr>
          <p:cNvSpPr txBox="1"/>
          <p:nvPr/>
        </p:nvSpPr>
        <p:spPr>
          <a:xfrm>
            <a:off x="4724399" y="1254323"/>
            <a:ext cx="1838326" cy="307777"/>
          </a:xfrm>
          <a:prstGeom prst="rect">
            <a:avLst/>
          </a:prstGeom>
          <a:noFill/>
        </p:spPr>
        <p:txBody>
          <a:bodyPr wrap="square" rtlCol="0">
            <a:spAutoFit/>
          </a:bodyPr>
          <a:lstStyle/>
          <a:p>
            <a:pPr algn="ctr"/>
            <a:r>
              <a:rPr lang="en-GB" sz="1400" b="1">
                <a:solidFill>
                  <a:srgbClr val="D280D0"/>
                </a:solidFill>
                <a:latin typeface="Century Gothic" panose="020B0502020202020204" pitchFamily="34" charset="0"/>
              </a:rPr>
              <a:t>End of spring term</a:t>
            </a:r>
          </a:p>
        </p:txBody>
      </p:sp>
      <p:sp>
        <p:nvSpPr>
          <p:cNvPr id="26" name="Rectangle 25">
            <a:extLst>
              <a:ext uri="{FF2B5EF4-FFF2-40B4-BE49-F238E27FC236}">
                <a16:creationId xmlns:a16="http://schemas.microsoft.com/office/drawing/2014/main" id="{F5D9F1B7-A9BD-BA5D-B9E2-840A52229814}"/>
              </a:ext>
            </a:extLst>
          </p:cNvPr>
          <p:cNvSpPr/>
          <p:nvPr/>
        </p:nvSpPr>
        <p:spPr>
          <a:xfrm>
            <a:off x="2509836" y="1733549"/>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27" name="Rectangle 26">
            <a:extLst>
              <a:ext uri="{FF2B5EF4-FFF2-40B4-BE49-F238E27FC236}">
                <a16:creationId xmlns:a16="http://schemas.microsoft.com/office/drawing/2014/main" id="{1264C40B-DC0D-8F69-A502-FF3E1BDF476E}"/>
              </a:ext>
            </a:extLst>
          </p:cNvPr>
          <p:cNvSpPr/>
          <p:nvPr/>
        </p:nvSpPr>
        <p:spPr>
          <a:xfrm>
            <a:off x="4724399" y="1733548"/>
            <a:ext cx="1838326" cy="866775"/>
          </a:xfrm>
          <a:prstGeom prst="rect">
            <a:avLst/>
          </a:prstGeom>
          <a:solidFill>
            <a:srgbClr val="D28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1">
                <a:latin typeface="Century Gothic" panose="020B0502020202020204" pitchFamily="34" charset="0"/>
              </a:rPr>
              <a:t>Children should be working at a level which sees them:</a:t>
            </a:r>
          </a:p>
        </p:txBody>
      </p:sp>
      <p:sp>
        <p:nvSpPr>
          <p:cNvPr id="3" name="Footer Placeholder 2">
            <a:extLst>
              <a:ext uri="{FF2B5EF4-FFF2-40B4-BE49-F238E27FC236}">
                <a16:creationId xmlns:a16="http://schemas.microsoft.com/office/drawing/2014/main" id="{4679B604-3475-25F5-49C7-7A0DB2641FB9}"/>
              </a:ext>
            </a:extLst>
          </p:cNvPr>
          <p:cNvSpPr>
            <a:spLocks noGrp="1"/>
          </p:cNvSpPr>
          <p:nvPr>
            <p:ph type="ftr" sz="quarter" idx="11"/>
          </p:nvPr>
        </p:nvSpPr>
        <p:spPr/>
        <p:txBody>
          <a:bodyPr/>
          <a:lstStyle/>
          <a:p>
            <a:r>
              <a:rPr lang="en-GB"/>
              <a:t>(c) Focus Education UK Ltd</a:t>
            </a:r>
          </a:p>
        </p:txBody>
      </p:sp>
      <p:sp>
        <p:nvSpPr>
          <p:cNvPr id="2" name="Slide Number Placeholder 1">
            <a:extLst>
              <a:ext uri="{FF2B5EF4-FFF2-40B4-BE49-F238E27FC236}">
                <a16:creationId xmlns:a16="http://schemas.microsoft.com/office/drawing/2014/main" id="{68F60706-7DC2-5AA7-83FF-B57E27CFC8C1}"/>
              </a:ext>
            </a:extLst>
          </p:cNvPr>
          <p:cNvSpPr>
            <a:spLocks noGrp="1"/>
          </p:cNvSpPr>
          <p:nvPr>
            <p:ph type="sldNum" sz="quarter" idx="12"/>
          </p:nvPr>
        </p:nvSpPr>
        <p:spPr/>
        <p:txBody>
          <a:bodyPr/>
          <a:lstStyle/>
          <a:p>
            <a:fld id="{ADBD1915-73F0-4A8D-B501-CF547A3FBDF8}" type="slidenum">
              <a:rPr lang="en-GB" smtClean="0"/>
              <a:t>9</a:t>
            </a:fld>
            <a:endParaRPr lang="en-GB"/>
          </a:p>
        </p:txBody>
      </p:sp>
      <p:sp>
        <p:nvSpPr>
          <p:cNvPr id="13" name="TextBox 12">
            <a:extLst>
              <a:ext uri="{FF2B5EF4-FFF2-40B4-BE49-F238E27FC236}">
                <a16:creationId xmlns:a16="http://schemas.microsoft.com/office/drawing/2014/main" id="{AFD52DF6-66E2-0846-7145-9CF70ECF8A4C}"/>
              </a:ext>
            </a:extLst>
          </p:cNvPr>
          <p:cNvSpPr txBox="1"/>
          <p:nvPr/>
        </p:nvSpPr>
        <p:spPr>
          <a:xfrm>
            <a:off x="7028629" y="2905079"/>
            <a:ext cx="1966617" cy="332398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Char char="•"/>
            </a:pPr>
            <a:r>
              <a:rPr lang="en-GB" sz="1000" b="1" dirty="0">
                <a:latin typeface="Century Gothic"/>
                <a:cs typeface="Arial"/>
              </a:rPr>
              <a:t>Selecting and using activities and resources;</a:t>
            </a:r>
            <a:r>
              <a:rPr lang="en-US" sz="1000" dirty="0">
                <a:latin typeface="Century Gothic"/>
                <a:cs typeface="Arial"/>
              </a:rPr>
              <a:t>​</a:t>
            </a:r>
          </a:p>
          <a:p>
            <a:pPr marL="171450" indent="-171450">
              <a:buChar char="•"/>
            </a:pPr>
            <a:r>
              <a:rPr lang="en-GB" sz="1000" b="1" dirty="0">
                <a:latin typeface="Century Gothic"/>
                <a:cs typeface="Arial"/>
              </a:rPr>
              <a:t>Enjoying the responsibility of carrying out small tasks;</a:t>
            </a:r>
            <a:r>
              <a:rPr lang="en-US" sz="1000" dirty="0">
                <a:latin typeface="Century Gothic"/>
                <a:cs typeface="Arial"/>
              </a:rPr>
              <a:t>​</a:t>
            </a:r>
          </a:p>
          <a:p>
            <a:pPr marL="171450" indent="-171450">
              <a:buChar char="•"/>
            </a:pPr>
            <a:r>
              <a:rPr lang="en-GB" sz="1000" b="1" dirty="0">
                <a:latin typeface="Century Gothic"/>
                <a:cs typeface="Arial"/>
              </a:rPr>
              <a:t>Being confident to talk to other children when playing and communicating freely about their own home and community;</a:t>
            </a:r>
            <a:r>
              <a:rPr lang="en-US" sz="1000" dirty="0">
                <a:latin typeface="Century Gothic"/>
                <a:cs typeface="Arial"/>
              </a:rPr>
              <a:t>​</a:t>
            </a:r>
          </a:p>
          <a:p>
            <a:pPr marL="171450" indent="-171450">
              <a:buChar char="•"/>
            </a:pPr>
            <a:r>
              <a:rPr lang="en-GB" sz="1000" b="1" dirty="0">
                <a:latin typeface="Century Gothic"/>
                <a:cs typeface="Arial"/>
              </a:rPr>
              <a:t>Being outgoing towards unfamiliar people and being more confident in new social situations;</a:t>
            </a:r>
            <a:r>
              <a:rPr lang="en-US" sz="1000" dirty="0">
                <a:latin typeface="Century Gothic"/>
                <a:cs typeface="Arial"/>
              </a:rPr>
              <a:t>​</a:t>
            </a:r>
          </a:p>
          <a:p>
            <a:pPr marL="171450" indent="-171450">
              <a:buChar char="•"/>
            </a:pPr>
            <a:r>
              <a:rPr lang="en-GB" sz="1000" b="1" dirty="0">
                <a:latin typeface="Century Gothic"/>
                <a:cs typeface="Arial"/>
              </a:rPr>
              <a:t>Showing confidence in asking adults for help;</a:t>
            </a:r>
            <a:r>
              <a:rPr lang="en-US" sz="1000" dirty="0">
                <a:latin typeface="Century Gothic"/>
                <a:cs typeface="Arial"/>
              </a:rPr>
              <a:t>​</a:t>
            </a:r>
          </a:p>
          <a:p>
            <a:pPr marL="171450" indent="-171450">
              <a:buChar char="•"/>
            </a:pPr>
            <a:r>
              <a:rPr lang="en-GB" sz="1000" b="1" dirty="0">
                <a:latin typeface="Century Gothic"/>
                <a:cs typeface="Arial"/>
              </a:rPr>
              <a:t>Welcoming and valuing praise for what they have done.</a:t>
            </a:r>
            <a:r>
              <a:rPr lang="en-US" sz="1000" dirty="0">
                <a:latin typeface="Century Gothic"/>
                <a:cs typeface="Arial"/>
              </a:rPr>
              <a:t>​</a:t>
            </a:r>
          </a:p>
        </p:txBody>
      </p:sp>
      <p:sp>
        <p:nvSpPr>
          <p:cNvPr id="15" name="TextBox 14">
            <a:extLst>
              <a:ext uri="{FF2B5EF4-FFF2-40B4-BE49-F238E27FC236}">
                <a16:creationId xmlns:a16="http://schemas.microsoft.com/office/drawing/2014/main" id="{2DC7A777-7310-966B-15A3-4D082F63934D}"/>
              </a:ext>
            </a:extLst>
          </p:cNvPr>
          <p:cNvSpPr txBox="1"/>
          <p:nvPr/>
        </p:nvSpPr>
        <p:spPr>
          <a:xfrm>
            <a:off x="236256" y="2741012"/>
            <a:ext cx="1966617" cy="390876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buFont typeface="Arial,Sans-Serif"/>
              <a:buChar char="•"/>
            </a:pPr>
            <a:r>
              <a:rPr lang="en-US" sz="800" b="1">
                <a:latin typeface="Century Gothic"/>
                <a:cs typeface="Calibri"/>
              </a:rPr>
              <a:t>Find ways to calm themselves, through being calmed and comforted by their key person.</a:t>
            </a:r>
          </a:p>
          <a:p>
            <a:pPr marL="171450" indent="-171450">
              <a:buFont typeface="Arial,Sans-Serif"/>
              <a:buChar char="•"/>
            </a:pPr>
            <a:r>
              <a:rPr lang="en-US" sz="800" b="1">
                <a:latin typeface="Century Gothic"/>
                <a:cs typeface="Calibri"/>
              </a:rPr>
              <a:t>Establish their sense of self.</a:t>
            </a:r>
          </a:p>
          <a:p>
            <a:pPr marL="171450" indent="-171450">
              <a:buFont typeface="Arial,Sans-Serif"/>
              <a:buChar char="•"/>
            </a:pPr>
            <a:r>
              <a:rPr lang="en-US" sz="800" b="1">
                <a:latin typeface="Century Gothic"/>
                <a:cs typeface="Calibri"/>
              </a:rPr>
              <a:t>Express preferences and decisions. </a:t>
            </a:r>
          </a:p>
          <a:p>
            <a:pPr marL="171450" indent="-171450">
              <a:buFont typeface="Arial,Sans-Serif"/>
              <a:buChar char="•"/>
            </a:pPr>
            <a:r>
              <a:rPr lang="en-US" sz="800" b="1">
                <a:latin typeface="Century Gothic"/>
                <a:cs typeface="Calibri"/>
              </a:rPr>
              <a:t>They also try new things and start establishing their autonomy. </a:t>
            </a:r>
          </a:p>
          <a:p>
            <a:pPr marL="171450" indent="-171450">
              <a:buFont typeface="Arial,Sans-Serif"/>
              <a:buChar char="•"/>
            </a:pPr>
            <a:r>
              <a:rPr lang="en-US" sz="800" b="1">
                <a:latin typeface="Century Gothic"/>
                <a:cs typeface="Calibri"/>
              </a:rPr>
              <a:t>Find ways of managing transitions, for example from their parent to their key person. </a:t>
            </a:r>
          </a:p>
          <a:p>
            <a:pPr marL="171450" indent="-171450">
              <a:buFont typeface="Arial,Sans-Serif"/>
              <a:buChar char="•"/>
            </a:pPr>
            <a:r>
              <a:rPr lang="en-US" sz="800" b="1">
                <a:latin typeface="Century Gothic"/>
                <a:cs typeface="Calibri"/>
              </a:rPr>
              <a:t>Thrive as they develop self-assurance. </a:t>
            </a:r>
          </a:p>
          <a:p>
            <a:pPr marL="171450" indent="-171450">
              <a:buFont typeface="Arial,Sans-Serif"/>
              <a:buChar char="•"/>
            </a:pPr>
            <a:r>
              <a:rPr lang="en-US" sz="800" b="1">
                <a:latin typeface="Century Gothic"/>
                <a:cs typeface="Calibri"/>
              </a:rPr>
              <a:t>Look for clues about how to respond to something interesting. </a:t>
            </a:r>
          </a:p>
          <a:p>
            <a:pPr marL="171450" indent="-171450">
              <a:buFont typeface="Arial,Sans-Serif"/>
              <a:buChar char="•"/>
            </a:pPr>
            <a:r>
              <a:rPr lang="en-US" sz="800" b="1">
                <a:latin typeface="Century Gothic"/>
                <a:cs typeface="Calibri"/>
              </a:rPr>
              <a:t>Be increasingly able to talk about and manage their emotions. </a:t>
            </a:r>
          </a:p>
          <a:p>
            <a:pPr marL="171450" indent="-171450">
              <a:buFont typeface="Arial,Sans-Serif"/>
              <a:buChar char="•"/>
            </a:pPr>
            <a:r>
              <a:rPr lang="en-US" sz="800" b="1">
                <a:latin typeface="Century Gothic"/>
                <a:cs typeface="Calibri"/>
              </a:rPr>
              <a:t>Are talking about their feelings in more elaborated ways: "I'm sad because..." or "I love it when ...". </a:t>
            </a:r>
          </a:p>
          <a:p>
            <a:pPr marL="171450" indent="-171450">
              <a:buFont typeface="Arial,Sans-Serif"/>
              <a:buChar char="•"/>
            </a:pPr>
            <a:r>
              <a:rPr lang="en-US" sz="800" b="1">
                <a:latin typeface="Century Gothic"/>
                <a:cs typeface="Calibri"/>
              </a:rPr>
              <a:t>Around the age of 2, does the child start to see themselves as a separate person? For example, do they decide what to play with, what to eat, what to wear? </a:t>
            </a:r>
          </a:p>
        </p:txBody>
      </p:sp>
      <p:sp>
        <p:nvSpPr>
          <p:cNvPr id="33" name="TextBox 32">
            <a:extLst>
              <a:ext uri="{FF2B5EF4-FFF2-40B4-BE49-F238E27FC236}">
                <a16:creationId xmlns:a16="http://schemas.microsoft.com/office/drawing/2014/main" id="{BE12921F-A087-8EC0-BCAD-8E20269DBF54}"/>
              </a:ext>
            </a:extLst>
          </p:cNvPr>
          <p:cNvSpPr txBox="1"/>
          <p:nvPr/>
        </p:nvSpPr>
        <p:spPr>
          <a:xfrm>
            <a:off x="2401939" y="2795700"/>
            <a:ext cx="1966617" cy="357020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171450" indent="-171450" algn="ctr">
              <a:buFont typeface="Arial"/>
              <a:buChar char="•"/>
            </a:pPr>
            <a:endParaRPr lang="en-GB" sz="600" b="1">
              <a:solidFill>
                <a:srgbClr val="555555"/>
              </a:solidFill>
              <a:latin typeface="Century Gothic"/>
              <a:ea typeface="Tahoma"/>
              <a:cs typeface="Tahoma"/>
            </a:endParaRPr>
          </a:p>
          <a:p>
            <a:pPr marL="171450" indent="-171450">
              <a:buFont typeface="Arial"/>
              <a:buChar char="•"/>
            </a:pPr>
            <a:r>
              <a:rPr lang="en-GB" sz="1000" b="1">
                <a:latin typeface="Century Gothic"/>
              </a:rPr>
              <a:t>Select and use activities and resources, with help when needed. This helps them to achieve a goal they have chosen, or one which is suggested to them. </a:t>
            </a:r>
            <a:endParaRPr lang="en-GB" sz="1000" b="1">
              <a:latin typeface="Century Gothic"/>
              <a:cs typeface="Calibri"/>
            </a:endParaRPr>
          </a:p>
          <a:p>
            <a:pPr marL="171450" indent="-171450">
              <a:buFont typeface="Arial"/>
              <a:buChar char="•"/>
            </a:pPr>
            <a:endParaRPr lang="en-GB" sz="1000" b="1">
              <a:latin typeface="Century Gothic"/>
            </a:endParaRPr>
          </a:p>
          <a:p>
            <a:pPr marL="171450" indent="-171450">
              <a:buFont typeface="Arial"/>
              <a:buChar char="•"/>
            </a:pPr>
            <a:r>
              <a:rPr lang="en-GB" sz="1000" b="1">
                <a:latin typeface="Century Gothic"/>
              </a:rPr>
              <a:t>Develop their sense of responsibility and membership of a community. </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The child settles to some activities for a while</a:t>
            </a:r>
            <a:endParaRPr lang="en-GB" sz="1000" b="1">
              <a:latin typeface="Century Gothic"/>
              <a:cs typeface="Calibri"/>
            </a:endParaRPr>
          </a:p>
          <a:p>
            <a:endParaRPr lang="en-GB" sz="1000" b="1">
              <a:latin typeface="Century Gothic"/>
            </a:endParaRPr>
          </a:p>
          <a:p>
            <a:pPr marL="171450" indent="-171450">
              <a:buFont typeface="Arial"/>
              <a:buChar char="•"/>
            </a:pPr>
            <a:r>
              <a:rPr lang="en-GB" sz="1000" b="1">
                <a:latin typeface="Century Gothic"/>
              </a:rPr>
              <a:t>The child take part in pretend play (for example, being 'mummy' or 'daddy'?) </a:t>
            </a:r>
            <a:endParaRPr lang="en-GB" sz="1000" b="1">
              <a:latin typeface="Century Gothic"/>
              <a:cs typeface="Calibri"/>
            </a:endParaRPr>
          </a:p>
          <a:p>
            <a:endParaRPr lang="en-GB" sz="1000">
              <a:cs typeface="Calibri"/>
            </a:endParaRPr>
          </a:p>
          <a:p>
            <a:endParaRPr lang="en-GB" sz="1000" b="1">
              <a:latin typeface="Century Gothic"/>
              <a:cs typeface="Arial"/>
            </a:endParaRPr>
          </a:p>
        </p:txBody>
      </p:sp>
      <p:sp>
        <p:nvSpPr>
          <p:cNvPr id="34" name="TextBox 33">
            <a:extLst>
              <a:ext uri="{FF2B5EF4-FFF2-40B4-BE49-F238E27FC236}">
                <a16:creationId xmlns:a16="http://schemas.microsoft.com/office/drawing/2014/main" id="{342531A3-72D7-A9BE-D917-CF81303D4E17}"/>
              </a:ext>
            </a:extLst>
          </p:cNvPr>
          <p:cNvSpPr txBox="1"/>
          <p:nvPr/>
        </p:nvSpPr>
        <p:spPr>
          <a:xfrm>
            <a:off x="4666063" y="2839451"/>
            <a:ext cx="1966617" cy="34163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endParaRPr lang="en-GB" sz="600" b="1">
              <a:solidFill>
                <a:srgbClr val="555555"/>
              </a:solidFill>
              <a:latin typeface="Tahoma"/>
              <a:ea typeface="Tahoma"/>
              <a:cs typeface="Tahoma"/>
            </a:endParaRPr>
          </a:p>
          <a:p>
            <a:pPr marL="171450" indent="-171450">
              <a:buFont typeface="Arial"/>
              <a:buChar char="•"/>
            </a:pPr>
            <a:r>
              <a:rPr lang="en-GB" sz="1000" b="1">
                <a:latin typeface="Century Gothic"/>
              </a:rPr>
              <a:t>Around the age of 3, the child sometimes manages to share or take turns with others, with adult guidance and understanding 'yours' and 'mine'</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Around the age of 4, the child play alongside others or do they always want to play alone </a:t>
            </a:r>
            <a:endParaRPr lang="en-GB" sz="1000" b="1">
              <a:latin typeface="Century Gothic"/>
              <a:cs typeface="Calibri"/>
            </a:endParaRPr>
          </a:p>
          <a:p>
            <a:pPr marL="171450" indent="-171450">
              <a:buFont typeface="Arial"/>
              <a:buChar char="•"/>
            </a:pPr>
            <a:endParaRPr lang="en-GB" sz="1000" b="1">
              <a:latin typeface="Century Gothic"/>
              <a:cs typeface="Calibri"/>
            </a:endParaRPr>
          </a:p>
          <a:p>
            <a:pPr marL="171450" indent="-171450">
              <a:buFont typeface="Arial"/>
              <a:buChar char="•"/>
            </a:pPr>
            <a:r>
              <a:rPr lang="en-GB" sz="1000" b="1">
                <a:latin typeface="Century Gothic"/>
              </a:rPr>
              <a:t>The child takes part in other pretend play with different roles - being the Gruffalo, for example. The child generally negotiates solutions to conflicts in their play</a:t>
            </a:r>
            <a:endParaRPr lang="en-GB" sz="1000" b="1">
              <a:latin typeface="Century Gothic"/>
              <a:cs typeface="Calibri"/>
            </a:endParaRPr>
          </a:p>
          <a:p>
            <a:endParaRPr lang="en-GB" sz="1000" b="1">
              <a:latin typeface="Century Gothic"/>
              <a:cs typeface="Arial"/>
            </a:endParaRPr>
          </a:p>
        </p:txBody>
      </p:sp>
    </p:spTree>
    <p:extLst>
      <p:ext uri="{BB962C8B-B14F-4D97-AF65-F5344CB8AC3E}">
        <p14:creationId xmlns:p14="http://schemas.microsoft.com/office/powerpoint/2010/main" val="6995578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935fd5b-78df-4228-9795-d872fb875e54" xsi:nil="true"/>
    <lcf76f155ced4ddcb4097134ff3c332f xmlns="c46ebf7f-803b-4a02-b437-f7e8a05a0633">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8A3AF26652874CB9BB40EF124E16FD" ma:contentTypeVersion="17" ma:contentTypeDescription="Create a new document." ma:contentTypeScope="" ma:versionID="114206ee4e3d838370749c6d4b879e07">
  <xsd:schema xmlns:xsd="http://www.w3.org/2001/XMLSchema" xmlns:xs="http://www.w3.org/2001/XMLSchema" xmlns:p="http://schemas.microsoft.com/office/2006/metadata/properties" xmlns:ns2="c46ebf7f-803b-4a02-b437-f7e8a05a0633" xmlns:ns3="b935fd5b-78df-4228-9795-d872fb875e54" targetNamespace="http://schemas.microsoft.com/office/2006/metadata/properties" ma:root="true" ma:fieldsID="2157fc626ccb6cc16d7431d3bae7de66" ns2:_="" ns3:_="">
    <xsd:import namespace="c46ebf7f-803b-4a02-b437-f7e8a05a0633"/>
    <xsd:import namespace="b935fd5b-78df-4228-9795-d872fb875e5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GenerationTime" minOccurs="0"/>
                <xsd:element ref="ns2:MediaServiceEventHashCode" minOccurs="0"/>
                <xsd:element ref="ns2:MediaServiceDateTaken" minOccurs="0"/>
                <xsd:element ref="ns2:MediaServiceOCR" minOccurs="0"/>
                <xsd:element ref="ns3:SharedWithUsers" minOccurs="0"/>
                <xsd:element ref="ns3:SharedWithDetails" minOccurs="0"/>
                <xsd:element ref="ns2:MediaServiceLocatio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46ebf7f-803b-4a02-b437-f7e8a05a063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3bb74408-dcb9-43da-8085-5a8088e9e9a1"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935fd5b-78df-4228-9795-d872fb875e5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b005b6e-2975-4ae4-86eb-ed7b87e6da4d}" ma:internalName="TaxCatchAll" ma:showField="CatchAllData" ma:web="b935fd5b-78df-4228-9795-d872fb875e5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EE35FF-486E-4A0F-8C7F-1282E89BE589}">
  <ds:schemaRefs>
    <ds:schemaRef ds:uri="http://purl.org/dc/dcmitype/"/>
    <ds:schemaRef ds:uri="http://schemas.microsoft.com/office/2006/metadata/properties"/>
    <ds:schemaRef ds:uri="b935fd5b-78df-4228-9795-d872fb875e54"/>
    <ds:schemaRef ds:uri="http://schemas.microsoft.com/office/2006/documentManagement/types"/>
    <ds:schemaRef ds:uri="http://purl.org/dc/elements/1.1/"/>
    <ds:schemaRef ds:uri="http://purl.org/dc/terms/"/>
    <ds:schemaRef ds:uri="http://schemas.openxmlformats.org/package/2006/metadata/core-properties"/>
    <ds:schemaRef ds:uri="http://schemas.microsoft.com/office/infopath/2007/PartnerControls"/>
    <ds:schemaRef ds:uri="c46ebf7f-803b-4a02-b437-f7e8a05a0633"/>
    <ds:schemaRef ds:uri="http://www.w3.org/XML/1998/namespace"/>
  </ds:schemaRefs>
</ds:datastoreItem>
</file>

<file path=customXml/itemProps2.xml><?xml version="1.0" encoding="utf-8"?>
<ds:datastoreItem xmlns:ds="http://schemas.openxmlformats.org/officeDocument/2006/customXml" ds:itemID="{C1050DBD-8485-431F-8A93-89495C707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46ebf7f-803b-4a02-b437-f7e8a05a0633"/>
    <ds:schemaRef ds:uri="b935fd5b-78df-4228-9795-d872fb875e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F3CDCF3-A3A4-4471-9F39-FF49D051B8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878</TotalTime>
  <Words>16524</Words>
  <Application>Microsoft Office PowerPoint</Application>
  <PresentationFormat>On-screen Show (4:3)</PresentationFormat>
  <Paragraphs>1878</Paragraphs>
  <Slides>63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63</vt:i4>
      </vt:variant>
    </vt:vector>
  </HeadingPairs>
  <TitlesOfParts>
    <vt:vector size="73" baseType="lpstr">
      <vt:lpstr>Arial</vt:lpstr>
      <vt:lpstr>Arial,Sans-Serif</vt:lpstr>
      <vt:lpstr>Calibri</vt:lpstr>
      <vt:lpstr>Calibri Light</vt:lpstr>
      <vt:lpstr>Century Gothic</vt:lpstr>
      <vt:lpstr>tahoma</vt:lpstr>
      <vt:lpstr>tahoma</vt:lpstr>
      <vt:lpstr>Times New Roman</vt:lpstr>
      <vt:lpstr>Wingdings</vt:lpstr>
      <vt:lpstr>Office Theme</vt:lpstr>
      <vt:lpstr>Monitoring the  Quality of Education  in  EYFS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Prime Area: Physical Development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Specific Area: Literacy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 Davies - Trustee</dc:creator>
  <cp:lastModifiedBy>Adam Cornes</cp:lastModifiedBy>
  <cp:revision>25</cp:revision>
  <dcterms:created xsi:type="dcterms:W3CDTF">2022-02-24T05:25:28Z</dcterms:created>
  <dcterms:modified xsi:type="dcterms:W3CDTF">2024-09-04T14:10:50Z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0x010100198A3AF26652874CB9BB40EF124E16FD</vt:lpwstr>
  </property>
  <property fmtid="{D5CDD505-2E9C-101B-9397-08002B2CF9AE}" pid="3" name="MediaServiceImageTags">
    <vt:lpwstr/>
  </property>
</Properties>
</file>