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8"/>
  </p:notesMasterIdLst>
  <p:sldIdLst>
    <p:sldId id="929" r:id="rId5"/>
    <p:sldId id="976" r:id="rId6"/>
    <p:sldId id="278" r:id="rId7"/>
    <p:sldId id="302" r:id="rId8"/>
    <p:sldId id="998" r:id="rId9"/>
    <p:sldId id="277" r:id="rId10"/>
    <p:sldId id="301" r:id="rId11"/>
    <p:sldId id="386" r:id="rId12"/>
    <p:sldId id="978" r:id="rId13"/>
    <p:sldId id="387" r:id="rId14"/>
    <p:sldId id="305" r:id="rId15"/>
    <p:sldId id="979" r:id="rId16"/>
    <p:sldId id="283" r:id="rId17"/>
    <p:sldId id="306" r:id="rId18"/>
    <p:sldId id="980" r:id="rId19"/>
    <p:sldId id="981" r:id="rId20"/>
    <p:sldId id="282" r:id="rId21"/>
    <p:sldId id="307" r:id="rId22"/>
    <p:sldId id="385" r:id="rId23"/>
    <p:sldId id="982" r:id="rId24"/>
    <p:sldId id="279" r:id="rId25"/>
    <p:sldId id="303" r:id="rId26"/>
    <p:sldId id="985" r:id="rId27"/>
    <p:sldId id="986" r:id="rId28"/>
    <p:sldId id="927" r:id="rId29"/>
    <p:sldId id="280" r:id="rId30"/>
    <p:sldId id="304" r:id="rId31"/>
    <p:sldId id="348" r:id="rId32"/>
    <p:sldId id="987" r:id="rId33"/>
    <p:sldId id="286" r:id="rId34"/>
    <p:sldId id="309" r:id="rId35"/>
    <p:sldId id="984" r:id="rId36"/>
    <p:sldId id="285" r:id="rId37"/>
    <p:sldId id="308" r:id="rId38"/>
    <p:sldId id="988" r:id="rId39"/>
    <p:sldId id="928" r:id="rId40"/>
    <p:sldId id="287" r:id="rId41"/>
    <p:sldId id="310" r:id="rId42"/>
    <p:sldId id="364" r:id="rId43"/>
    <p:sldId id="989" r:id="rId44"/>
    <p:sldId id="288" r:id="rId45"/>
    <p:sldId id="311" r:id="rId46"/>
    <p:sldId id="991" r:id="rId47"/>
    <p:sldId id="289" r:id="rId48"/>
    <p:sldId id="312" r:id="rId49"/>
    <p:sldId id="332" r:id="rId50"/>
    <p:sldId id="990" r:id="rId51"/>
    <p:sldId id="320" r:id="rId52"/>
    <p:sldId id="313" r:id="rId53"/>
    <p:sldId id="993" r:id="rId54"/>
    <p:sldId id="290" r:id="rId55"/>
    <p:sldId id="314" r:id="rId56"/>
    <p:sldId id="994" r:id="rId57"/>
    <p:sldId id="291" r:id="rId58"/>
    <p:sldId id="315" r:id="rId59"/>
    <p:sldId id="333" r:id="rId60"/>
    <p:sldId id="995" r:id="rId61"/>
    <p:sldId id="997" r:id="rId62"/>
    <p:sldId id="292" r:id="rId63"/>
    <p:sldId id="316" r:id="rId64"/>
    <p:sldId id="996" r:id="rId65"/>
    <p:sldId id="293" r:id="rId66"/>
    <p:sldId id="317" r:id="rId6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FF"/>
    <a:srgbClr val="D280D0"/>
    <a:srgbClr val="B08FE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1186" y="7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5" Type="http://schemas.openxmlformats.org/officeDocument/2006/relationships/slide" Target="slides/slide1.xml"/><Relationship Id="rId61" Type="http://schemas.openxmlformats.org/officeDocument/2006/relationships/slide" Target="slides/slide57.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tableStyles" Target="tableStyle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 Type="http://schemas.openxmlformats.org/officeDocument/2006/relationships/slide" Target="slides/slide3.xml"/><Relationship Id="rId71"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arlie Coker" userId="S::ccoker@flp.dsat.education::24b00875-d558-488e-8433-4346a556ea80" providerId="AD" clId="Web-{091AAD90-E5D5-304A-F269-DFB19041807A}"/>
  </pc:docChgLst>
  <pc:docChgLst>
    <pc:chgData name="Adam Cornes" userId="a3234f48-7672-44b4-b99c-8c5718328e63" providerId="ADAL" clId="{6B2DFB1B-E2BE-4B1A-A1EE-B498D6629FFB}"/>
    <pc:docChg chg="custSel delSld modSld">
      <pc:chgData name="Adam Cornes" userId="a3234f48-7672-44b4-b99c-8c5718328e63" providerId="ADAL" clId="{6B2DFB1B-E2BE-4B1A-A1EE-B498D6629FFB}" dt="2024-09-04T14:10:38.318" v="5" actId="2696"/>
      <pc:docMkLst>
        <pc:docMk/>
      </pc:docMkLst>
      <pc:sldChg chg="delSp">
        <pc:chgData name="Adam Cornes" userId="a3234f48-7672-44b4-b99c-8c5718328e63" providerId="ADAL" clId="{6B2DFB1B-E2BE-4B1A-A1EE-B498D6629FFB}" dt="2024-09-04T14:10:19.230" v="0" actId="478"/>
        <pc:sldMkLst>
          <pc:docMk/>
          <pc:sldMk cId="2610767760" sldId="929"/>
        </pc:sldMkLst>
        <pc:picChg chg="del">
          <ac:chgData name="Adam Cornes" userId="a3234f48-7672-44b4-b99c-8c5718328e63" providerId="ADAL" clId="{6B2DFB1B-E2BE-4B1A-A1EE-B498D6629FFB}" dt="2024-09-04T14:10:19.230" v="0" actId="478"/>
          <ac:picMkLst>
            <pc:docMk/>
            <pc:sldMk cId="2610767760" sldId="929"/>
            <ac:picMk id="8" creationId="{90294F82-EA18-7923-EFEB-CBB6BA5D0A15}"/>
          </ac:picMkLst>
        </pc:picChg>
      </pc:sldChg>
      <pc:sldChg chg="del">
        <pc:chgData name="Adam Cornes" userId="a3234f48-7672-44b4-b99c-8c5718328e63" providerId="ADAL" clId="{6B2DFB1B-E2BE-4B1A-A1EE-B498D6629FFB}" dt="2024-09-04T14:10:32.314" v="1" actId="2696"/>
        <pc:sldMkLst>
          <pc:docMk/>
          <pc:sldMk cId="4219475805" sldId="951"/>
        </pc:sldMkLst>
      </pc:sldChg>
      <pc:sldChg chg="del">
        <pc:chgData name="Adam Cornes" userId="a3234f48-7672-44b4-b99c-8c5718328e63" providerId="ADAL" clId="{6B2DFB1B-E2BE-4B1A-A1EE-B498D6629FFB}" dt="2024-09-04T14:10:33.228" v="2" actId="2696"/>
        <pc:sldMkLst>
          <pc:docMk/>
          <pc:sldMk cId="3589707849" sldId="969"/>
        </pc:sldMkLst>
      </pc:sldChg>
      <pc:sldChg chg="del">
        <pc:chgData name="Adam Cornes" userId="a3234f48-7672-44b4-b99c-8c5718328e63" providerId="ADAL" clId="{6B2DFB1B-E2BE-4B1A-A1EE-B498D6629FFB}" dt="2024-09-04T14:10:36.154" v="4" actId="2696"/>
        <pc:sldMkLst>
          <pc:docMk/>
          <pc:sldMk cId="3105123770" sldId="970"/>
        </pc:sldMkLst>
      </pc:sldChg>
      <pc:sldChg chg="del">
        <pc:chgData name="Adam Cornes" userId="a3234f48-7672-44b4-b99c-8c5718328e63" providerId="ADAL" clId="{6B2DFB1B-E2BE-4B1A-A1EE-B498D6629FFB}" dt="2024-09-04T14:10:34.555" v="3" actId="2696"/>
        <pc:sldMkLst>
          <pc:docMk/>
          <pc:sldMk cId="2696646501" sldId="971"/>
        </pc:sldMkLst>
      </pc:sldChg>
      <pc:sldChg chg="del">
        <pc:chgData name="Adam Cornes" userId="a3234f48-7672-44b4-b99c-8c5718328e63" providerId="ADAL" clId="{6B2DFB1B-E2BE-4B1A-A1EE-B498D6629FFB}" dt="2024-09-04T14:10:38.318" v="5" actId="2696"/>
        <pc:sldMkLst>
          <pc:docMk/>
          <pc:sldMk cId="244057544" sldId="972"/>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E48F660-87E0-48CE-82E3-665E4A8A9B61}" type="datetimeFigureOut">
              <a:rPr lang="en-GB" smtClean="0"/>
              <a:t>04/09/2024</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BECBE55-7D94-4D32-8B60-ECB976DC99D8}" type="slidenum">
              <a:rPr lang="en-GB" smtClean="0"/>
              <a:t>‹#›</a:t>
            </a:fld>
            <a:endParaRPr lang="en-GB"/>
          </a:p>
        </p:txBody>
      </p:sp>
    </p:spTree>
    <p:extLst>
      <p:ext uri="{BB962C8B-B14F-4D97-AF65-F5344CB8AC3E}">
        <p14:creationId xmlns:p14="http://schemas.microsoft.com/office/powerpoint/2010/main" val="41632350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EDF39EB-150E-43EC-80A9-D3C90D90ECFC}" type="datetime1">
              <a:rPr lang="en-GB" smtClean="0"/>
              <a:t>04/09/2024</a:t>
            </a:fld>
            <a:endParaRPr lang="en-GB"/>
          </a:p>
        </p:txBody>
      </p:sp>
      <p:sp>
        <p:nvSpPr>
          <p:cNvPr id="5" name="Footer Placeholder 4"/>
          <p:cNvSpPr>
            <a:spLocks noGrp="1"/>
          </p:cNvSpPr>
          <p:nvPr>
            <p:ph type="ftr" sz="quarter" idx="11"/>
          </p:nvPr>
        </p:nvSpPr>
        <p:spPr/>
        <p:txBody>
          <a:bodyPr/>
          <a:lstStyle/>
          <a:p>
            <a:r>
              <a:rPr lang="en-GB"/>
              <a:t>(c) Focus Education UK Ltd</a:t>
            </a:r>
          </a:p>
        </p:txBody>
      </p:sp>
      <p:sp>
        <p:nvSpPr>
          <p:cNvPr id="6" name="Slide Number Placeholder 5"/>
          <p:cNvSpPr>
            <a:spLocks noGrp="1"/>
          </p:cNvSpPr>
          <p:nvPr>
            <p:ph type="sldNum" sz="quarter" idx="12"/>
          </p:nvPr>
        </p:nvSpPr>
        <p:spPr/>
        <p:txBody>
          <a:bodyPr/>
          <a:lstStyle/>
          <a:p>
            <a:fld id="{ADBD1915-73F0-4A8D-B501-CF547A3FBDF8}" type="slidenum">
              <a:rPr lang="en-GB" smtClean="0"/>
              <a:t>‹#›</a:t>
            </a:fld>
            <a:endParaRPr lang="en-GB"/>
          </a:p>
        </p:txBody>
      </p:sp>
    </p:spTree>
    <p:extLst>
      <p:ext uri="{BB962C8B-B14F-4D97-AF65-F5344CB8AC3E}">
        <p14:creationId xmlns:p14="http://schemas.microsoft.com/office/powerpoint/2010/main" val="38311285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1B47E30-AF57-42EA-8FD3-E87B4AC30478}" type="datetime1">
              <a:rPr lang="en-GB" smtClean="0"/>
              <a:t>04/09/2024</a:t>
            </a:fld>
            <a:endParaRPr lang="en-GB"/>
          </a:p>
        </p:txBody>
      </p:sp>
      <p:sp>
        <p:nvSpPr>
          <p:cNvPr id="5" name="Footer Placeholder 4"/>
          <p:cNvSpPr>
            <a:spLocks noGrp="1"/>
          </p:cNvSpPr>
          <p:nvPr>
            <p:ph type="ftr" sz="quarter" idx="11"/>
          </p:nvPr>
        </p:nvSpPr>
        <p:spPr/>
        <p:txBody>
          <a:bodyPr/>
          <a:lstStyle/>
          <a:p>
            <a:r>
              <a:rPr lang="en-GB"/>
              <a:t>(c) Focus Education UK Ltd</a:t>
            </a:r>
          </a:p>
        </p:txBody>
      </p:sp>
      <p:sp>
        <p:nvSpPr>
          <p:cNvPr id="6" name="Slide Number Placeholder 5"/>
          <p:cNvSpPr>
            <a:spLocks noGrp="1"/>
          </p:cNvSpPr>
          <p:nvPr>
            <p:ph type="sldNum" sz="quarter" idx="12"/>
          </p:nvPr>
        </p:nvSpPr>
        <p:spPr/>
        <p:txBody>
          <a:bodyPr/>
          <a:lstStyle/>
          <a:p>
            <a:fld id="{ADBD1915-73F0-4A8D-B501-CF547A3FBDF8}" type="slidenum">
              <a:rPr lang="en-GB" smtClean="0"/>
              <a:t>‹#›</a:t>
            </a:fld>
            <a:endParaRPr lang="en-GB"/>
          </a:p>
        </p:txBody>
      </p:sp>
    </p:spTree>
    <p:extLst>
      <p:ext uri="{BB962C8B-B14F-4D97-AF65-F5344CB8AC3E}">
        <p14:creationId xmlns:p14="http://schemas.microsoft.com/office/powerpoint/2010/main" val="184585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FE386E6-9F10-4184-B88E-612C85FFF20B}" type="datetime1">
              <a:rPr lang="en-GB" smtClean="0"/>
              <a:t>04/09/2024</a:t>
            </a:fld>
            <a:endParaRPr lang="en-GB"/>
          </a:p>
        </p:txBody>
      </p:sp>
      <p:sp>
        <p:nvSpPr>
          <p:cNvPr id="5" name="Footer Placeholder 4"/>
          <p:cNvSpPr>
            <a:spLocks noGrp="1"/>
          </p:cNvSpPr>
          <p:nvPr>
            <p:ph type="ftr" sz="quarter" idx="11"/>
          </p:nvPr>
        </p:nvSpPr>
        <p:spPr/>
        <p:txBody>
          <a:bodyPr/>
          <a:lstStyle/>
          <a:p>
            <a:r>
              <a:rPr lang="en-GB"/>
              <a:t>(c) Focus Education UK Ltd</a:t>
            </a:r>
          </a:p>
        </p:txBody>
      </p:sp>
      <p:sp>
        <p:nvSpPr>
          <p:cNvPr id="6" name="Slide Number Placeholder 5"/>
          <p:cNvSpPr>
            <a:spLocks noGrp="1"/>
          </p:cNvSpPr>
          <p:nvPr>
            <p:ph type="sldNum" sz="quarter" idx="12"/>
          </p:nvPr>
        </p:nvSpPr>
        <p:spPr/>
        <p:txBody>
          <a:bodyPr/>
          <a:lstStyle/>
          <a:p>
            <a:fld id="{ADBD1915-73F0-4A8D-B501-CF547A3FBDF8}" type="slidenum">
              <a:rPr lang="en-GB" smtClean="0"/>
              <a:t>‹#›</a:t>
            </a:fld>
            <a:endParaRPr lang="en-GB"/>
          </a:p>
        </p:txBody>
      </p:sp>
    </p:spTree>
    <p:extLst>
      <p:ext uri="{BB962C8B-B14F-4D97-AF65-F5344CB8AC3E}">
        <p14:creationId xmlns:p14="http://schemas.microsoft.com/office/powerpoint/2010/main" val="23555699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010E32F-04BA-4235-8C79-FCA32E0B92C8}" type="datetime1">
              <a:rPr lang="en-GB" smtClean="0"/>
              <a:t>04/09/2024</a:t>
            </a:fld>
            <a:endParaRPr lang="en-GB"/>
          </a:p>
        </p:txBody>
      </p:sp>
      <p:sp>
        <p:nvSpPr>
          <p:cNvPr id="5" name="Footer Placeholder 4"/>
          <p:cNvSpPr>
            <a:spLocks noGrp="1"/>
          </p:cNvSpPr>
          <p:nvPr>
            <p:ph type="ftr" sz="quarter" idx="11"/>
          </p:nvPr>
        </p:nvSpPr>
        <p:spPr/>
        <p:txBody>
          <a:bodyPr/>
          <a:lstStyle/>
          <a:p>
            <a:r>
              <a:rPr lang="en-GB"/>
              <a:t>(c) Focus Education UK Ltd</a:t>
            </a:r>
          </a:p>
        </p:txBody>
      </p:sp>
      <p:sp>
        <p:nvSpPr>
          <p:cNvPr id="6" name="Slide Number Placeholder 5"/>
          <p:cNvSpPr>
            <a:spLocks noGrp="1"/>
          </p:cNvSpPr>
          <p:nvPr>
            <p:ph type="sldNum" sz="quarter" idx="12"/>
          </p:nvPr>
        </p:nvSpPr>
        <p:spPr/>
        <p:txBody>
          <a:bodyPr/>
          <a:lstStyle/>
          <a:p>
            <a:fld id="{ADBD1915-73F0-4A8D-B501-CF547A3FBDF8}" type="slidenum">
              <a:rPr lang="en-GB" smtClean="0"/>
              <a:t>‹#›</a:t>
            </a:fld>
            <a:endParaRPr lang="en-GB"/>
          </a:p>
        </p:txBody>
      </p:sp>
    </p:spTree>
    <p:extLst>
      <p:ext uri="{BB962C8B-B14F-4D97-AF65-F5344CB8AC3E}">
        <p14:creationId xmlns:p14="http://schemas.microsoft.com/office/powerpoint/2010/main" val="3134186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0359FC1-4D02-441C-B6D9-9FB2E394CBDF}" type="datetime1">
              <a:rPr lang="en-GB" smtClean="0"/>
              <a:t>04/09/2024</a:t>
            </a:fld>
            <a:endParaRPr lang="en-GB"/>
          </a:p>
        </p:txBody>
      </p:sp>
      <p:sp>
        <p:nvSpPr>
          <p:cNvPr id="5" name="Footer Placeholder 4"/>
          <p:cNvSpPr>
            <a:spLocks noGrp="1"/>
          </p:cNvSpPr>
          <p:nvPr>
            <p:ph type="ftr" sz="quarter" idx="11"/>
          </p:nvPr>
        </p:nvSpPr>
        <p:spPr/>
        <p:txBody>
          <a:bodyPr/>
          <a:lstStyle/>
          <a:p>
            <a:r>
              <a:rPr lang="en-GB"/>
              <a:t>(c) Focus Education UK Ltd</a:t>
            </a:r>
          </a:p>
        </p:txBody>
      </p:sp>
      <p:sp>
        <p:nvSpPr>
          <p:cNvPr id="6" name="Slide Number Placeholder 5"/>
          <p:cNvSpPr>
            <a:spLocks noGrp="1"/>
          </p:cNvSpPr>
          <p:nvPr>
            <p:ph type="sldNum" sz="quarter" idx="12"/>
          </p:nvPr>
        </p:nvSpPr>
        <p:spPr/>
        <p:txBody>
          <a:bodyPr/>
          <a:lstStyle/>
          <a:p>
            <a:fld id="{ADBD1915-73F0-4A8D-B501-CF547A3FBDF8}" type="slidenum">
              <a:rPr lang="en-GB" smtClean="0"/>
              <a:t>‹#›</a:t>
            </a:fld>
            <a:endParaRPr lang="en-GB"/>
          </a:p>
        </p:txBody>
      </p:sp>
    </p:spTree>
    <p:extLst>
      <p:ext uri="{BB962C8B-B14F-4D97-AF65-F5344CB8AC3E}">
        <p14:creationId xmlns:p14="http://schemas.microsoft.com/office/powerpoint/2010/main" val="2769309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A702CC2-E417-49D9-A5D1-85E0A39381FF}" type="datetime1">
              <a:rPr lang="en-GB" smtClean="0"/>
              <a:t>04/09/2024</a:t>
            </a:fld>
            <a:endParaRPr lang="en-GB"/>
          </a:p>
        </p:txBody>
      </p:sp>
      <p:sp>
        <p:nvSpPr>
          <p:cNvPr id="6" name="Footer Placeholder 5"/>
          <p:cNvSpPr>
            <a:spLocks noGrp="1"/>
          </p:cNvSpPr>
          <p:nvPr>
            <p:ph type="ftr" sz="quarter" idx="11"/>
          </p:nvPr>
        </p:nvSpPr>
        <p:spPr/>
        <p:txBody>
          <a:bodyPr/>
          <a:lstStyle/>
          <a:p>
            <a:r>
              <a:rPr lang="en-GB"/>
              <a:t>(c) Focus Education UK Ltd</a:t>
            </a:r>
          </a:p>
        </p:txBody>
      </p:sp>
      <p:sp>
        <p:nvSpPr>
          <p:cNvPr id="7" name="Slide Number Placeholder 6"/>
          <p:cNvSpPr>
            <a:spLocks noGrp="1"/>
          </p:cNvSpPr>
          <p:nvPr>
            <p:ph type="sldNum" sz="quarter" idx="12"/>
          </p:nvPr>
        </p:nvSpPr>
        <p:spPr/>
        <p:txBody>
          <a:bodyPr/>
          <a:lstStyle/>
          <a:p>
            <a:fld id="{ADBD1915-73F0-4A8D-B501-CF547A3FBDF8}" type="slidenum">
              <a:rPr lang="en-GB" smtClean="0"/>
              <a:t>‹#›</a:t>
            </a:fld>
            <a:endParaRPr lang="en-GB"/>
          </a:p>
        </p:txBody>
      </p:sp>
    </p:spTree>
    <p:extLst>
      <p:ext uri="{BB962C8B-B14F-4D97-AF65-F5344CB8AC3E}">
        <p14:creationId xmlns:p14="http://schemas.microsoft.com/office/powerpoint/2010/main" val="25604156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C8CFF62-D04E-404F-B1D7-4B8B511335FB}" type="datetime1">
              <a:rPr lang="en-GB" smtClean="0"/>
              <a:t>04/09/2024</a:t>
            </a:fld>
            <a:endParaRPr lang="en-GB"/>
          </a:p>
        </p:txBody>
      </p:sp>
      <p:sp>
        <p:nvSpPr>
          <p:cNvPr id="8" name="Footer Placeholder 7"/>
          <p:cNvSpPr>
            <a:spLocks noGrp="1"/>
          </p:cNvSpPr>
          <p:nvPr>
            <p:ph type="ftr" sz="quarter" idx="11"/>
          </p:nvPr>
        </p:nvSpPr>
        <p:spPr/>
        <p:txBody>
          <a:bodyPr/>
          <a:lstStyle/>
          <a:p>
            <a:r>
              <a:rPr lang="en-GB"/>
              <a:t>(c) Focus Education UK Ltd</a:t>
            </a:r>
          </a:p>
        </p:txBody>
      </p:sp>
      <p:sp>
        <p:nvSpPr>
          <p:cNvPr id="9" name="Slide Number Placeholder 8"/>
          <p:cNvSpPr>
            <a:spLocks noGrp="1"/>
          </p:cNvSpPr>
          <p:nvPr>
            <p:ph type="sldNum" sz="quarter" idx="12"/>
          </p:nvPr>
        </p:nvSpPr>
        <p:spPr/>
        <p:txBody>
          <a:bodyPr/>
          <a:lstStyle/>
          <a:p>
            <a:fld id="{ADBD1915-73F0-4A8D-B501-CF547A3FBDF8}" type="slidenum">
              <a:rPr lang="en-GB" smtClean="0"/>
              <a:t>‹#›</a:t>
            </a:fld>
            <a:endParaRPr lang="en-GB"/>
          </a:p>
        </p:txBody>
      </p:sp>
    </p:spTree>
    <p:extLst>
      <p:ext uri="{BB962C8B-B14F-4D97-AF65-F5344CB8AC3E}">
        <p14:creationId xmlns:p14="http://schemas.microsoft.com/office/powerpoint/2010/main" val="36024020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945493D-71FC-4CD3-935A-454ACBB3D737}" type="datetime1">
              <a:rPr lang="en-GB" smtClean="0"/>
              <a:t>04/09/2024</a:t>
            </a:fld>
            <a:endParaRPr lang="en-GB"/>
          </a:p>
        </p:txBody>
      </p:sp>
      <p:sp>
        <p:nvSpPr>
          <p:cNvPr id="4" name="Footer Placeholder 3"/>
          <p:cNvSpPr>
            <a:spLocks noGrp="1"/>
          </p:cNvSpPr>
          <p:nvPr>
            <p:ph type="ftr" sz="quarter" idx="11"/>
          </p:nvPr>
        </p:nvSpPr>
        <p:spPr/>
        <p:txBody>
          <a:bodyPr/>
          <a:lstStyle/>
          <a:p>
            <a:r>
              <a:rPr lang="en-GB"/>
              <a:t>(c) Focus Education UK Ltd</a:t>
            </a:r>
          </a:p>
        </p:txBody>
      </p:sp>
      <p:sp>
        <p:nvSpPr>
          <p:cNvPr id="5" name="Slide Number Placeholder 4"/>
          <p:cNvSpPr>
            <a:spLocks noGrp="1"/>
          </p:cNvSpPr>
          <p:nvPr>
            <p:ph type="sldNum" sz="quarter" idx="12"/>
          </p:nvPr>
        </p:nvSpPr>
        <p:spPr/>
        <p:txBody>
          <a:bodyPr/>
          <a:lstStyle/>
          <a:p>
            <a:fld id="{ADBD1915-73F0-4A8D-B501-CF547A3FBDF8}" type="slidenum">
              <a:rPr lang="en-GB" smtClean="0"/>
              <a:t>‹#›</a:t>
            </a:fld>
            <a:endParaRPr lang="en-GB"/>
          </a:p>
        </p:txBody>
      </p:sp>
    </p:spTree>
    <p:extLst>
      <p:ext uri="{BB962C8B-B14F-4D97-AF65-F5344CB8AC3E}">
        <p14:creationId xmlns:p14="http://schemas.microsoft.com/office/powerpoint/2010/main" val="3046244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C2060B-CA7E-40CD-B41E-40F8E1AC1197}" type="datetime1">
              <a:rPr lang="en-GB" smtClean="0"/>
              <a:t>04/09/2024</a:t>
            </a:fld>
            <a:endParaRPr lang="en-GB"/>
          </a:p>
        </p:txBody>
      </p:sp>
      <p:sp>
        <p:nvSpPr>
          <p:cNvPr id="3" name="Footer Placeholder 2"/>
          <p:cNvSpPr>
            <a:spLocks noGrp="1"/>
          </p:cNvSpPr>
          <p:nvPr>
            <p:ph type="ftr" sz="quarter" idx="11"/>
          </p:nvPr>
        </p:nvSpPr>
        <p:spPr/>
        <p:txBody>
          <a:bodyPr/>
          <a:lstStyle/>
          <a:p>
            <a:r>
              <a:rPr lang="en-GB"/>
              <a:t>(c) Focus Education UK Ltd</a:t>
            </a:r>
          </a:p>
        </p:txBody>
      </p:sp>
      <p:sp>
        <p:nvSpPr>
          <p:cNvPr id="4" name="Slide Number Placeholder 3"/>
          <p:cNvSpPr>
            <a:spLocks noGrp="1"/>
          </p:cNvSpPr>
          <p:nvPr>
            <p:ph type="sldNum" sz="quarter" idx="12"/>
          </p:nvPr>
        </p:nvSpPr>
        <p:spPr/>
        <p:txBody>
          <a:bodyPr/>
          <a:lstStyle/>
          <a:p>
            <a:fld id="{ADBD1915-73F0-4A8D-B501-CF547A3FBDF8}" type="slidenum">
              <a:rPr lang="en-GB" smtClean="0"/>
              <a:t>‹#›</a:t>
            </a:fld>
            <a:endParaRPr lang="en-GB"/>
          </a:p>
        </p:txBody>
      </p:sp>
    </p:spTree>
    <p:extLst>
      <p:ext uri="{BB962C8B-B14F-4D97-AF65-F5344CB8AC3E}">
        <p14:creationId xmlns:p14="http://schemas.microsoft.com/office/powerpoint/2010/main" val="39024104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D900BFE-6C29-4B58-B7CD-E3740ECF1C6A}" type="datetime1">
              <a:rPr lang="en-GB" smtClean="0"/>
              <a:t>04/09/2024</a:t>
            </a:fld>
            <a:endParaRPr lang="en-GB"/>
          </a:p>
        </p:txBody>
      </p:sp>
      <p:sp>
        <p:nvSpPr>
          <p:cNvPr id="6" name="Footer Placeholder 5"/>
          <p:cNvSpPr>
            <a:spLocks noGrp="1"/>
          </p:cNvSpPr>
          <p:nvPr>
            <p:ph type="ftr" sz="quarter" idx="11"/>
          </p:nvPr>
        </p:nvSpPr>
        <p:spPr/>
        <p:txBody>
          <a:bodyPr/>
          <a:lstStyle/>
          <a:p>
            <a:r>
              <a:rPr lang="en-GB"/>
              <a:t>(c) Focus Education UK Ltd</a:t>
            </a:r>
          </a:p>
        </p:txBody>
      </p:sp>
      <p:sp>
        <p:nvSpPr>
          <p:cNvPr id="7" name="Slide Number Placeholder 6"/>
          <p:cNvSpPr>
            <a:spLocks noGrp="1"/>
          </p:cNvSpPr>
          <p:nvPr>
            <p:ph type="sldNum" sz="quarter" idx="12"/>
          </p:nvPr>
        </p:nvSpPr>
        <p:spPr/>
        <p:txBody>
          <a:bodyPr/>
          <a:lstStyle/>
          <a:p>
            <a:fld id="{ADBD1915-73F0-4A8D-B501-CF547A3FBDF8}" type="slidenum">
              <a:rPr lang="en-GB" smtClean="0"/>
              <a:t>‹#›</a:t>
            </a:fld>
            <a:endParaRPr lang="en-GB"/>
          </a:p>
        </p:txBody>
      </p:sp>
    </p:spTree>
    <p:extLst>
      <p:ext uri="{BB962C8B-B14F-4D97-AF65-F5344CB8AC3E}">
        <p14:creationId xmlns:p14="http://schemas.microsoft.com/office/powerpoint/2010/main" val="4038017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F3870F-3BB7-4512-87D6-86D3AF7663BC}" type="datetime1">
              <a:rPr lang="en-GB" smtClean="0"/>
              <a:t>04/09/2024</a:t>
            </a:fld>
            <a:endParaRPr lang="en-GB"/>
          </a:p>
        </p:txBody>
      </p:sp>
      <p:sp>
        <p:nvSpPr>
          <p:cNvPr id="6" name="Footer Placeholder 5"/>
          <p:cNvSpPr>
            <a:spLocks noGrp="1"/>
          </p:cNvSpPr>
          <p:nvPr>
            <p:ph type="ftr" sz="quarter" idx="11"/>
          </p:nvPr>
        </p:nvSpPr>
        <p:spPr/>
        <p:txBody>
          <a:bodyPr/>
          <a:lstStyle/>
          <a:p>
            <a:r>
              <a:rPr lang="en-GB"/>
              <a:t>(c) Focus Education UK Ltd</a:t>
            </a:r>
          </a:p>
        </p:txBody>
      </p:sp>
      <p:sp>
        <p:nvSpPr>
          <p:cNvPr id="7" name="Slide Number Placeholder 6"/>
          <p:cNvSpPr>
            <a:spLocks noGrp="1"/>
          </p:cNvSpPr>
          <p:nvPr>
            <p:ph type="sldNum" sz="quarter" idx="12"/>
          </p:nvPr>
        </p:nvSpPr>
        <p:spPr/>
        <p:txBody>
          <a:bodyPr/>
          <a:lstStyle/>
          <a:p>
            <a:fld id="{ADBD1915-73F0-4A8D-B501-CF547A3FBDF8}" type="slidenum">
              <a:rPr lang="en-GB" smtClean="0"/>
              <a:t>‹#›</a:t>
            </a:fld>
            <a:endParaRPr lang="en-GB"/>
          </a:p>
        </p:txBody>
      </p:sp>
    </p:spTree>
    <p:extLst>
      <p:ext uri="{BB962C8B-B14F-4D97-AF65-F5344CB8AC3E}">
        <p14:creationId xmlns:p14="http://schemas.microsoft.com/office/powerpoint/2010/main" val="6040891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F68503-7FC3-40AC-92E9-6DEEBD090580}" type="datetime1">
              <a:rPr lang="en-GB" smtClean="0"/>
              <a:t>04/09/2024</a:t>
            </a:fld>
            <a:endParaRPr lang="en-GB"/>
          </a:p>
        </p:txBody>
      </p:sp>
      <p:sp>
        <p:nvSpPr>
          <p:cNvPr id="5" name="Footer Placeholder 4"/>
          <p:cNvSpPr>
            <a:spLocks noGrp="1"/>
          </p:cNvSpPr>
          <p:nvPr>
            <p:ph type="ftr" sz="quarter" idx="3"/>
          </p:nvPr>
        </p:nvSpPr>
        <p:spPr>
          <a:xfrm>
            <a:off x="3028950" y="6474802"/>
            <a:ext cx="3086100" cy="365125"/>
          </a:xfrm>
          <a:prstGeom prst="rect">
            <a:avLst/>
          </a:prstGeom>
        </p:spPr>
        <p:txBody>
          <a:bodyPr vert="horz" lIns="91440" tIns="45720" rIns="91440" bIns="45720" rtlCol="0" anchor="ctr"/>
          <a:lstStyle>
            <a:lvl1pPr algn="ctr">
              <a:defRPr sz="800">
                <a:solidFill>
                  <a:schemeClr val="tx1">
                    <a:tint val="75000"/>
                  </a:schemeClr>
                </a:solidFill>
                <a:latin typeface="Century Gothic" panose="020B0502020202020204" pitchFamily="34" charset="0"/>
              </a:defRPr>
            </a:lvl1pPr>
          </a:lstStyle>
          <a:p>
            <a:r>
              <a:rPr lang="en-GB"/>
              <a:t>(c) Focus Education UK Ltd</a:t>
            </a:r>
          </a:p>
        </p:txBody>
      </p:sp>
      <p:sp>
        <p:nvSpPr>
          <p:cNvPr id="6" name="Slide Number Placeholder 5"/>
          <p:cNvSpPr>
            <a:spLocks noGrp="1"/>
          </p:cNvSpPr>
          <p:nvPr>
            <p:ph type="sldNum" sz="quarter" idx="4"/>
          </p:nvPr>
        </p:nvSpPr>
        <p:spPr>
          <a:xfrm>
            <a:off x="6457950" y="6465522"/>
            <a:ext cx="2057400" cy="365125"/>
          </a:xfrm>
          <a:prstGeom prst="rect">
            <a:avLst/>
          </a:prstGeom>
        </p:spPr>
        <p:txBody>
          <a:bodyPr vert="horz" lIns="91440" tIns="45720" rIns="91440" bIns="45720" rtlCol="0" anchor="ctr"/>
          <a:lstStyle>
            <a:lvl1pPr algn="r">
              <a:defRPr sz="900">
                <a:solidFill>
                  <a:schemeClr val="tx1">
                    <a:tint val="75000"/>
                  </a:schemeClr>
                </a:solidFill>
                <a:latin typeface="Century Gothic" panose="020B0502020202020204" pitchFamily="34" charset="0"/>
              </a:defRPr>
            </a:lvl1pPr>
          </a:lstStyle>
          <a:p>
            <a:fld id="{ADBD1915-73F0-4A8D-B501-CF547A3FBDF8}" type="slidenum">
              <a:rPr lang="en-GB" smtClean="0"/>
              <a:pPr/>
              <a:t>‹#›</a:t>
            </a:fld>
            <a:endParaRPr lang="en-GB"/>
          </a:p>
        </p:txBody>
      </p:sp>
    </p:spTree>
    <p:extLst>
      <p:ext uri="{BB962C8B-B14F-4D97-AF65-F5344CB8AC3E}">
        <p14:creationId xmlns:p14="http://schemas.microsoft.com/office/powerpoint/2010/main" val="9363783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8" Type="http://schemas.openxmlformats.org/officeDocument/2006/relationships/image" Target="../media/image15.png"/><Relationship Id="rId13" Type="http://schemas.openxmlformats.org/officeDocument/2006/relationships/image" Target="../media/image20.png"/><Relationship Id="rId3" Type="http://schemas.openxmlformats.org/officeDocument/2006/relationships/image" Target="../media/image10.png"/><Relationship Id="rId7" Type="http://schemas.openxmlformats.org/officeDocument/2006/relationships/image" Target="../media/image14.png"/><Relationship Id="rId12" Type="http://schemas.openxmlformats.org/officeDocument/2006/relationships/image" Target="../media/image19.png"/><Relationship Id="rId2"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image" Target="../media/image13.png"/><Relationship Id="rId11" Type="http://schemas.openxmlformats.org/officeDocument/2006/relationships/image" Target="../media/image18.png"/><Relationship Id="rId5" Type="http://schemas.openxmlformats.org/officeDocument/2006/relationships/image" Target="../media/image12.png"/><Relationship Id="rId10" Type="http://schemas.openxmlformats.org/officeDocument/2006/relationships/image" Target="../media/image17.png"/><Relationship Id="rId4" Type="http://schemas.openxmlformats.org/officeDocument/2006/relationships/image" Target="../media/image11.png"/><Relationship Id="rId9" Type="http://schemas.openxmlformats.org/officeDocument/2006/relationships/image" Target="../media/image16.png"/><Relationship Id="rId14" Type="http://schemas.openxmlformats.org/officeDocument/2006/relationships/image" Target="../media/image7.pn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1108CDA-F902-49E9-A283-E65E922DF51D}"/>
              </a:ext>
            </a:extLst>
          </p:cNvPr>
          <p:cNvSpPr>
            <a:spLocks noGrp="1"/>
          </p:cNvSpPr>
          <p:nvPr>
            <p:ph type="ctrTitle"/>
          </p:nvPr>
        </p:nvSpPr>
        <p:spPr>
          <a:xfrm>
            <a:off x="685800" y="1909763"/>
            <a:ext cx="7772400" cy="2387600"/>
          </a:xfrm>
        </p:spPr>
        <p:txBody>
          <a:bodyPr>
            <a:normAutofit fontScale="90000"/>
          </a:bodyPr>
          <a:lstStyle/>
          <a:p>
            <a:r>
              <a:rPr lang="en-GB" sz="4800" b="1" dirty="0">
                <a:solidFill>
                  <a:srgbClr val="D280D0"/>
                </a:solidFill>
                <a:latin typeface="Century Gothic" panose="020B0502020202020204" pitchFamily="34" charset="0"/>
              </a:rPr>
              <a:t>Monitoring the </a:t>
            </a:r>
            <a:br>
              <a:rPr lang="en-GB" sz="4800" b="1" dirty="0">
                <a:solidFill>
                  <a:srgbClr val="D280D0"/>
                </a:solidFill>
                <a:latin typeface="Century Gothic" panose="020B0502020202020204" pitchFamily="34" charset="0"/>
              </a:rPr>
            </a:br>
            <a:r>
              <a:rPr lang="en-GB" sz="4800" b="1" dirty="0">
                <a:solidFill>
                  <a:srgbClr val="D280D0"/>
                </a:solidFill>
                <a:latin typeface="Century Gothic" panose="020B0502020202020204" pitchFamily="34" charset="0"/>
              </a:rPr>
              <a:t>Quality of Education </a:t>
            </a:r>
            <a:br>
              <a:rPr lang="en-GB" sz="4800" b="1" dirty="0">
                <a:solidFill>
                  <a:srgbClr val="D280D0"/>
                </a:solidFill>
                <a:latin typeface="Century Gothic" panose="020B0502020202020204" pitchFamily="34" charset="0"/>
              </a:rPr>
            </a:br>
            <a:r>
              <a:rPr lang="en-GB" sz="4800" b="1" dirty="0">
                <a:solidFill>
                  <a:srgbClr val="D280D0"/>
                </a:solidFill>
                <a:latin typeface="Century Gothic" panose="020B0502020202020204" pitchFamily="34" charset="0"/>
              </a:rPr>
              <a:t>in </a:t>
            </a:r>
            <a:br>
              <a:rPr lang="en-GB" sz="4800" b="1" dirty="0">
                <a:solidFill>
                  <a:srgbClr val="D280D0"/>
                </a:solidFill>
                <a:latin typeface="Century Gothic" panose="020B0502020202020204" pitchFamily="34" charset="0"/>
              </a:rPr>
            </a:br>
            <a:r>
              <a:rPr lang="en-GB" sz="4800" b="1" dirty="0">
                <a:solidFill>
                  <a:srgbClr val="D280D0"/>
                </a:solidFill>
                <a:latin typeface="Century Gothic" panose="020B0502020202020204" pitchFamily="34" charset="0"/>
              </a:rPr>
              <a:t>EYFS</a:t>
            </a:r>
          </a:p>
        </p:txBody>
      </p:sp>
      <p:sp>
        <p:nvSpPr>
          <p:cNvPr id="5" name="Subtitle 4">
            <a:extLst>
              <a:ext uri="{FF2B5EF4-FFF2-40B4-BE49-F238E27FC236}">
                <a16:creationId xmlns:a16="http://schemas.microsoft.com/office/drawing/2014/main" id="{3819C5E4-4ED7-452C-8D52-2857890B5104}"/>
              </a:ext>
            </a:extLst>
          </p:cNvPr>
          <p:cNvSpPr>
            <a:spLocks noGrp="1"/>
          </p:cNvSpPr>
          <p:nvPr>
            <p:ph type="subTitle" idx="1"/>
          </p:nvPr>
        </p:nvSpPr>
        <p:spPr>
          <a:xfrm>
            <a:off x="1143000" y="3953415"/>
            <a:ext cx="6858000" cy="1655762"/>
          </a:xfrm>
        </p:spPr>
        <p:txBody>
          <a:bodyPr/>
          <a:lstStyle/>
          <a:p>
            <a:endParaRPr lang="en-GB" dirty="0"/>
          </a:p>
          <a:p>
            <a:endParaRPr lang="en-GB" dirty="0"/>
          </a:p>
          <a:p>
            <a:r>
              <a:rPr lang="en-GB" b="1" dirty="0">
                <a:solidFill>
                  <a:srgbClr val="D280D0"/>
                </a:solidFill>
                <a:latin typeface="Century Gothic" panose="020B0502020202020204" pitchFamily="34" charset="0"/>
              </a:rPr>
              <a:t>Taking account of Development Matters</a:t>
            </a:r>
          </a:p>
        </p:txBody>
      </p:sp>
      <p:sp>
        <p:nvSpPr>
          <p:cNvPr id="2" name="Footer Placeholder 1">
            <a:extLst>
              <a:ext uri="{FF2B5EF4-FFF2-40B4-BE49-F238E27FC236}">
                <a16:creationId xmlns:a16="http://schemas.microsoft.com/office/drawing/2014/main" id="{744DA93F-F7C7-D57A-018A-3BB0F9A070A8}"/>
              </a:ext>
            </a:extLst>
          </p:cNvPr>
          <p:cNvSpPr>
            <a:spLocks noGrp="1"/>
          </p:cNvSpPr>
          <p:nvPr>
            <p:ph type="ftr" sz="quarter" idx="11"/>
          </p:nvPr>
        </p:nvSpPr>
        <p:spPr/>
        <p:txBody>
          <a:bodyPr/>
          <a:lstStyle/>
          <a:p>
            <a:r>
              <a:rPr lang="en-GB"/>
              <a:t>(c) Focus Education UK Ltd</a:t>
            </a:r>
          </a:p>
        </p:txBody>
      </p:sp>
      <p:sp>
        <p:nvSpPr>
          <p:cNvPr id="3" name="Slide Number Placeholder 2">
            <a:extLst>
              <a:ext uri="{FF2B5EF4-FFF2-40B4-BE49-F238E27FC236}">
                <a16:creationId xmlns:a16="http://schemas.microsoft.com/office/drawing/2014/main" id="{7D1F3039-9FB2-2A06-55AD-545D097C9ED8}"/>
              </a:ext>
            </a:extLst>
          </p:cNvPr>
          <p:cNvSpPr>
            <a:spLocks noGrp="1"/>
          </p:cNvSpPr>
          <p:nvPr>
            <p:ph type="sldNum" sz="quarter" idx="12"/>
          </p:nvPr>
        </p:nvSpPr>
        <p:spPr/>
        <p:txBody>
          <a:bodyPr/>
          <a:lstStyle/>
          <a:p>
            <a:fld id="{ADBD1915-73F0-4A8D-B501-CF547A3FBDF8}" type="slidenum">
              <a:rPr lang="en-GB" smtClean="0"/>
              <a:t>1</a:t>
            </a:fld>
            <a:endParaRPr lang="en-GB"/>
          </a:p>
        </p:txBody>
      </p:sp>
    </p:spTree>
    <p:extLst>
      <p:ext uri="{BB962C8B-B14F-4D97-AF65-F5344CB8AC3E}">
        <p14:creationId xmlns:p14="http://schemas.microsoft.com/office/powerpoint/2010/main" val="26107677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8F294A4B-6C27-433C-B7D3-6162B6429A26}"/>
              </a:ext>
            </a:extLst>
          </p:cNvPr>
          <p:cNvGraphicFramePr>
            <a:graphicFrameLocks noGrp="1"/>
          </p:cNvGraphicFramePr>
          <p:nvPr>
            <p:ph idx="1"/>
            <p:extLst>
              <p:ext uri="{D42A27DB-BD31-4B8C-83A1-F6EECF244321}">
                <p14:modId xmlns:p14="http://schemas.microsoft.com/office/powerpoint/2010/main" val="1477804291"/>
              </p:ext>
            </p:extLst>
          </p:nvPr>
        </p:nvGraphicFramePr>
        <p:xfrm>
          <a:off x="295275" y="225425"/>
          <a:ext cx="8482013" cy="1010920"/>
        </p:xfrm>
        <a:graphic>
          <a:graphicData uri="http://schemas.openxmlformats.org/drawingml/2006/table">
            <a:tbl>
              <a:tblPr firstRow="1" bandRow="1">
                <a:tableStyleId>{5C22544A-7EE6-4342-B048-85BDC9FD1C3A}</a:tableStyleId>
              </a:tblPr>
              <a:tblGrid>
                <a:gridCol w="8482013">
                  <a:extLst>
                    <a:ext uri="{9D8B030D-6E8A-4147-A177-3AD203B41FA5}">
                      <a16:colId xmlns:a16="http://schemas.microsoft.com/office/drawing/2014/main" val="3754541971"/>
                    </a:ext>
                  </a:extLst>
                </a:gridCol>
              </a:tblGrid>
              <a:tr h="370840">
                <a:tc>
                  <a:txBody>
                    <a:bodyPr/>
                    <a:lstStyle/>
                    <a:p>
                      <a:pPr algn="ctr"/>
                      <a:r>
                        <a:rPr lang="en-GB">
                          <a:latin typeface="Century Gothic" panose="020B0502020202020204" pitchFamily="34" charset="0"/>
                        </a:rPr>
                        <a:t>PERSONAL, SOCIAL and EMOTIONAL DEVELOPMENT: </a:t>
                      </a:r>
                    </a:p>
                    <a:p>
                      <a:pPr algn="ctr"/>
                      <a:r>
                        <a:rPr lang="en-GB">
                          <a:latin typeface="Century Gothic" panose="020B0502020202020204" pitchFamily="34" charset="0"/>
                        </a:rPr>
                        <a:t>Progress through reception </a:t>
                      </a:r>
                    </a:p>
                  </a:txBody>
                  <a:tcPr>
                    <a:solidFill>
                      <a:srgbClr val="D280D0"/>
                    </a:solidFill>
                  </a:tcPr>
                </a:tc>
                <a:extLst>
                  <a:ext uri="{0D108BD9-81ED-4DB2-BD59-A6C34878D82A}">
                    <a16:rowId xmlns:a16="http://schemas.microsoft.com/office/drawing/2014/main" val="2121299838"/>
                  </a:ext>
                </a:extLst>
              </a:tr>
              <a:tr h="370840">
                <a:tc>
                  <a:txBody>
                    <a:bodyPr/>
                    <a:lstStyle/>
                    <a:p>
                      <a:pPr algn="ctr"/>
                      <a:r>
                        <a:rPr lang="en-GB" b="1">
                          <a:solidFill>
                            <a:srgbClr val="D280D0"/>
                          </a:solidFill>
                          <a:latin typeface="Century Gothic" panose="020B0502020202020204" pitchFamily="34" charset="0"/>
                        </a:rPr>
                        <a:t>Self-regulation</a:t>
                      </a:r>
                    </a:p>
                  </a:txBody>
                  <a:tcPr>
                    <a:noFill/>
                  </a:tcPr>
                </a:tc>
                <a:extLst>
                  <a:ext uri="{0D108BD9-81ED-4DB2-BD59-A6C34878D82A}">
                    <a16:rowId xmlns:a16="http://schemas.microsoft.com/office/drawing/2014/main" val="762247846"/>
                  </a:ext>
                </a:extLst>
              </a:tr>
            </a:tbl>
          </a:graphicData>
        </a:graphic>
      </p:graphicFrame>
      <p:sp>
        <p:nvSpPr>
          <p:cNvPr id="14" name="Rectangle 13">
            <a:extLst>
              <a:ext uri="{FF2B5EF4-FFF2-40B4-BE49-F238E27FC236}">
                <a16:creationId xmlns:a16="http://schemas.microsoft.com/office/drawing/2014/main" id="{83F880F4-4AE3-4016-919C-4BB11928779B}"/>
              </a:ext>
            </a:extLst>
          </p:cNvPr>
          <p:cNvSpPr/>
          <p:nvPr/>
        </p:nvSpPr>
        <p:spPr>
          <a:xfrm>
            <a:off x="295275" y="2771774"/>
            <a:ext cx="1838326" cy="30575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800" b="0" i="0" u="none" strike="noStrike" baseline="0">
              <a:latin typeface="Calibri" panose="020F0502020204030204" pitchFamily="34" charset="0"/>
            </a:endParaRPr>
          </a:p>
          <a:p>
            <a:pPr marL="171450" indent="-171450">
              <a:buFont typeface="Arial" panose="020B0604020202020204" pitchFamily="34" charset="0"/>
              <a:buChar char="•"/>
            </a:pPr>
            <a:r>
              <a:rPr lang="en-GB" sz="1000" b="1">
                <a:solidFill>
                  <a:srgbClr val="000000"/>
                </a:solidFill>
                <a:latin typeface="Century Gothic" panose="020B0502020202020204" pitchFamily="34" charset="0"/>
              </a:rPr>
              <a:t>S</a:t>
            </a:r>
            <a:r>
              <a:rPr lang="en-GB" sz="1000" b="1" i="0" u="none" strike="noStrike" baseline="0">
                <a:solidFill>
                  <a:srgbClr val="000000"/>
                </a:solidFill>
                <a:latin typeface="Century Gothic" panose="020B0502020202020204" pitchFamily="34" charset="0"/>
              </a:rPr>
              <a:t>electing and using activities and resources;</a:t>
            </a:r>
          </a:p>
          <a:p>
            <a:pPr marL="171450" indent="-171450">
              <a:buFont typeface="Arial" panose="020B0604020202020204" pitchFamily="34" charset="0"/>
              <a:buChar char="•"/>
            </a:pPr>
            <a:r>
              <a:rPr lang="en-GB" sz="1000" b="1">
                <a:solidFill>
                  <a:srgbClr val="000000"/>
                </a:solidFill>
                <a:latin typeface="Century Gothic" panose="020B0502020202020204" pitchFamily="34" charset="0"/>
              </a:rPr>
              <a:t>E</a:t>
            </a:r>
            <a:r>
              <a:rPr lang="en-GB" sz="1000" b="1" i="0" u="none" strike="noStrike" baseline="0">
                <a:solidFill>
                  <a:srgbClr val="000000"/>
                </a:solidFill>
                <a:latin typeface="Century Gothic" panose="020B0502020202020204" pitchFamily="34" charset="0"/>
              </a:rPr>
              <a:t>njoying the responsibility of carrying out small tasks;</a:t>
            </a:r>
          </a:p>
          <a:p>
            <a:pPr marL="171450" indent="-171450">
              <a:buFont typeface="Arial" panose="020B0604020202020204" pitchFamily="34" charset="0"/>
              <a:buChar char="•"/>
            </a:pPr>
            <a:r>
              <a:rPr lang="en-GB" sz="1000" b="1">
                <a:solidFill>
                  <a:srgbClr val="000000"/>
                </a:solidFill>
                <a:latin typeface="Century Gothic" panose="020B0502020202020204" pitchFamily="34" charset="0"/>
              </a:rPr>
              <a:t>Being</a:t>
            </a:r>
            <a:r>
              <a:rPr lang="en-GB" sz="1000" b="1" i="0" u="none" strike="noStrike" baseline="0">
                <a:solidFill>
                  <a:srgbClr val="000000"/>
                </a:solidFill>
                <a:latin typeface="Century Gothic" panose="020B0502020202020204" pitchFamily="34" charset="0"/>
              </a:rPr>
              <a:t> confident to talk to other children when playing and communicating freely about their own home and community;</a:t>
            </a:r>
          </a:p>
          <a:p>
            <a:pPr marL="171450" indent="-171450">
              <a:buFont typeface="Arial" panose="020B0604020202020204" pitchFamily="34" charset="0"/>
              <a:buChar char="•"/>
            </a:pPr>
            <a:r>
              <a:rPr lang="en-GB" sz="1000" b="1">
                <a:solidFill>
                  <a:srgbClr val="000000"/>
                </a:solidFill>
                <a:latin typeface="Century Gothic" panose="020B0502020202020204" pitchFamily="34" charset="0"/>
              </a:rPr>
              <a:t>Being </a:t>
            </a:r>
            <a:r>
              <a:rPr lang="en-GB" sz="1000" b="1" i="0" u="none" strike="noStrike" baseline="0">
                <a:solidFill>
                  <a:srgbClr val="000000"/>
                </a:solidFill>
                <a:latin typeface="Century Gothic" panose="020B0502020202020204" pitchFamily="34" charset="0"/>
              </a:rPr>
              <a:t>outgoing towards unfamiliar people and being more confident in new social situations;</a:t>
            </a:r>
          </a:p>
          <a:p>
            <a:pPr marL="171450" indent="-171450">
              <a:buFont typeface="Arial" panose="020B0604020202020204" pitchFamily="34" charset="0"/>
              <a:buChar char="•"/>
            </a:pPr>
            <a:r>
              <a:rPr lang="en-GB" sz="1000" b="1">
                <a:solidFill>
                  <a:srgbClr val="000000"/>
                </a:solidFill>
                <a:latin typeface="Century Gothic" panose="020B0502020202020204" pitchFamily="34" charset="0"/>
              </a:rPr>
              <a:t>S</a:t>
            </a:r>
            <a:r>
              <a:rPr lang="en-GB" sz="1000" b="1" i="0" u="none" strike="noStrike" baseline="0">
                <a:solidFill>
                  <a:srgbClr val="000000"/>
                </a:solidFill>
                <a:latin typeface="Century Gothic" panose="020B0502020202020204" pitchFamily="34" charset="0"/>
              </a:rPr>
              <a:t>howing confidence in asking adults for help;</a:t>
            </a:r>
          </a:p>
          <a:p>
            <a:pPr marL="171450" indent="-171450">
              <a:buFont typeface="Arial" panose="020B0604020202020204" pitchFamily="34" charset="0"/>
              <a:buChar char="•"/>
            </a:pPr>
            <a:r>
              <a:rPr lang="en-GB" sz="1000" b="1">
                <a:solidFill>
                  <a:srgbClr val="000000"/>
                </a:solidFill>
                <a:latin typeface="Century Gothic" panose="020B0502020202020204" pitchFamily="34" charset="0"/>
              </a:rPr>
              <a:t>W</a:t>
            </a:r>
            <a:r>
              <a:rPr lang="en-GB" sz="1000" b="1" i="0" u="none" strike="noStrike" baseline="0">
                <a:solidFill>
                  <a:srgbClr val="000000"/>
                </a:solidFill>
                <a:latin typeface="Century Gothic" panose="020B0502020202020204" pitchFamily="34" charset="0"/>
              </a:rPr>
              <a:t>elcoming and valuing praise for what they have done.</a:t>
            </a:r>
          </a:p>
          <a:p>
            <a:endParaRPr lang="en-GB" sz="900" b="1" i="0" u="none" strike="noStrike" baseline="0">
              <a:solidFill>
                <a:srgbClr val="000000"/>
              </a:solidFill>
              <a:latin typeface="Century Gothic" panose="020B0502020202020204" pitchFamily="34" charset="0"/>
            </a:endParaRPr>
          </a:p>
        </p:txBody>
      </p:sp>
      <p:sp>
        <p:nvSpPr>
          <p:cNvPr id="17" name="Rectangle 16">
            <a:extLst>
              <a:ext uri="{FF2B5EF4-FFF2-40B4-BE49-F238E27FC236}">
                <a16:creationId xmlns:a16="http://schemas.microsoft.com/office/drawing/2014/main" id="{76ABC9D3-EFFA-48B9-87EC-BDBF29665BCF}"/>
              </a:ext>
            </a:extLst>
          </p:cNvPr>
          <p:cNvSpPr/>
          <p:nvPr/>
        </p:nvSpPr>
        <p:spPr>
          <a:xfrm>
            <a:off x="2509835" y="2667000"/>
            <a:ext cx="1909763" cy="375765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endParaRPr lang="en-GB" sz="1050" b="1">
              <a:solidFill>
                <a:schemeClr val="tx1"/>
              </a:solidFill>
              <a:latin typeface="Century Gothic" panose="020B0502020202020204" pitchFamily="34" charset="0"/>
            </a:endParaRPr>
          </a:p>
          <a:p>
            <a:pPr marL="171450" indent="-171450">
              <a:buFont typeface="Arial" panose="020B0604020202020204" pitchFamily="34" charset="0"/>
              <a:buChar char="•"/>
            </a:pPr>
            <a:r>
              <a:rPr lang="en-GB" sz="1000" b="1">
                <a:solidFill>
                  <a:schemeClr val="tx1"/>
                </a:solidFill>
                <a:latin typeface="Century Gothic" panose="020B0502020202020204" pitchFamily="34" charset="0"/>
              </a:rPr>
              <a:t>Describing themselves in positive terms and talk about their own abilities;</a:t>
            </a:r>
          </a:p>
          <a:p>
            <a:pPr marL="171450" indent="-171450">
              <a:buFont typeface="Arial" panose="020B0604020202020204" pitchFamily="34" charset="0"/>
              <a:buChar char="•"/>
            </a:pPr>
            <a:r>
              <a:rPr lang="en-GB" sz="1000" b="1">
                <a:solidFill>
                  <a:schemeClr val="tx1"/>
                </a:solidFill>
                <a:latin typeface="Century Gothic" panose="020B0502020202020204" pitchFamily="34" charset="0"/>
              </a:rPr>
              <a:t>Being confident to speak to others about needs, wants, interests and opinions;</a:t>
            </a:r>
          </a:p>
          <a:p>
            <a:pPr marL="171450" indent="-171450">
              <a:buFont typeface="Arial" panose="020B0604020202020204" pitchFamily="34" charset="0"/>
              <a:buChar char="•"/>
            </a:pPr>
            <a:r>
              <a:rPr lang="en-GB" sz="1000" b="1">
                <a:solidFill>
                  <a:schemeClr val="tx1"/>
                </a:solidFill>
                <a:latin typeface="Century Gothic" panose="020B0502020202020204" pitchFamily="34" charset="0"/>
              </a:rPr>
              <a:t>Beginning to express their feelings and consider the feelings of others;</a:t>
            </a:r>
          </a:p>
          <a:p>
            <a:pPr marL="171450" indent="-171450">
              <a:buFont typeface="Arial" panose="020B0604020202020204" pitchFamily="34" charset="0"/>
              <a:buChar char="•"/>
            </a:pPr>
            <a:r>
              <a:rPr lang="en-GB" sz="1000" b="1">
                <a:solidFill>
                  <a:schemeClr val="tx1"/>
                </a:solidFill>
                <a:latin typeface="Century Gothic" panose="020B0502020202020204" pitchFamily="34" charset="0"/>
              </a:rPr>
              <a:t>Knowing when they are upset about a situation and can explain why;</a:t>
            </a:r>
          </a:p>
          <a:p>
            <a:pPr marL="171450" indent="-171450">
              <a:buFont typeface="Arial" panose="020B0604020202020204" pitchFamily="34" charset="0"/>
              <a:buChar char="•"/>
            </a:pPr>
            <a:r>
              <a:rPr lang="en-GB" sz="1000" b="1">
                <a:solidFill>
                  <a:schemeClr val="tx1"/>
                </a:solidFill>
                <a:latin typeface="Century Gothic" panose="020B0502020202020204" pitchFamily="34" charset="0"/>
              </a:rPr>
              <a:t>Choosing their own equipment that is necessary to complete a task;</a:t>
            </a:r>
          </a:p>
          <a:p>
            <a:pPr marL="171450" indent="-171450">
              <a:buFont typeface="Arial" panose="020B0604020202020204" pitchFamily="34" charset="0"/>
              <a:buChar char="•"/>
            </a:pPr>
            <a:r>
              <a:rPr lang="en-GB" sz="1000" b="1">
                <a:solidFill>
                  <a:schemeClr val="tx1"/>
                </a:solidFill>
                <a:latin typeface="Century Gothic" panose="020B0502020202020204" pitchFamily="34" charset="0"/>
              </a:rPr>
              <a:t>Showing enthusiasm and excitement when anticipating and engaging in certain activities.</a:t>
            </a:r>
          </a:p>
          <a:p>
            <a:pPr marL="171450" indent="-171450">
              <a:buFont typeface="Arial" panose="020B0604020202020204" pitchFamily="34" charset="0"/>
              <a:buChar char="•"/>
            </a:pPr>
            <a:endParaRPr lang="en-GB" sz="1050" b="1">
              <a:solidFill>
                <a:schemeClr val="tx1"/>
              </a:solidFill>
              <a:latin typeface="Century Gothic" panose="020B0502020202020204" pitchFamily="34" charset="0"/>
            </a:endParaRPr>
          </a:p>
        </p:txBody>
      </p:sp>
      <p:sp>
        <p:nvSpPr>
          <p:cNvPr id="18" name="Rectangle 17">
            <a:extLst>
              <a:ext uri="{FF2B5EF4-FFF2-40B4-BE49-F238E27FC236}">
                <a16:creationId xmlns:a16="http://schemas.microsoft.com/office/drawing/2014/main" id="{E7D3B6FF-CD7B-4422-86C6-800E979B7FF9}"/>
              </a:ext>
            </a:extLst>
          </p:cNvPr>
          <p:cNvSpPr/>
          <p:nvPr/>
        </p:nvSpPr>
        <p:spPr>
          <a:xfrm>
            <a:off x="4724398" y="2598696"/>
            <a:ext cx="1909765" cy="375765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endParaRPr lang="en-GB" sz="1000" b="1">
              <a:solidFill>
                <a:schemeClr val="tx1"/>
              </a:solidFill>
              <a:latin typeface="Century Gothic" panose="020B0502020202020204" pitchFamily="34" charset="0"/>
            </a:endParaRPr>
          </a:p>
          <a:p>
            <a:pPr marL="171450" indent="-171450">
              <a:buFont typeface="Arial" panose="020B0604020202020204" pitchFamily="34" charset="0"/>
              <a:buChar char="•"/>
            </a:pPr>
            <a:r>
              <a:rPr lang="en-GB" sz="1000" b="1">
                <a:solidFill>
                  <a:schemeClr val="tx1"/>
                </a:solidFill>
                <a:latin typeface="Century Gothic" panose="020B0502020202020204" pitchFamily="34" charset="0"/>
              </a:rPr>
              <a:t>Recognise themselves as a valuable individual;</a:t>
            </a:r>
          </a:p>
          <a:p>
            <a:pPr marL="171450" indent="-171450">
              <a:buFont typeface="Arial" panose="020B0604020202020204" pitchFamily="34" charset="0"/>
              <a:buChar char="•"/>
            </a:pPr>
            <a:r>
              <a:rPr lang="en-GB" sz="1000" b="1">
                <a:solidFill>
                  <a:schemeClr val="tx1"/>
                </a:solidFill>
                <a:latin typeface="Century Gothic" panose="020B0502020202020204" pitchFamily="34" charset="0"/>
              </a:rPr>
              <a:t>Willingly express their feelings and know when they have been kind and considerate;</a:t>
            </a:r>
          </a:p>
          <a:p>
            <a:pPr marL="171450" indent="-171450">
              <a:buFont typeface="Arial" panose="020B0604020202020204" pitchFamily="34" charset="0"/>
              <a:buChar char="•"/>
            </a:pPr>
            <a:r>
              <a:rPr lang="en-GB" sz="1000" b="1">
                <a:solidFill>
                  <a:schemeClr val="tx1"/>
                </a:solidFill>
                <a:latin typeface="Century Gothic" panose="020B0502020202020204" pitchFamily="34" charset="0"/>
              </a:rPr>
              <a:t>Moderating their feelings when they are upset;</a:t>
            </a:r>
          </a:p>
          <a:p>
            <a:pPr marL="171450" indent="-171450">
              <a:buFont typeface="Arial" panose="020B0604020202020204" pitchFamily="34" charset="0"/>
              <a:buChar char="•"/>
            </a:pPr>
            <a:r>
              <a:rPr lang="en-GB" sz="1000" b="1">
                <a:solidFill>
                  <a:schemeClr val="tx1"/>
                </a:solidFill>
                <a:latin typeface="Century Gothic" panose="020B0502020202020204" pitchFamily="34" charset="0"/>
              </a:rPr>
              <a:t>Being confident to try new activities;</a:t>
            </a:r>
          </a:p>
          <a:p>
            <a:pPr marL="171450" indent="-171450">
              <a:buFont typeface="Arial" panose="020B0604020202020204" pitchFamily="34" charset="0"/>
              <a:buChar char="•"/>
            </a:pPr>
            <a:r>
              <a:rPr lang="en-GB" sz="1000" b="1">
                <a:solidFill>
                  <a:schemeClr val="tx1"/>
                </a:solidFill>
                <a:latin typeface="Century Gothic" panose="020B0502020202020204" pitchFamily="34" charset="0"/>
              </a:rPr>
              <a:t>Saying why they like some activities more than others;</a:t>
            </a:r>
          </a:p>
          <a:p>
            <a:pPr marL="171450" indent="-171450">
              <a:buFont typeface="Arial" panose="020B0604020202020204" pitchFamily="34" charset="0"/>
              <a:buChar char="•"/>
            </a:pPr>
            <a:r>
              <a:rPr lang="en-GB" sz="1000" b="1">
                <a:solidFill>
                  <a:schemeClr val="tx1"/>
                </a:solidFill>
                <a:latin typeface="Century Gothic" panose="020B0502020202020204" pitchFamily="34" charset="0"/>
              </a:rPr>
              <a:t>Being confident to speak in a familiar group;</a:t>
            </a:r>
          </a:p>
          <a:p>
            <a:pPr marL="171450" indent="-171450">
              <a:buFont typeface="Arial" panose="020B0604020202020204" pitchFamily="34" charset="0"/>
              <a:buChar char="•"/>
            </a:pPr>
            <a:r>
              <a:rPr lang="en-GB" sz="1000" b="1">
                <a:solidFill>
                  <a:schemeClr val="tx1"/>
                </a:solidFill>
                <a:latin typeface="Century Gothic" panose="020B0502020202020204" pitchFamily="34" charset="0"/>
              </a:rPr>
              <a:t>Being happy to talk about their own ideas;</a:t>
            </a:r>
          </a:p>
          <a:p>
            <a:pPr marL="171450" indent="-171450">
              <a:buFont typeface="Arial" panose="020B0604020202020204" pitchFamily="34" charset="0"/>
              <a:buChar char="•"/>
            </a:pPr>
            <a:r>
              <a:rPr lang="en-GB" sz="1000" b="1">
                <a:solidFill>
                  <a:schemeClr val="tx1"/>
                </a:solidFill>
                <a:latin typeface="Century Gothic" panose="020B0502020202020204" pitchFamily="34" charset="0"/>
              </a:rPr>
              <a:t>Choosing the resources they need for a given activity;</a:t>
            </a:r>
          </a:p>
          <a:p>
            <a:pPr marL="171450" indent="-171450">
              <a:buFont typeface="Arial" panose="020B0604020202020204" pitchFamily="34" charset="0"/>
              <a:buChar char="•"/>
            </a:pPr>
            <a:r>
              <a:rPr lang="en-GB" sz="1000" b="1">
                <a:solidFill>
                  <a:schemeClr val="tx1"/>
                </a:solidFill>
                <a:latin typeface="Century Gothic" panose="020B0502020202020204" pitchFamily="34" charset="0"/>
              </a:rPr>
              <a:t>Saying when they do and do not need help.</a:t>
            </a:r>
          </a:p>
        </p:txBody>
      </p:sp>
      <p:sp>
        <p:nvSpPr>
          <p:cNvPr id="19" name="Rectangle 18">
            <a:extLst>
              <a:ext uri="{FF2B5EF4-FFF2-40B4-BE49-F238E27FC236}">
                <a16:creationId xmlns:a16="http://schemas.microsoft.com/office/drawing/2014/main" id="{CD0CD56C-65AD-4C76-900E-E4B82122E69D}"/>
              </a:ext>
            </a:extLst>
          </p:cNvPr>
          <p:cNvSpPr/>
          <p:nvPr/>
        </p:nvSpPr>
        <p:spPr>
          <a:xfrm>
            <a:off x="6938962" y="2771774"/>
            <a:ext cx="1838326" cy="36528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1000" b="1" u="none" strike="noStrike" baseline="0" dirty="0">
                <a:solidFill>
                  <a:srgbClr val="000000"/>
                </a:solidFill>
                <a:latin typeface="Century Gothic" panose="020B0502020202020204" pitchFamily="34" charset="0"/>
              </a:rPr>
              <a:t>Show an understanding of their own feelings and those of others, and begin to regulate their behaviour accordingly;</a:t>
            </a:r>
          </a:p>
          <a:p>
            <a:pPr marL="171450" indent="-171450">
              <a:buFont typeface="Arial" panose="020B0604020202020204" pitchFamily="34" charset="0"/>
              <a:buChar char="•"/>
            </a:pPr>
            <a:r>
              <a:rPr lang="en-GB" sz="1000" b="1" u="none" strike="noStrike" baseline="0" dirty="0">
                <a:solidFill>
                  <a:srgbClr val="000000"/>
                </a:solidFill>
                <a:latin typeface="Century Gothic" panose="020B0502020202020204" pitchFamily="34" charset="0"/>
              </a:rPr>
              <a:t>Set and work towards simple goals, being able to wait for what they want and control their immediate impulses when appropriate;</a:t>
            </a:r>
          </a:p>
          <a:p>
            <a:pPr marL="171450" indent="-171450">
              <a:buFont typeface="Arial" panose="020B0604020202020204" pitchFamily="34" charset="0"/>
              <a:buChar char="•"/>
            </a:pPr>
            <a:r>
              <a:rPr lang="en-GB" sz="1000" b="1" u="none" strike="noStrike" baseline="0" dirty="0">
                <a:solidFill>
                  <a:srgbClr val="000000"/>
                </a:solidFill>
                <a:latin typeface="Century Gothic" panose="020B0502020202020204" pitchFamily="34" charset="0"/>
              </a:rPr>
              <a:t>Give focused attention to what the teacher says, responding appropriately even when engaged in an activity, and show an ability to follow instructions involving several ideas or actions. 	</a:t>
            </a:r>
          </a:p>
        </p:txBody>
      </p:sp>
      <p:sp>
        <p:nvSpPr>
          <p:cNvPr id="20" name="Rectangle 19">
            <a:extLst>
              <a:ext uri="{FF2B5EF4-FFF2-40B4-BE49-F238E27FC236}">
                <a16:creationId xmlns:a16="http://schemas.microsoft.com/office/drawing/2014/main" id="{413742AF-BA83-4051-9991-E630CD14E758}"/>
              </a:ext>
            </a:extLst>
          </p:cNvPr>
          <p:cNvSpPr/>
          <p:nvPr/>
        </p:nvSpPr>
        <p:spPr>
          <a:xfrm>
            <a:off x="6938962" y="1733550"/>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working at the expected level of  development will</a:t>
            </a:r>
          </a:p>
        </p:txBody>
      </p:sp>
      <p:sp>
        <p:nvSpPr>
          <p:cNvPr id="21" name="TextBox 20">
            <a:extLst>
              <a:ext uri="{FF2B5EF4-FFF2-40B4-BE49-F238E27FC236}">
                <a16:creationId xmlns:a16="http://schemas.microsoft.com/office/drawing/2014/main" id="{FBCB89E0-C069-4CEB-BC6D-5EB35A248B7E}"/>
              </a:ext>
            </a:extLst>
          </p:cNvPr>
          <p:cNvSpPr txBox="1"/>
          <p:nvPr/>
        </p:nvSpPr>
        <p:spPr>
          <a:xfrm>
            <a:off x="6938962" y="1254324"/>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reception</a:t>
            </a:r>
          </a:p>
        </p:txBody>
      </p:sp>
      <p:sp>
        <p:nvSpPr>
          <p:cNvPr id="22" name="Rectangle 21">
            <a:extLst>
              <a:ext uri="{FF2B5EF4-FFF2-40B4-BE49-F238E27FC236}">
                <a16:creationId xmlns:a16="http://schemas.microsoft.com/office/drawing/2014/main" id="{F5A80219-CC73-487D-8C49-A69B40E54900}"/>
              </a:ext>
            </a:extLst>
          </p:cNvPr>
          <p:cNvSpPr/>
          <p:nvPr/>
        </p:nvSpPr>
        <p:spPr>
          <a:xfrm>
            <a:off x="295275" y="1733550"/>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3" name="TextBox 22">
            <a:extLst>
              <a:ext uri="{FF2B5EF4-FFF2-40B4-BE49-F238E27FC236}">
                <a16:creationId xmlns:a16="http://schemas.microsoft.com/office/drawing/2014/main" id="{CAFBF1F9-26A8-4240-A8EF-4419BE9A4ED5}"/>
              </a:ext>
            </a:extLst>
          </p:cNvPr>
          <p:cNvSpPr txBox="1"/>
          <p:nvPr/>
        </p:nvSpPr>
        <p:spPr>
          <a:xfrm>
            <a:off x="295275" y="1254324"/>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nursery</a:t>
            </a:r>
          </a:p>
        </p:txBody>
      </p:sp>
      <p:sp>
        <p:nvSpPr>
          <p:cNvPr id="24" name="TextBox 23">
            <a:extLst>
              <a:ext uri="{FF2B5EF4-FFF2-40B4-BE49-F238E27FC236}">
                <a16:creationId xmlns:a16="http://schemas.microsoft.com/office/drawing/2014/main" id="{24CAB40F-BE79-418F-9720-64E8B908F3AD}"/>
              </a:ext>
            </a:extLst>
          </p:cNvPr>
          <p:cNvSpPr txBox="1"/>
          <p:nvPr/>
        </p:nvSpPr>
        <p:spPr>
          <a:xfrm>
            <a:off x="2324100" y="1254323"/>
            <a:ext cx="2024062"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autumn term</a:t>
            </a:r>
          </a:p>
        </p:txBody>
      </p:sp>
      <p:sp>
        <p:nvSpPr>
          <p:cNvPr id="25" name="TextBox 24">
            <a:extLst>
              <a:ext uri="{FF2B5EF4-FFF2-40B4-BE49-F238E27FC236}">
                <a16:creationId xmlns:a16="http://schemas.microsoft.com/office/drawing/2014/main" id="{63EE487E-E363-457A-A9DF-2C0982732CCE}"/>
              </a:ext>
            </a:extLst>
          </p:cNvPr>
          <p:cNvSpPr txBox="1"/>
          <p:nvPr/>
        </p:nvSpPr>
        <p:spPr>
          <a:xfrm>
            <a:off x="4724399" y="1254323"/>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spring term</a:t>
            </a:r>
          </a:p>
        </p:txBody>
      </p:sp>
      <p:sp>
        <p:nvSpPr>
          <p:cNvPr id="26" name="Rectangle 25">
            <a:extLst>
              <a:ext uri="{FF2B5EF4-FFF2-40B4-BE49-F238E27FC236}">
                <a16:creationId xmlns:a16="http://schemas.microsoft.com/office/drawing/2014/main" id="{C50C895F-7FD7-4E98-BDCF-7F25CF6C1ECF}"/>
              </a:ext>
            </a:extLst>
          </p:cNvPr>
          <p:cNvSpPr/>
          <p:nvPr/>
        </p:nvSpPr>
        <p:spPr>
          <a:xfrm>
            <a:off x="2509836" y="1733549"/>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7" name="Rectangle 26">
            <a:extLst>
              <a:ext uri="{FF2B5EF4-FFF2-40B4-BE49-F238E27FC236}">
                <a16:creationId xmlns:a16="http://schemas.microsoft.com/office/drawing/2014/main" id="{030045F8-D53B-43FE-8544-571B158C799C}"/>
              </a:ext>
            </a:extLst>
          </p:cNvPr>
          <p:cNvSpPr/>
          <p:nvPr/>
        </p:nvSpPr>
        <p:spPr>
          <a:xfrm>
            <a:off x="4724399" y="1733548"/>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3" name="Footer Placeholder 2">
            <a:extLst>
              <a:ext uri="{FF2B5EF4-FFF2-40B4-BE49-F238E27FC236}">
                <a16:creationId xmlns:a16="http://schemas.microsoft.com/office/drawing/2014/main" id="{8EF00985-9E66-12BF-64BD-0A05C047BEF7}"/>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D17289C2-EB92-CACA-1061-DA2D0AA9AC99}"/>
              </a:ext>
            </a:extLst>
          </p:cNvPr>
          <p:cNvSpPr>
            <a:spLocks noGrp="1"/>
          </p:cNvSpPr>
          <p:nvPr>
            <p:ph type="sldNum" sz="quarter" idx="12"/>
          </p:nvPr>
        </p:nvSpPr>
        <p:spPr/>
        <p:txBody>
          <a:bodyPr/>
          <a:lstStyle/>
          <a:p>
            <a:fld id="{ADBD1915-73F0-4A8D-B501-CF547A3FBDF8}" type="slidenum">
              <a:rPr lang="en-GB" smtClean="0"/>
              <a:t>10</a:t>
            </a:fld>
            <a:endParaRPr lang="en-GB"/>
          </a:p>
        </p:txBody>
      </p:sp>
    </p:spTree>
    <p:extLst>
      <p:ext uri="{BB962C8B-B14F-4D97-AF65-F5344CB8AC3E}">
        <p14:creationId xmlns:p14="http://schemas.microsoft.com/office/powerpoint/2010/main" val="33086895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8AFCE2CA-BB0E-43D8-B252-7A78CFA5B31D}"/>
              </a:ext>
            </a:extLst>
          </p:cNvPr>
          <p:cNvGraphicFramePr>
            <a:graphicFrameLocks noGrp="1"/>
          </p:cNvGraphicFramePr>
          <p:nvPr>
            <p:ph idx="1"/>
            <p:extLst>
              <p:ext uri="{D42A27DB-BD31-4B8C-83A1-F6EECF244321}">
                <p14:modId xmlns:p14="http://schemas.microsoft.com/office/powerpoint/2010/main" val="2376636932"/>
              </p:ext>
            </p:extLst>
          </p:nvPr>
        </p:nvGraphicFramePr>
        <p:xfrm>
          <a:off x="525282" y="561368"/>
          <a:ext cx="8165493" cy="1010920"/>
        </p:xfrm>
        <a:graphic>
          <a:graphicData uri="http://schemas.openxmlformats.org/drawingml/2006/table">
            <a:tbl>
              <a:tblPr firstRow="1" bandRow="1">
                <a:tableStyleId>{5C22544A-7EE6-4342-B048-85BDC9FD1C3A}</a:tableStyleId>
              </a:tblPr>
              <a:tblGrid>
                <a:gridCol w="8165493">
                  <a:extLst>
                    <a:ext uri="{9D8B030D-6E8A-4147-A177-3AD203B41FA5}">
                      <a16:colId xmlns:a16="http://schemas.microsoft.com/office/drawing/2014/main" val="2352009460"/>
                    </a:ext>
                  </a:extLst>
                </a:gridCol>
              </a:tblGrid>
              <a:tr h="370840">
                <a:tc>
                  <a:txBody>
                    <a:bodyPr/>
                    <a:lstStyle/>
                    <a:p>
                      <a:pPr algn="ctr"/>
                      <a:r>
                        <a:rPr lang="en-GB">
                          <a:latin typeface="Century Gothic" panose="020B0502020202020204" pitchFamily="34" charset="0"/>
                        </a:rPr>
                        <a:t>PERSONAL, SOCIAL and EMOTIONAL DEVELOPMENT: </a:t>
                      </a:r>
                    </a:p>
                    <a:p>
                      <a:pPr algn="ctr"/>
                      <a:r>
                        <a:rPr lang="en-GB">
                          <a:latin typeface="Century Gothic" panose="020B0502020202020204" pitchFamily="34" charset="0"/>
                        </a:rPr>
                        <a:t>Progress beyond Reception</a:t>
                      </a:r>
                    </a:p>
                  </a:txBody>
                  <a:tcPr>
                    <a:solidFill>
                      <a:srgbClr val="D280D0"/>
                    </a:solidFill>
                  </a:tcPr>
                </a:tc>
                <a:extLst>
                  <a:ext uri="{0D108BD9-81ED-4DB2-BD59-A6C34878D82A}">
                    <a16:rowId xmlns:a16="http://schemas.microsoft.com/office/drawing/2014/main" val="2330111559"/>
                  </a:ext>
                </a:extLst>
              </a:tr>
              <a:tr h="370840">
                <a:tc>
                  <a:txBody>
                    <a:bodyPr/>
                    <a:lstStyle/>
                    <a:p>
                      <a:pPr algn="ctr"/>
                      <a:r>
                        <a:rPr lang="en-GB" b="1">
                          <a:solidFill>
                            <a:srgbClr val="D280D0"/>
                          </a:solidFill>
                          <a:latin typeface="Century Gothic" panose="020B0502020202020204" pitchFamily="34" charset="0"/>
                        </a:rPr>
                        <a:t>Self-regulation</a:t>
                      </a:r>
                    </a:p>
                  </a:txBody>
                  <a:tcPr>
                    <a:noFill/>
                  </a:tcPr>
                </a:tc>
                <a:extLst>
                  <a:ext uri="{0D108BD9-81ED-4DB2-BD59-A6C34878D82A}">
                    <a16:rowId xmlns:a16="http://schemas.microsoft.com/office/drawing/2014/main" val="2632676721"/>
                  </a:ext>
                </a:extLst>
              </a:tr>
            </a:tbl>
          </a:graphicData>
        </a:graphic>
      </p:graphicFrame>
      <p:sp>
        <p:nvSpPr>
          <p:cNvPr id="5" name="Rectangle 4">
            <a:extLst>
              <a:ext uri="{FF2B5EF4-FFF2-40B4-BE49-F238E27FC236}">
                <a16:creationId xmlns:a16="http://schemas.microsoft.com/office/drawing/2014/main" id="{DDAB8651-8FC1-40FF-B865-3B05F16409E5}"/>
              </a:ext>
            </a:extLst>
          </p:cNvPr>
          <p:cNvSpPr/>
          <p:nvPr/>
        </p:nvSpPr>
        <p:spPr>
          <a:xfrm>
            <a:off x="525283" y="2151572"/>
            <a:ext cx="3545785" cy="31586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1400" b="1" u="none" strike="noStrike" baseline="0">
                <a:solidFill>
                  <a:srgbClr val="000000"/>
                </a:solidFill>
                <a:latin typeface="Century Gothic" panose="020B0502020202020204" pitchFamily="34" charset="0"/>
              </a:rPr>
              <a:t>Show an understanding of their own feelings and those of others, and begin to regulate their behaviour accordingly;</a:t>
            </a:r>
          </a:p>
          <a:p>
            <a:pPr marL="171450" indent="-171450">
              <a:buFont typeface="Arial" panose="020B0604020202020204" pitchFamily="34" charset="0"/>
              <a:buChar char="•"/>
            </a:pPr>
            <a:r>
              <a:rPr lang="en-GB" sz="1400" b="1" u="none" strike="noStrike" baseline="0">
                <a:solidFill>
                  <a:srgbClr val="000000"/>
                </a:solidFill>
                <a:latin typeface="Century Gothic" panose="020B0502020202020204" pitchFamily="34" charset="0"/>
              </a:rPr>
              <a:t>Set and work towards simple goals, being able to wait for what they want and control their immediate impulses when appropriate;</a:t>
            </a:r>
          </a:p>
          <a:p>
            <a:pPr marL="171450" indent="-171450">
              <a:buFont typeface="Arial" panose="020B0604020202020204" pitchFamily="34" charset="0"/>
              <a:buChar char="•"/>
            </a:pPr>
            <a:r>
              <a:rPr lang="en-GB" sz="1400" b="1" u="none" strike="noStrike" baseline="0">
                <a:solidFill>
                  <a:srgbClr val="000000"/>
                </a:solidFill>
                <a:latin typeface="Century Gothic" panose="020B0502020202020204" pitchFamily="34" charset="0"/>
              </a:rPr>
              <a:t>Give focused attention to what the teacher says, responding appropriately even when engaged in activity, and show an ability to follow instructions involving several ideas or actions.</a:t>
            </a:r>
            <a:endParaRPr lang="en-GB" sz="2000" b="0" i="0" u="none" strike="noStrike" baseline="0">
              <a:solidFill>
                <a:srgbClr val="000000"/>
              </a:solidFill>
              <a:latin typeface="Calibri" panose="020F0502020204030204" pitchFamily="34" charset="0"/>
            </a:endParaRPr>
          </a:p>
        </p:txBody>
      </p:sp>
      <p:sp>
        <p:nvSpPr>
          <p:cNvPr id="6" name="Rectangle 5">
            <a:extLst>
              <a:ext uri="{FF2B5EF4-FFF2-40B4-BE49-F238E27FC236}">
                <a16:creationId xmlns:a16="http://schemas.microsoft.com/office/drawing/2014/main" id="{2184C2AF-0626-4C31-9DFE-403CE0970D57}"/>
              </a:ext>
            </a:extLst>
          </p:cNvPr>
          <p:cNvSpPr/>
          <p:nvPr/>
        </p:nvSpPr>
        <p:spPr>
          <a:xfrm>
            <a:off x="5144990" y="2151572"/>
            <a:ext cx="3545785" cy="24791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lvl="0" indent="-285750" algn="ctr">
              <a:buSzPct val="100000"/>
              <a:buFont typeface="Arial" panose="020B0604020202020204" pitchFamily="34" charset="0"/>
              <a:buChar char="•"/>
            </a:pPr>
            <a:endParaRPr lang="en-GB" sz="1400" b="1" u="none" baseline="0">
              <a:solidFill>
                <a:schemeClr val="tx1"/>
              </a:solidFill>
              <a:latin typeface="Century Gothic" pitchFamily="34"/>
            </a:endParaRPr>
          </a:p>
          <a:p>
            <a:pPr marL="285750" lvl="0" indent="-285750" algn="ctr">
              <a:buSzPct val="100000"/>
              <a:buFont typeface="Arial" panose="020B0604020202020204" pitchFamily="34" charset="0"/>
              <a:buChar char="•"/>
            </a:pPr>
            <a:endParaRPr lang="en-GB" sz="1400" b="1">
              <a:solidFill>
                <a:schemeClr val="tx1"/>
              </a:solidFill>
              <a:latin typeface="Century Gothic" pitchFamily="34"/>
            </a:endParaRPr>
          </a:p>
          <a:p>
            <a:pPr marL="171450" lvl="0" indent="-171450">
              <a:buFont typeface="Arial" panose="020B0604020202020204" pitchFamily="34" charset="0"/>
              <a:buChar char="•"/>
            </a:pPr>
            <a:r>
              <a:rPr lang="en-GB" sz="1400" b="1">
                <a:solidFill>
                  <a:schemeClr val="dk1"/>
                </a:solidFill>
                <a:latin typeface="Century Gothic" panose="020B0502020202020204" pitchFamily="34" charset="0"/>
              </a:rPr>
              <a:t>K</a:t>
            </a:r>
            <a:r>
              <a:rPr lang="en-GB" sz="1400" b="1" kern="1200">
                <a:solidFill>
                  <a:schemeClr val="dk1"/>
                </a:solidFill>
                <a:effectLst/>
                <a:latin typeface="Century Gothic" panose="020B0502020202020204" pitchFamily="34" charset="0"/>
                <a:ea typeface="+mn-ea"/>
                <a:cs typeface="+mn-cs"/>
              </a:rPr>
              <a:t>now about different feelings that humans can experience and recognise and name these feelings;</a:t>
            </a:r>
          </a:p>
          <a:p>
            <a:pPr marL="171450" lvl="0" indent="-171450">
              <a:buFont typeface="Arial" panose="020B0604020202020204" pitchFamily="34" charset="0"/>
              <a:buChar char="•"/>
            </a:pPr>
            <a:r>
              <a:rPr lang="en-GB" sz="1400" b="1">
                <a:solidFill>
                  <a:schemeClr val="dk1"/>
                </a:solidFill>
                <a:latin typeface="Century Gothic" panose="020B0502020202020204" pitchFamily="34" charset="0"/>
              </a:rPr>
              <a:t>K</a:t>
            </a:r>
            <a:r>
              <a:rPr lang="en-GB" sz="1400" b="1" kern="1200">
                <a:solidFill>
                  <a:schemeClr val="dk1"/>
                </a:solidFill>
                <a:effectLst/>
                <a:latin typeface="Century Gothic" panose="020B0502020202020204" pitchFamily="34" charset="0"/>
                <a:ea typeface="+mn-ea"/>
                <a:cs typeface="+mn-cs"/>
              </a:rPr>
              <a:t>now how feelings can affect people’s bodies and how they behave and to recognise how others may be feeling;</a:t>
            </a:r>
          </a:p>
          <a:p>
            <a:pPr marL="171450" indent="-171450">
              <a:buFont typeface="Arial" panose="020B0604020202020204" pitchFamily="34" charset="0"/>
              <a:buChar char="•"/>
            </a:pPr>
            <a:r>
              <a:rPr lang="en-GB" sz="1400" b="1">
                <a:solidFill>
                  <a:schemeClr val="dk1"/>
                </a:solidFill>
                <a:latin typeface="Century Gothic" panose="020B0502020202020204" pitchFamily="34" charset="0"/>
              </a:rPr>
              <a:t>K</a:t>
            </a:r>
            <a:r>
              <a:rPr lang="en-GB" sz="1400" b="1" kern="1200">
                <a:solidFill>
                  <a:schemeClr val="dk1"/>
                </a:solidFill>
                <a:effectLst/>
                <a:latin typeface="Century Gothic" panose="020B0502020202020204" pitchFamily="34" charset="0"/>
                <a:ea typeface="+mn-ea"/>
                <a:cs typeface="+mn-cs"/>
              </a:rPr>
              <a:t>now that not everyone feels the same at the same time, or feels the same about the same things.</a:t>
            </a:r>
          </a:p>
          <a:p>
            <a:pPr marL="342900" lvl="0" indent="-342900">
              <a:spcAft>
                <a:spcPts val="0"/>
              </a:spcAft>
              <a:buSzPct val="100000"/>
              <a:buFont typeface="Wingdings" pitchFamily="2"/>
              <a:buChar char="§"/>
            </a:pPr>
            <a:endParaRPr lang="en-GB" sz="1400">
              <a:latin typeface="Century Gothic" pitchFamily="34"/>
              <a:ea typeface="Calibri" pitchFamily="34"/>
              <a:cs typeface="Times New Roman" pitchFamily="18"/>
            </a:endParaRPr>
          </a:p>
          <a:p>
            <a:pPr marL="171450" lvl="0" indent="-171450">
              <a:buSzPct val="100000"/>
              <a:buFont typeface="Arial" pitchFamily="34"/>
              <a:buChar char="•"/>
            </a:pPr>
            <a:endParaRPr lang="en-GB" sz="1400" u="none" baseline="0">
              <a:latin typeface="Century Gothic" pitchFamily="34"/>
            </a:endParaRPr>
          </a:p>
          <a:p>
            <a:pPr lvl="0" algn="ctr">
              <a:buSzPct val="100000"/>
            </a:pPr>
            <a:endParaRPr lang="en-GB" sz="1400" b="1" baseline="0">
              <a:solidFill>
                <a:schemeClr val="tx1"/>
              </a:solidFill>
              <a:latin typeface="Century Gothic" pitchFamily="34"/>
            </a:endParaRPr>
          </a:p>
        </p:txBody>
      </p:sp>
      <p:sp>
        <p:nvSpPr>
          <p:cNvPr id="7" name="Rectangle 6">
            <a:extLst>
              <a:ext uri="{FF2B5EF4-FFF2-40B4-BE49-F238E27FC236}">
                <a16:creationId xmlns:a16="http://schemas.microsoft.com/office/drawing/2014/main" id="{5AE092BA-DEB3-40C3-846C-EDD1AA98C4F0}"/>
              </a:ext>
            </a:extLst>
          </p:cNvPr>
          <p:cNvSpPr/>
          <p:nvPr/>
        </p:nvSpPr>
        <p:spPr>
          <a:xfrm>
            <a:off x="525281" y="1630017"/>
            <a:ext cx="3545785" cy="389614"/>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latin typeface="Century Gothic" panose="020B0502020202020204" pitchFamily="34" charset="0"/>
              </a:rPr>
              <a:t>Early Learning Goal</a:t>
            </a:r>
          </a:p>
        </p:txBody>
      </p:sp>
      <p:sp>
        <p:nvSpPr>
          <p:cNvPr id="8" name="Rectangle 7">
            <a:extLst>
              <a:ext uri="{FF2B5EF4-FFF2-40B4-BE49-F238E27FC236}">
                <a16:creationId xmlns:a16="http://schemas.microsoft.com/office/drawing/2014/main" id="{CA106F46-E18F-4EF8-92E8-5901BEFBE0B1}"/>
              </a:ext>
            </a:extLst>
          </p:cNvPr>
          <p:cNvSpPr/>
          <p:nvPr/>
        </p:nvSpPr>
        <p:spPr>
          <a:xfrm>
            <a:off x="5144989" y="1630017"/>
            <a:ext cx="3545785" cy="389614"/>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latin typeface="Century Gothic" panose="020B0502020202020204" pitchFamily="34" charset="0"/>
              </a:rPr>
              <a:t>End of Year 1 expectation</a:t>
            </a:r>
          </a:p>
        </p:txBody>
      </p:sp>
      <p:sp>
        <p:nvSpPr>
          <p:cNvPr id="3" name="Footer Placeholder 2">
            <a:extLst>
              <a:ext uri="{FF2B5EF4-FFF2-40B4-BE49-F238E27FC236}">
                <a16:creationId xmlns:a16="http://schemas.microsoft.com/office/drawing/2014/main" id="{3BBB51ED-019C-09F9-7295-3421D3D48D00}"/>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8117B8E4-5A98-1AF2-7175-4FDE45EA8A67}"/>
              </a:ext>
            </a:extLst>
          </p:cNvPr>
          <p:cNvSpPr>
            <a:spLocks noGrp="1"/>
          </p:cNvSpPr>
          <p:nvPr>
            <p:ph type="sldNum" sz="quarter" idx="12"/>
          </p:nvPr>
        </p:nvSpPr>
        <p:spPr/>
        <p:txBody>
          <a:bodyPr/>
          <a:lstStyle/>
          <a:p>
            <a:fld id="{ADBD1915-73F0-4A8D-B501-CF547A3FBDF8}" type="slidenum">
              <a:rPr lang="en-GB" smtClean="0"/>
              <a:t>11</a:t>
            </a:fld>
            <a:endParaRPr lang="en-GB"/>
          </a:p>
        </p:txBody>
      </p:sp>
    </p:spTree>
    <p:extLst>
      <p:ext uri="{BB962C8B-B14F-4D97-AF65-F5344CB8AC3E}">
        <p14:creationId xmlns:p14="http://schemas.microsoft.com/office/powerpoint/2010/main" val="7033292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511A82-0BCF-AE45-B644-D23E5D942A33}"/>
            </a:ext>
          </a:extLst>
        </p:cNvPr>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14E14FA6-0CBF-2E25-2C5B-B7A827239344}"/>
              </a:ext>
            </a:extLst>
          </p:cNvPr>
          <p:cNvGraphicFramePr>
            <a:graphicFrameLocks noGrp="1"/>
          </p:cNvGraphicFramePr>
          <p:nvPr>
            <p:ph idx="1"/>
            <p:extLst>
              <p:ext uri="{D42A27DB-BD31-4B8C-83A1-F6EECF244321}">
                <p14:modId xmlns:p14="http://schemas.microsoft.com/office/powerpoint/2010/main" val="4074402403"/>
              </p:ext>
            </p:extLst>
          </p:nvPr>
        </p:nvGraphicFramePr>
        <p:xfrm>
          <a:off x="295275" y="225425"/>
          <a:ext cx="8482013" cy="1010920"/>
        </p:xfrm>
        <a:graphic>
          <a:graphicData uri="http://schemas.openxmlformats.org/drawingml/2006/table">
            <a:tbl>
              <a:tblPr firstRow="1" bandRow="1">
                <a:tableStyleId>{5C22544A-7EE6-4342-B048-85BDC9FD1C3A}</a:tableStyleId>
              </a:tblPr>
              <a:tblGrid>
                <a:gridCol w="8482013">
                  <a:extLst>
                    <a:ext uri="{9D8B030D-6E8A-4147-A177-3AD203B41FA5}">
                      <a16:colId xmlns:a16="http://schemas.microsoft.com/office/drawing/2014/main" val="3754541971"/>
                    </a:ext>
                  </a:extLst>
                </a:gridCol>
              </a:tblGrid>
              <a:tr h="370840">
                <a:tc>
                  <a:txBody>
                    <a:bodyPr/>
                    <a:lstStyle/>
                    <a:p>
                      <a:pPr algn="ctr"/>
                      <a:r>
                        <a:rPr lang="en-GB">
                          <a:latin typeface="Century Gothic" panose="020B0502020202020204" pitchFamily="34" charset="0"/>
                        </a:rPr>
                        <a:t>PERSONAL, SOCIAL and EMOTIONAL DEVELOPMENT: </a:t>
                      </a:r>
                    </a:p>
                    <a:p>
                      <a:pPr algn="ctr"/>
                      <a:r>
                        <a:rPr lang="en-GB">
                          <a:latin typeface="Century Gothic"/>
                        </a:rPr>
                        <a:t>Progress through nursery/FS1</a:t>
                      </a:r>
                    </a:p>
                  </a:txBody>
                  <a:tcPr>
                    <a:solidFill>
                      <a:srgbClr val="D280D0"/>
                    </a:solidFill>
                  </a:tcPr>
                </a:tc>
                <a:extLst>
                  <a:ext uri="{0D108BD9-81ED-4DB2-BD59-A6C34878D82A}">
                    <a16:rowId xmlns:a16="http://schemas.microsoft.com/office/drawing/2014/main" val="2121299838"/>
                  </a:ext>
                </a:extLst>
              </a:tr>
              <a:tr h="370840">
                <a:tc>
                  <a:txBody>
                    <a:bodyPr/>
                    <a:lstStyle/>
                    <a:p>
                      <a:pPr algn="ctr"/>
                      <a:r>
                        <a:rPr lang="en-GB" b="1">
                          <a:solidFill>
                            <a:srgbClr val="D280D0"/>
                          </a:solidFill>
                          <a:latin typeface="Century Gothic" panose="020B0502020202020204" pitchFamily="34" charset="0"/>
                        </a:rPr>
                        <a:t>Managing self</a:t>
                      </a:r>
                    </a:p>
                  </a:txBody>
                  <a:tcPr>
                    <a:noFill/>
                  </a:tcPr>
                </a:tc>
                <a:extLst>
                  <a:ext uri="{0D108BD9-81ED-4DB2-BD59-A6C34878D82A}">
                    <a16:rowId xmlns:a16="http://schemas.microsoft.com/office/drawing/2014/main" val="762247846"/>
                  </a:ext>
                </a:extLst>
              </a:tr>
            </a:tbl>
          </a:graphicData>
        </a:graphic>
      </p:graphicFrame>
      <p:sp>
        <p:nvSpPr>
          <p:cNvPr id="14" name="Rectangle 13">
            <a:extLst>
              <a:ext uri="{FF2B5EF4-FFF2-40B4-BE49-F238E27FC236}">
                <a16:creationId xmlns:a16="http://schemas.microsoft.com/office/drawing/2014/main" id="{EE43EBEB-1C99-5E98-0536-71FFB2B75258}"/>
              </a:ext>
            </a:extLst>
          </p:cNvPr>
          <p:cNvSpPr/>
          <p:nvPr/>
        </p:nvSpPr>
        <p:spPr>
          <a:xfrm>
            <a:off x="295275" y="2771774"/>
            <a:ext cx="1838326" cy="30910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171450" indent="-171450">
              <a:buFont typeface="Arial"/>
              <a:buChar char="•"/>
            </a:pPr>
            <a:endParaRPr lang="en-GB" sz="900" b="1">
              <a:solidFill>
                <a:srgbClr val="000000"/>
              </a:solidFill>
              <a:latin typeface="Century Gothic" panose="020B0502020202020204" pitchFamily="34" charset="0"/>
            </a:endParaRPr>
          </a:p>
          <a:p>
            <a:pPr marL="171450" indent="-171450">
              <a:buFont typeface="Arial"/>
              <a:buChar char="•"/>
            </a:pPr>
            <a:r>
              <a:rPr lang="en-GB" sz="1000" b="1">
                <a:solidFill>
                  <a:srgbClr val="000000"/>
                </a:solidFill>
                <a:latin typeface="Century Gothic"/>
              </a:rPr>
              <a:t>Feel strong enough to express a range of emotions.</a:t>
            </a:r>
          </a:p>
          <a:p>
            <a:pPr marL="171450" indent="-171450">
              <a:buFont typeface="Arial"/>
              <a:buChar char="•"/>
            </a:pPr>
            <a:r>
              <a:rPr lang="en-GB" sz="1000" b="1">
                <a:solidFill>
                  <a:srgbClr val="000000"/>
                </a:solidFill>
                <a:latin typeface="Century Gothic"/>
              </a:rPr>
              <a:t>Grow in independence, rejecting help ("me do it"). Sometimes this leads to feelings of frustration and tantrums.</a:t>
            </a:r>
          </a:p>
          <a:p>
            <a:pPr marL="171450" indent="-171450">
              <a:buFont typeface="Arial"/>
              <a:buChar char="•"/>
            </a:pPr>
            <a:r>
              <a:rPr lang="en-GB" sz="1000" b="1">
                <a:solidFill>
                  <a:srgbClr val="000000"/>
                </a:solidFill>
                <a:latin typeface="Century Gothic"/>
              </a:rPr>
              <a:t>Begin to show 'effortful control'. For example, waiting for a turn and resisting the strong impulse to grab what they want or push their way to the front. </a:t>
            </a:r>
            <a:endParaRPr lang="en-GB" sz="1000" b="1">
              <a:solidFill>
                <a:srgbClr val="000000"/>
              </a:solidFill>
              <a:latin typeface="Century Gothic" panose="020B0502020202020204" pitchFamily="34" charset="0"/>
            </a:endParaRPr>
          </a:p>
        </p:txBody>
      </p:sp>
      <p:sp>
        <p:nvSpPr>
          <p:cNvPr id="17" name="Rectangle 16">
            <a:extLst>
              <a:ext uri="{FF2B5EF4-FFF2-40B4-BE49-F238E27FC236}">
                <a16:creationId xmlns:a16="http://schemas.microsoft.com/office/drawing/2014/main" id="{05BE24D8-228D-63B1-0642-1554898D2890}"/>
              </a:ext>
            </a:extLst>
          </p:cNvPr>
          <p:cNvSpPr/>
          <p:nvPr/>
        </p:nvSpPr>
        <p:spPr>
          <a:xfrm>
            <a:off x="2509836" y="2771775"/>
            <a:ext cx="1838326" cy="254635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171450" indent="-171450">
              <a:buFont typeface="Arial" panose="020B0604020202020204" pitchFamily="34" charset="0"/>
              <a:buChar char="•"/>
            </a:pPr>
            <a:r>
              <a:rPr lang="en-GB" sz="1000" b="1">
                <a:solidFill>
                  <a:srgbClr val="000000"/>
                </a:solidFill>
                <a:latin typeface="Century Gothic"/>
              </a:rPr>
              <a:t>Become more outgoing with unfamiliar people, in the safe context of their setting.</a:t>
            </a:r>
          </a:p>
          <a:p>
            <a:pPr marL="171450" indent="-171450">
              <a:buFont typeface="Arial" panose="020B0604020202020204" pitchFamily="34" charset="0"/>
              <a:buChar char="•"/>
            </a:pPr>
            <a:r>
              <a:rPr lang="en-GB" sz="1000" b="1">
                <a:solidFill>
                  <a:srgbClr val="000000"/>
                </a:solidFill>
                <a:latin typeface="Century Gothic"/>
              </a:rPr>
              <a:t>Show more confidence in new social situations.</a:t>
            </a:r>
            <a:endParaRPr lang="en-GB" sz="1000" b="1">
              <a:solidFill>
                <a:srgbClr val="000000"/>
              </a:solidFill>
              <a:latin typeface="Century Gothic" panose="020B0502020202020204" pitchFamily="34" charset="0"/>
            </a:endParaRPr>
          </a:p>
        </p:txBody>
      </p:sp>
      <p:sp>
        <p:nvSpPr>
          <p:cNvPr id="18" name="Rectangle 17">
            <a:extLst>
              <a:ext uri="{FF2B5EF4-FFF2-40B4-BE49-F238E27FC236}">
                <a16:creationId xmlns:a16="http://schemas.microsoft.com/office/drawing/2014/main" id="{0F395D3C-2012-BF6B-F46F-D8900132E5A3}"/>
              </a:ext>
            </a:extLst>
          </p:cNvPr>
          <p:cNvSpPr/>
          <p:nvPr/>
        </p:nvSpPr>
        <p:spPr>
          <a:xfrm>
            <a:off x="4724399" y="2711961"/>
            <a:ext cx="1838326" cy="31554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endParaRPr lang="en-GB" sz="1000" b="0" i="0" u="none" strike="noStrike" baseline="0">
              <a:latin typeface="Calibri" panose="020F0502020204030204" pitchFamily="34" charset="0"/>
            </a:endParaRPr>
          </a:p>
          <a:p>
            <a:pPr marL="171450" indent="-171450">
              <a:buFont typeface="Arial" panose="020B0604020202020204" pitchFamily="34" charset="0"/>
              <a:buChar char="•"/>
            </a:pPr>
            <a:endParaRPr lang="en-GB" sz="850" b="1">
              <a:solidFill>
                <a:srgbClr val="000000"/>
              </a:solidFill>
              <a:latin typeface="Century Gothic" panose="020B0502020202020204" pitchFamily="34" charset="0"/>
            </a:endParaRPr>
          </a:p>
          <a:p>
            <a:pPr marL="171450" indent="-171450">
              <a:buFont typeface="Arial" panose="020B0604020202020204" pitchFamily="34" charset="0"/>
              <a:buChar char="•"/>
            </a:pPr>
            <a:r>
              <a:rPr lang="en-GB" sz="1000" b="1">
                <a:solidFill>
                  <a:srgbClr val="000000"/>
                </a:solidFill>
                <a:latin typeface="Century Gothic"/>
              </a:rPr>
              <a:t>Increasingly follow rules, understanding why they are important.</a:t>
            </a:r>
          </a:p>
          <a:p>
            <a:pPr marL="171450" indent="-171450">
              <a:buFont typeface="Arial" panose="020B0604020202020204" pitchFamily="34" charset="0"/>
              <a:buChar char="•"/>
            </a:pPr>
            <a:r>
              <a:rPr lang="en-GB" sz="1000" b="1">
                <a:solidFill>
                  <a:srgbClr val="000000"/>
                </a:solidFill>
                <a:latin typeface="Century Gothic"/>
              </a:rPr>
              <a:t>Develop appropriate ways of being assertive.</a:t>
            </a:r>
            <a:endParaRPr lang="en-GB" sz="1000">
              <a:cs typeface="Calibri"/>
            </a:endParaRPr>
          </a:p>
          <a:p>
            <a:pPr marL="171450" indent="-171450">
              <a:buFont typeface="Arial" panose="020B0604020202020204" pitchFamily="34" charset="0"/>
              <a:buChar char="•"/>
            </a:pPr>
            <a:r>
              <a:rPr lang="en-GB" sz="1000" b="1">
                <a:solidFill>
                  <a:srgbClr val="000000"/>
                </a:solidFill>
                <a:latin typeface="Century Gothic"/>
              </a:rPr>
              <a:t>Do not always need an adult to remind them of a rule. </a:t>
            </a:r>
          </a:p>
          <a:p>
            <a:pPr marL="171450" indent="-171450">
              <a:buFont typeface="Arial" panose="020B0604020202020204" pitchFamily="34" charset="0"/>
              <a:buChar char="•"/>
            </a:pPr>
            <a:endParaRPr lang="en-GB" sz="850" b="1">
              <a:solidFill>
                <a:srgbClr val="000000"/>
              </a:solidFill>
              <a:latin typeface="Century Gothic"/>
            </a:endParaRPr>
          </a:p>
        </p:txBody>
      </p:sp>
      <p:sp>
        <p:nvSpPr>
          <p:cNvPr id="19" name="Rectangle 18">
            <a:extLst>
              <a:ext uri="{FF2B5EF4-FFF2-40B4-BE49-F238E27FC236}">
                <a16:creationId xmlns:a16="http://schemas.microsoft.com/office/drawing/2014/main" id="{D7C26F01-438D-9621-C6A5-85C776C8DAAB}"/>
              </a:ext>
            </a:extLst>
          </p:cNvPr>
          <p:cNvSpPr/>
          <p:nvPr/>
        </p:nvSpPr>
        <p:spPr>
          <a:xfrm>
            <a:off x="6938962" y="2771775"/>
            <a:ext cx="1846699" cy="36424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171450" indent="-171450">
              <a:buFont typeface="Arial,Sans-Serif"/>
              <a:buChar char="•"/>
            </a:pPr>
            <a:r>
              <a:rPr lang="en-GB" sz="1000" b="1" dirty="0">
                <a:solidFill>
                  <a:srgbClr val="000000"/>
                </a:solidFill>
                <a:latin typeface="Century Gothic"/>
              </a:rPr>
              <a:t>Being aware of own feelings, and knowing that some actions and words can hurt others’ feelings;</a:t>
            </a:r>
            <a:endParaRPr lang="en-US" sz="1000" dirty="0">
              <a:solidFill>
                <a:srgbClr val="000000"/>
              </a:solidFill>
              <a:latin typeface="Century Gothic"/>
            </a:endParaRPr>
          </a:p>
          <a:p>
            <a:pPr marL="171450" indent="-171450">
              <a:buFont typeface="Arial,Sans-Serif"/>
              <a:buChar char="•"/>
            </a:pPr>
            <a:r>
              <a:rPr lang="en-GB" sz="1000" b="1" dirty="0">
                <a:solidFill>
                  <a:srgbClr val="000000"/>
                </a:solidFill>
                <a:latin typeface="Century Gothic"/>
              </a:rPr>
              <a:t>Beginning to accept the needs of others and taking turns and sharing resources, sometimes with support from others;</a:t>
            </a:r>
            <a:endParaRPr lang="en-US" sz="1000" dirty="0">
              <a:solidFill>
                <a:srgbClr val="000000"/>
              </a:solidFill>
              <a:latin typeface="Century Gothic"/>
            </a:endParaRPr>
          </a:p>
          <a:p>
            <a:pPr marL="171450" indent="-171450">
              <a:buFont typeface="Arial,Sans-Serif"/>
              <a:buChar char="•"/>
            </a:pPr>
            <a:r>
              <a:rPr lang="en-GB" sz="1000" b="1" dirty="0">
                <a:solidFill>
                  <a:srgbClr val="000000"/>
                </a:solidFill>
                <a:latin typeface="Century Gothic"/>
              </a:rPr>
              <a:t>Usually tolerating delay when their needs are not immediately met; </a:t>
            </a:r>
            <a:endParaRPr lang="en-US" sz="1000" dirty="0">
              <a:solidFill>
                <a:srgbClr val="000000"/>
              </a:solidFill>
              <a:latin typeface="Century Gothic"/>
            </a:endParaRPr>
          </a:p>
          <a:p>
            <a:pPr marL="171450" indent="-171450">
              <a:buFont typeface="Arial,Sans-Serif"/>
              <a:buChar char="•"/>
            </a:pPr>
            <a:r>
              <a:rPr lang="en-GB" sz="1000" b="1" dirty="0">
                <a:solidFill>
                  <a:srgbClr val="000000"/>
                </a:solidFill>
                <a:latin typeface="Century Gothic"/>
              </a:rPr>
              <a:t>Understanding that their wishes may not always be met;</a:t>
            </a:r>
            <a:endParaRPr lang="en-US" sz="1000" dirty="0">
              <a:solidFill>
                <a:srgbClr val="000000"/>
              </a:solidFill>
              <a:latin typeface="Century Gothic"/>
            </a:endParaRPr>
          </a:p>
          <a:p>
            <a:pPr marL="171450" indent="-171450">
              <a:buFont typeface="Arial,Sans-Serif"/>
              <a:buChar char="•"/>
            </a:pPr>
            <a:r>
              <a:rPr lang="en-GB" sz="1000" b="1" dirty="0">
                <a:solidFill>
                  <a:srgbClr val="000000"/>
                </a:solidFill>
                <a:latin typeface="Century Gothic"/>
              </a:rPr>
              <a:t>Usually adapting their behaviour to different events, social situations and changes in routine.</a:t>
            </a:r>
            <a:endParaRPr lang="en-US" sz="1000" dirty="0">
              <a:solidFill>
                <a:srgbClr val="000000"/>
              </a:solidFill>
              <a:latin typeface="Century Gothic"/>
            </a:endParaRPr>
          </a:p>
          <a:p>
            <a:endParaRPr lang="en-GB" sz="850" b="1" dirty="0">
              <a:solidFill>
                <a:srgbClr val="000000"/>
              </a:solidFill>
              <a:latin typeface="Century Gothic"/>
            </a:endParaRPr>
          </a:p>
        </p:txBody>
      </p:sp>
      <p:sp>
        <p:nvSpPr>
          <p:cNvPr id="20" name="Rectangle 19">
            <a:extLst>
              <a:ext uri="{FF2B5EF4-FFF2-40B4-BE49-F238E27FC236}">
                <a16:creationId xmlns:a16="http://schemas.microsoft.com/office/drawing/2014/main" id="{BDB9E8BB-3BA1-8558-01D1-00D90DAE5423}"/>
              </a:ext>
            </a:extLst>
          </p:cNvPr>
          <p:cNvSpPr/>
          <p:nvPr/>
        </p:nvSpPr>
        <p:spPr>
          <a:xfrm>
            <a:off x="6938962" y="1733550"/>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working at the expected level of  development will</a:t>
            </a:r>
          </a:p>
        </p:txBody>
      </p:sp>
      <p:sp>
        <p:nvSpPr>
          <p:cNvPr id="21" name="TextBox 20">
            <a:extLst>
              <a:ext uri="{FF2B5EF4-FFF2-40B4-BE49-F238E27FC236}">
                <a16:creationId xmlns:a16="http://schemas.microsoft.com/office/drawing/2014/main" id="{D05D1FB1-233B-9ECC-EEAD-B8ED66C52E8D}"/>
              </a:ext>
            </a:extLst>
          </p:cNvPr>
          <p:cNvSpPr txBox="1"/>
          <p:nvPr/>
        </p:nvSpPr>
        <p:spPr>
          <a:xfrm>
            <a:off x="6938962" y="1254324"/>
            <a:ext cx="1838326" cy="307777"/>
          </a:xfrm>
          <a:prstGeom prst="rect">
            <a:avLst/>
          </a:prstGeom>
          <a:noFill/>
        </p:spPr>
        <p:txBody>
          <a:bodyPr wrap="square" lIns="91440" tIns="45720" rIns="91440" bIns="45720" rtlCol="0" anchor="t">
            <a:spAutoFit/>
          </a:bodyPr>
          <a:lstStyle/>
          <a:p>
            <a:pPr algn="ctr"/>
            <a:r>
              <a:rPr lang="en-GB" sz="1400" b="1">
                <a:solidFill>
                  <a:srgbClr val="D280D0"/>
                </a:solidFill>
                <a:latin typeface="Century Gothic"/>
              </a:rPr>
              <a:t>End of nursery/FS1</a:t>
            </a:r>
            <a:endParaRPr lang="en-GB" sz="1400" b="1">
              <a:solidFill>
                <a:srgbClr val="D280D0"/>
              </a:solidFill>
              <a:latin typeface="Century Gothic" panose="020B0502020202020204" pitchFamily="34" charset="0"/>
            </a:endParaRPr>
          </a:p>
        </p:txBody>
      </p:sp>
      <p:sp>
        <p:nvSpPr>
          <p:cNvPr id="22" name="Rectangle 21">
            <a:extLst>
              <a:ext uri="{FF2B5EF4-FFF2-40B4-BE49-F238E27FC236}">
                <a16:creationId xmlns:a16="http://schemas.microsoft.com/office/drawing/2014/main" id="{52D3AE3F-AE92-D451-1E97-B0C07B70E6B3}"/>
              </a:ext>
            </a:extLst>
          </p:cNvPr>
          <p:cNvSpPr/>
          <p:nvPr/>
        </p:nvSpPr>
        <p:spPr>
          <a:xfrm>
            <a:off x="295275" y="1733550"/>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3" name="TextBox 22">
            <a:extLst>
              <a:ext uri="{FF2B5EF4-FFF2-40B4-BE49-F238E27FC236}">
                <a16:creationId xmlns:a16="http://schemas.microsoft.com/office/drawing/2014/main" id="{7A674B82-9D5B-68EA-8F6A-0BD6F8170573}"/>
              </a:ext>
            </a:extLst>
          </p:cNvPr>
          <p:cNvSpPr txBox="1"/>
          <p:nvPr/>
        </p:nvSpPr>
        <p:spPr>
          <a:xfrm>
            <a:off x="295275" y="1254324"/>
            <a:ext cx="1838326" cy="523220"/>
          </a:xfrm>
          <a:prstGeom prst="rect">
            <a:avLst/>
          </a:prstGeom>
          <a:noFill/>
        </p:spPr>
        <p:txBody>
          <a:bodyPr wrap="square" lIns="91440" tIns="45720" rIns="91440" bIns="45720" rtlCol="0" anchor="t">
            <a:spAutoFit/>
          </a:bodyPr>
          <a:lstStyle/>
          <a:p>
            <a:pPr algn="ctr"/>
            <a:r>
              <a:rPr lang="en-GB" sz="1400" b="1">
                <a:solidFill>
                  <a:srgbClr val="D280D0"/>
                </a:solidFill>
                <a:latin typeface="Century Gothic"/>
              </a:rPr>
              <a:t>Entry to nursery/FS1</a:t>
            </a:r>
          </a:p>
        </p:txBody>
      </p:sp>
      <p:sp>
        <p:nvSpPr>
          <p:cNvPr id="24" name="TextBox 23">
            <a:extLst>
              <a:ext uri="{FF2B5EF4-FFF2-40B4-BE49-F238E27FC236}">
                <a16:creationId xmlns:a16="http://schemas.microsoft.com/office/drawing/2014/main" id="{68D127D5-1EBD-9ACE-243F-1036EBF7FABD}"/>
              </a:ext>
            </a:extLst>
          </p:cNvPr>
          <p:cNvSpPr txBox="1"/>
          <p:nvPr/>
        </p:nvSpPr>
        <p:spPr>
          <a:xfrm>
            <a:off x="2324100" y="1254323"/>
            <a:ext cx="2024062"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autumn term</a:t>
            </a:r>
          </a:p>
        </p:txBody>
      </p:sp>
      <p:sp>
        <p:nvSpPr>
          <p:cNvPr id="25" name="TextBox 24">
            <a:extLst>
              <a:ext uri="{FF2B5EF4-FFF2-40B4-BE49-F238E27FC236}">
                <a16:creationId xmlns:a16="http://schemas.microsoft.com/office/drawing/2014/main" id="{409DCB70-F1F6-DAA1-C4AF-B94F4B8E5F4F}"/>
              </a:ext>
            </a:extLst>
          </p:cNvPr>
          <p:cNvSpPr txBox="1"/>
          <p:nvPr/>
        </p:nvSpPr>
        <p:spPr>
          <a:xfrm>
            <a:off x="4724399" y="1254323"/>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spring term</a:t>
            </a:r>
          </a:p>
        </p:txBody>
      </p:sp>
      <p:sp>
        <p:nvSpPr>
          <p:cNvPr id="26" name="Rectangle 25">
            <a:extLst>
              <a:ext uri="{FF2B5EF4-FFF2-40B4-BE49-F238E27FC236}">
                <a16:creationId xmlns:a16="http://schemas.microsoft.com/office/drawing/2014/main" id="{8596EF84-7534-D77A-8D44-D70F6DC46A81}"/>
              </a:ext>
            </a:extLst>
          </p:cNvPr>
          <p:cNvSpPr/>
          <p:nvPr/>
        </p:nvSpPr>
        <p:spPr>
          <a:xfrm>
            <a:off x="2509836" y="1733549"/>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7" name="Rectangle 26">
            <a:extLst>
              <a:ext uri="{FF2B5EF4-FFF2-40B4-BE49-F238E27FC236}">
                <a16:creationId xmlns:a16="http://schemas.microsoft.com/office/drawing/2014/main" id="{A4084E4A-358B-EFF7-69CA-2B793F84BC31}"/>
              </a:ext>
            </a:extLst>
          </p:cNvPr>
          <p:cNvSpPr/>
          <p:nvPr/>
        </p:nvSpPr>
        <p:spPr>
          <a:xfrm>
            <a:off x="4724399" y="1733548"/>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3" name="Footer Placeholder 2">
            <a:extLst>
              <a:ext uri="{FF2B5EF4-FFF2-40B4-BE49-F238E27FC236}">
                <a16:creationId xmlns:a16="http://schemas.microsoft.com/office/drawing/2014/main" id="{0CC90384-58AC-72BB-E1B8-53D3ADC3AC6A}"/>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74859410-0179-447F-6DC5-CE0414AAF9A0}"/>
              </a:ext>
            </a:extLst>
          </p:cNvPr>
          <p:cNvSpPr>
            <a:spLocks noGrp="1"/>
          </p:cNvSpPr>
          <p:nvPr>
            <p:ph type="sldNum" sz="quarter" idx="12"/>
          </p:nvPr>
        </p:nvSpPr>
        <p:spPr/>
        <p:txBody>
          <a:bodyPr/>
          <a:lstStyle/>
          <a:p>
            <a:fld id="{ADBD1915-73F0-4A8D-B501-CF547A3FBDF8}" type="slidenum">
              <a:rPr lang="en-GB" smtClean="0"/>
              <a:t>12</a:t>
            </a:fld>
            <a:endParaRPr lang="en-GB"/>
          </a:p>
        </p:txBody>
      </p:sp>
    </p:spTree>
    <p:extLst>
      <p:ext uri="{BB962C8B-B14F-4D97-AF65-F5344CB8AC3E}">
        <p14:creationId xmlns:p14="http://schemas.microsoft.com/office/powerpoint/2010/main" val="14341915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8F294A4B-6C27-433C-B7D3-6162B6429A26}"/>
              </a:ext>
            </a:extLst>
          </p:cNvPr>
          <p:cNvGraphicFramePr>
            <a:graphicFrameLocks noGrp="1"/>
          </p:cNvGraphicFramePr>
          <p:nvPr>
            <p:ph idx="1"/>
            <p:extLst>
              <p:ext uri="{D42A27DB-BD31-4B8C-83A1-F6EECF244321}">
                <p14:modId xmlns:p14="http://schemas.microsoft.com/office/powerpoint/2010/main" val="2305716880"/>
              </p:ext>
            </p:extLst>
          </p:nvPr>
        </p:nvGraphicFramePr>
        <p:xfrm>
          <a:off x="295275" y="225425"/>
          <a:ext cx="8482013" cy="1010920"/>
        </p:xfrm>
        <a:graphic>
          <a:graphicData uri="http://schemas.openxmlformats.org/drawingml/2006/table">
            <a:tbl>
              <a:tblPr firstRow="1" bandRow="1">
                <a:tableStyleId>{5C22544A-7EE6-4342-B048-85BDC9FD1C3A}</a:tableStyleId>
              </a:tblPr>
              <a:tblGrid>
                <a:gridCol w="8482013">
                  <a:extLst>
                    <a:ext uri="{9D8B030D-6E8A-4147-A177-3AD203B41FA5}">
                      <a16:colId xmlns:a16="http://schemas.microsoft.com/office/drawing/2014/main" val="3754541971"/>
                    </a:ext>
                  </a:extLst>
                </a:gridCol>
              </a:tblGrid>
              <a:tr h="370840">
                <a:tc>
                  <a:txBody>
                    <a:bodyPr/>
                    <a:lstStyle/>
                    <a:p>
                      <a:pPr algn="ctr"/>
                      <a:r>
                        <a:rPr lang="en-GB">
                          <a:latin typeface="Century Gothic" panose="020B0502020202020204" pitchFamily="34" charset="0"/>
                        </a:rPr>
                        <a:t>PERSONAL, SOCIAL and EMOTIONAL DEVELOPMENT: </a:t>
                      </a:r>
                    </a:p>
                    <a:p>
                      <a:pPr algn="ctr"/>
                      <a:r>
                        <a:rPr lang="en-GB">
                          <a:latin typeface="Century Gothic" panose="020B0502020202020204" pitchFamily="34" charset="0"/>
                        </a:rPr>
                        <a:t>Progress through reception</a:t>
                      </a:r>
                    </a:p>
                  </a:txBody>
                  <a:tcPr>
                    <a:solidFill>
                      <a:srgbClr val="D280D0"/>
                    </a:solidFill>
                  </a:tcPr>
                </a:tc>
                <a:extLst>
                  <a:ext uri="{0D108BD9-81ED-4DB2-BD59-A6C34878D82A}">
                    <a16:rowId xmlns:a16="http://schemas.microsoft.com/office/drawing/2014/main" val="2121299838"/>
                  </a:ext>
                </a:extLst>
              </a:tr>
              <a:tr h="370840">
                <a:tc>
                  <a:txBody>
                    <a:bodyPr/>
                    <a:lstStyle/>
                    <a:p>
                      <a:pPr algn="ctr"/>
                      <a:r>
                        <a:rPr lang="en-GB" b="1">
                          <a:solidFill>
                            <a:srgbClr val="D280D0"/>
                          </a:solidFill>
                          <a:latin typeface="Century Gothic" panose="020B0502020202020204" pitchFamily="34" charset="0"/>
                        </a:rPr>
                        <a:t>Managing self</a:t>
                      </a:r>
                    </a:p>
                  </a:txBody>
                  <a:tcPr>
                    <a:noFill/>
                  </a:tcPr>
                </a:tc>
                <a:extLst>
                  <a:ext uri="{0D108BD9-81ED-4DB2-BD59-A6C34878D82A}">
                    <a16:rowId xmlns:a16="http://schemas.microsoft.com/office/drawing/2014/main" val="762247846"/>
                  </a:ext>
                </a:extLst>
              </a:tr>
            </a:tbl>
          </a:graphicData>
        </a:graphic>
      </p:graphicFrame>
      <p:sp>
        <p:nvSpPr>
          <p:cNvPr id="14" name="Rectangle 13">
            <a:extLst>
              <a:ext uri="{FF2B5EF4-FFF2-40B4-BE49-F238E27FC236}">
                <a16:creationId xmlns:a16="http://schemas.microsoft.com/office/drawing/2014/main" id="{83F880F4-4AE3-4016-919C-4BB11928779B}"/>
              </a:ext>
            </a:extLst>
          </p:cNvPr>
          <p:cNvSpPr/>
          <p:nvPr/>
        </p:nvSpPr>
        <p:spPr>
          <a:xfrm>
            <a:off x="295275" y="2771774"/>
            <a:ext cx="1838326" cy="242101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endParaRPr lang="en-GB" sz="900" b="1">
              <a:solidFill>
                <a:srgbClr val="000000"/>
              </a:solidFill>
              <a:latin typeface="Century Gothic" panose="020B0502020202020204" pitchFamily="34" charset="0"/>
            </a:endParaRPr>
          </a:p>
          <a:p>
            <a:pPr marL="171450" indent="-171450">
              <a:buFont typeface="Arial" panose="020B0604020202020204" pitchFamily="34" charset="0"/>
              <a:buChar char="•"/>
            </a:pPr>
            <a:r>
              <a:rPr lang="en-GB" sz="850" b="1">
                <a:solidFill>
                  <a:srgbClr val="000000"/>
                </a:solidFill>
                <a:latin typeface="Century Gothic" panose="020B0502020202020204" pitchFamily="34" charset="0"/>
              </a:rPr>
              <a:t>Being</a:t>
            </a:r>
            <a:r>
              <a:rPr lang="en-GB" sz="850" b="1" i="0" u="none" strike="noStrike" baseline="0">
                <a:solidFill>
                  <a:srgbClr val="000000"/>
                </a:solidFill>
                <a:latin typeface="Century Gothic" panose="020B0502020202020204" pitchFamily="34" charset="0"/>
              </a:rPr>
              <a:t> aware of own feelings, and knowing that some actions and words can hurt others’ feelings;</a:t>
            </a:r>
          </a:p>
          <a:p>
            <a:pPr marL="171450" indent="-171450">
              <a:buFont typeface="Arial" panose="020B0604020202020204" pitchFamily="34" charset="0"/>
              <a:buChar char="•"/>
            </a:pPr>
            <a:r>
              <a:rPr lang="en-GB" sz="850" b="1">
                <a:solidFill>
                  <a:srgbClr val="000000"/>
                </a:solidFill>
                <a:latin typeface="Century Gothic" panose="020B0502020202020204" pitchFamily="34" charset="0"/>
              </a:rPr>
              <a:t>B</a:t>
            </a:r>
            <a:r>
              <a:rPr lang="en-GB" sz="850" b="1" i="0" u="none" strike="noStrike" baseline="0">
                <a:solidFill>
                  <a:srgbClr val="000000"/>
                </a:solidFill>
                <a:latin typeface="Century Gothic" panose="020B0502020202020204" pitchFamily="34" charset="0"/>
              </a:rPr>
              <a:t>eginning to accept the needs of others and taking turns and sharing resources, sometimes with support from others;</a:t>
            </a:r>
          </a:p>
          <a:p>
            <a:pPr marL="171450" indent="-171450">
              <a:buFont typeface="Arial" panose="020B0604020202020204" pitchFamily="34" charset="0"/>
              <a:buChar char="•"/>
            </a:pPr>
            <a:r>
              <a:rPr lang="en-GB" sz="850" b="1">
                <a:solidFill>
                  <a:srgbClr val="000000"/>
                </a:solidFill>
                <a:latin typeface="Century Gothic" panose="020B0502020202020204" pitchFamily="34" charset="0"/>
              </a:rPr>
              <a:t>U</a:t>
            </a:r>
            <a:r>
              <a:rPr lang="en-GB" sz="850" b="1" i="0" u="none" strike="noStrike" baseline="0">
                <a:solidFill>
                  <a:srgbClr val="000000"/>
                </a:solidFill>
                <a:latin typeface="Century Gothic" panose="020B0502020202020204" pitchFamily="34" charset="0"/>
              </a:rPr>
              <a:t>sually tolerating delay when </a:t>
            </a:r>
            <a:r>
              <a:rPr lang="en-GB" sz="850" b="1">
                <a:solidFill>
                  <a:srgbClr val="000000"/>
                </a:solidFill>
                <a:latin typeface="Century Gothic" panose="020B0502020202020204" pitchFamily="34" charset="0"/>
              </a:rPr>
              <a:t>their </a:t>
            </a:r>
            <a:r>
              <a:rPr lang="en-GB" sz="850" b="1" i="0" u="none" strike="noStrike" baseline="0">
                <a:solidFill>
                  <a:srgbClr val="000000"/>
                </a:solidFill>
                <a:latin typeface="Century Gothic" panose="020B0502020202020204" pitchFamily="34" charset="0"/>
              </a:rPr>
              <a:t>needs are not immediately met; </a:t>
            </a:r>
          </a:p>
          <a:p>
            <a:pPr marL="171450" indent="-171450">
              <a:buFont typeface="Arial" panose="020B0604020202020204" pitchFamily="34" charset="0"/>
              <a:buChar char="•"/>
            </a:pPr>
            <a:r>
              <a:rPr lang="en-GB" sz="850" b="1">
                <a:solidFill>
                  <a:srgbClr val="000000"/>
                </a:solidFill>
                <a:latin typeface="Century Gothic" panose="020B0502020202020204" pitchFamily="34" charset="0"/>
              </a:rPr>
              <a:t>U</a:t>
            </a:r>
            <a:r>
              <a:rPr lang="en-GB" sz="850" b="1" i="0" u="none" strike="noStrike" baseline="0">
                <a:solidFill>
                  <a:srgbClr val="000000"/>
                </a:solidFill>
                <a:latin typeface="Century Gothic" panose="020B0502020202020204" pitchFamily="34" charset="0"/>
              </a:rPr>
              <a:t>nderstanding that </a:t>
            </a:r>
            <a:r>
              <a:rPr lang="en-GB" sz="850" b="1">
                <a:solidFill>
                  <a:srgbClr val="000000"/>
                </a:solidFill>
                <a:latin typeface="Century Gothic" panose="020B0502020202020204" pitchFamily="34" charset="0"/>
              </a:rPr>
              <a:t>their </a:t>
            </a:r>
            <a:r>
              <a:rPr lang="en-GB" sz="850" b="1" i="0" u="none" strike="noStrike" baseline="0">
                <a:solidFill>
                  <a:srgbClr val="000000"/>
                </a:solidFill>
                <a:latin typeface="Century Gothic" panose="020B0502020202020204" pitchFamily="34" charset="0"/>
              </a:rPr>
              <a:t>wishes may not always be met;</a:t>
            </a:r>
          </a:p>
          <a:p>
            <a:pPr marL="171450" indent="-171450">
              <a:buFont typeface="Arial" panose="020B0604020202020204" pitchFamily="34" charset="0"/>
              <a:buChar char="•"/>
            </a:pPr>
            <a:r>
              <a:rPr lang="en-GB" sz="850" b="1">
                <a:solidFill>
                  <a:srgbClr val="000000"/>
                </a:solidFill>
                <a:latin typeface="Century Gothic" panose="020B0502020202020204" pitchFamily="34" charset="0"/>
              </a:rPr>
              <a:t>U</a:t>
            </a:r>
            <a:r>
              <a:rPr lang="en-GB" sz="850" b="1" i="0" u="none" strike="noStrike" baseline="0">
                <a:solidFill>
                  <a:srgbClr val="000000"/>
                </a:solidFill>
                <a:latin typeface="Century Gothic" panose="020B0502020202020204" pitchFamily="34" charset="0"/>
              </a:rPr>
              <a:t>sually adapting </a:t>
            </a:r>
            <a:r>
              <a:rPr lang="en-GB" sz="850" b="1">
                <a:solidFill>
                  <a:srgbClr val="000000"/>
                </a:solidFill>
                <a:latin typeface="Century Gothic" panose="020B0502020202020204" pitchFamily="34" charset="0"/>
              </a:rPr>
              <a:t>their </a:t>
            </a:r>
            <a:r>
              <a:rPr lang="en-GB" sz="850" b="1" i="0" u="none" strike="noStrike" baseline="0">
                <a:solidFill>
                  <a:srgbClr val="000000"/>
                </a:solidFill>
                <a:latin typeface="Century Gothic" panose="020B0502020202020204" pitchFamily="34" charset="0"/>
              </a:rPr>
              <a:t>behaviour to different events, social situations and changes in routine.</a:t>
            </a:r>
          </a:p>
          <a:p>
            <a:r>
              <a:rPr lang="en-GB" sz="700" b="0" i="0" u="none" strike="noStrike" baseline="0">
                <a:solidFill>
                  <a:srgbClr val="000000"/>
                </a:solidFill>
                <a:latin typeface="Century Gothic" panose="020B0502020202020204" pitchFamily="34" charset="0"/>
              </a:rPr>
              <a:t>	</a:t>
            </a:r>
            <a:endParaRPr lang="en-GB" sz="900" b="0" i="0" u="none" strike="noStrike" baseline="0">
              <a:solidFill>
                <a:srgbClr val="000000"/>
              </a:solidFill>
              <a:latin typeface="Century Gothic" panose="020B0502020202020204" pitchFamily="34" charset="0"/>
            </a:endParaRPr>
          </a:p>
        </p:txBody>
      </p:sp>
      <p:sp>
        <p:nvSpPr>
          <p:cNvPr id="17" name="Rectangle 16">
            <a:extLst>
              <a:ext uri="{FF2B5EF4-FFF2-40B4-BE49-F238E27FC236}">
                <a16:creationId xmlns:a16="http://schemas.microsoft.com/office/drawing/2014/main" id="{76ABC9D3-EFFA-48B9-87EC-BDBF29665BCF}"/>
              </a:ext>
            </a:extLst>
          </p:cNvPr>
          <p:cNvSpPr/>
          <p:nvPr/>
        </p:nvSpPr>
        <p:spPr>
          <a:xfrm>
            <a:off x="2509836" y="2771775"/>
            <a:ext cx="1838326" cy="254635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endParaRPr lang="en-GB">
              <a:latin typeface="Calibri" panose="020F0502020204030204" pitchFamily="34" charset="0"/>
            </a:endParaRPr>
          </a:p>
          <a:p>
            <a:pPr marL="171450" indent="-171450">
              <a:buFont typeface="Arial" panose="020B0604020202020204" pitchFamily="34" charset="0"/>
              <a:buChar char="•"/>
            </a:pPr>
            <a:r>
              <a:rPr lang="en-GB" sz="850" b="1">
                <a:solidFill>
                  <a:srgbClr val="000000"/>
                </a:solidFill>
                <a:latin typeface="Century Gothic" panose="020B0502020202020204" pitchFamily="34" charset="0"/>
              </a:rPr>
              <a:t>Showing that they can stick with an activity, even if it is challenging;</a:t>
            </a:r>
          </a:p>
          <a:p>
            <a:pPr marL="171450" indent="-171450">
              <a:buFont typeface="Arial" panose="020B0604020202020204" pitchFamily="34" charset="0"/>
              <a:buChar char="•"/>
            </a:pPr>
            <a:r>
              <a:rPr lang="en-GB" sz="850" b="1">
                <a:solidFill>
                  <a:srgbClr val="000000"/>
                </a:solidFill>
                <a:latin typeface="Century Gothic" panose="020B0502020202020204" pitchFamily="34" charset="0"/>
              </a:rPr>
              <a:t>S</a:t>
            </a:r>
            <a:r>
              <a:rPr lang="en-GB" sz="850" b="1" i="0" u="none" strike="noStrike" baseline="0">
                <a:solidFill>
                  <a:srgbClr val="000000"/>
                </a:solidFill>
                <a:latin typeface="Century Gothic" panose="020B0502020202020204" pitchFamily="34" charset="0"/>
              </a:rPr>
              <a:t>electing and using activities and resources, with help;</a:t>
            </a:r>
          </a:p>
          <a:p>
            <a:pPr marL="171450" indent="-171450">
              <a:buFont typeface="Arial" panose="020B0604020202020204" pitchFamily="34" charset="0"/>
              <a:buChar char="•"/>
            </a:pPr>
            <a:r>
              <a:rPr lang="en-GB" sz="850" b="1">
                <a:solidFill>
                  <a:srgbClr val="000000"/>
                </a:solidFill>
                <a:latin typeface="Century Gothic" panose="020B0502020202020204" pitchFamily="34" charset="0"/>
              </a:rPr>
              <a:t>E</a:t>
            </a:r>
            <a:r>
              <a:rPr lang="en-GB" sz="850" b="1" i="0" u="none" strike="noStrike" baseline="0">
                <a:solidFill>
                  <a:srgbClr val="000000"/>
                </a:solidFill>
                <a:latin typeface="Century Gothic" panose="020B0502020202020204" pitchFamily="34" charset="0"/>
              </a:rPr>
              <a:t>njoying the responsibility of carrying out small tasks;</a:t>
            </a:r>
          </a:p>
          <a:p>
            <a:pPr marL="171450" indent="-171450">
              <a:buFont typeface="Arial" panose="020B0604020202020204" pitchFamily="34" charset="0"/>
              <a:buChar char="•"/>
            </a:pPr>
            <a:r>
              <a:rPr lang="en-GB" sz="850" b="1">
                <a:solidFill>
                  <a:srgbClr val="000000"/>
                </a:solidFill>
                <a:latin typeface="Century Gothic" panose="020B0502020202020204" pitchFamily="34" charset="0"/>
              </a:rPr>
              <a:t>Being </a:t>
            </a:r>
            <a:r>
              <a:rPr lang="en-GB" sz="850" b="1" i="0" u="none" strike="noStrike" baseline="0">
                <a:solidFill>
                  <a:srgbClr val="000000"/>
                </a:solidFill>
                <a:latin typeface="Century Gothic" panose="020B0502020202020204" pitchFamily="34" charset="0"/>
              </a:rPr>
              <a:t>confident to talk to other children when playing, and communicating freely about their home and community;</a:t>
            </a:r>
          </a:p>
          <a:p>
            <a:pPr marL="171450" indent="-171450">
              <a:buFont typeface="Arial" panose="020B0604020202020204" pitchFamily="34" charset="0"/>
              <a:buChar char="•"/>
            </a:pPr>
            <a:r>
              <a:rPr lang="en-GB" sz="850" b="1">
                <a:solidFill>
                  <a:srgbClr val="000000"/>
                </a:solidFill>
                <a:latin typeface="Century Gothic" panose="020B0502020202020204" pitchFamily="34" charset="0"/>
              </a:rPr>
              <a:t>Being </a:t>
            </a:r>
            <a:r>
              <a:rPr lang="en-GB" sz="850" b="1" i="0" u="none" strike="noStrike" baseline="0">
                <a:solidFill>
                  <a:srgbClr val="000000"/>
                </a:solidFill>
                <a:latin typeface="Century Gothic" panose="020B0502020202020204" pitchFamily="34" charset="0"/>
              </a:rPr>
              <a:t>outgoing towards unfamiliar people and being more confident in new social situations;</a:t>
            </a:r>
          </a:p>
          <a:p>
            <a:pPr marL="171450" indent="-171450">
              <a:buFont typeface="Arial" panose="020B0604020202020204" pitchFamily="34" charset="0"/>
              <a:buChar char="•"/>
            </a:pPr>
            <a:r>
              <a:rPr lang="en-GB" sz="850" b="1">
                <a:solidFill>
                  <a:srgbClr val="000000"/>
                </a:solidFill>
                <a:latin typeface="Century Gothic" panose="020B0502020202020204" pitchFamily="34" charset="0"/>
              </a:rPr>
              <a:t>S</a:t>
            </a:r>
            <a:r>
              <a:rPr lang="en-GB" sz="850" b="1" i="0" u="none" strike="noStrike" baseline="0">
                <a:solidFill>
                  <a:srgbClr val="000000"/>
                </a:solidFill>
                <a:latin typeface="Century Gothic" panose="020B0502020202020204" pitchFamily="34" charset="0"/>
              </a:rPr>
              <a:t>howing confidence in asking adults for help.</a:t>
            </a:r>
          </a:p>
          <a:p>
            <a:r>
              <a:rPr lang="en-GB" sz="850" b="0" i="0" u="none" strike="noStrike" baseline="0">
                <a:solidFill>
                  <a:srgbClr val="000000"/>
                </a:solidFill>
                <a:latin typeface="Century Gothic" panose="020B0502020202020204" pitchFamily="34" charset="0"/>
              </a:rPr>
              <a:t>	</a:t>
            </a:r>
          </a:p>
        </p:txBody>
      </p:sp>
      <p:sp>
        <p:nvSpPr>
          <p:cNvPr id="18" name="Rectangle 17">
            <a:extLst>
              <a:ext uri="{FF2B5EF4-FFF2-40B4-BE49-F238E27FC236}">
                <a16:creationId xmlns:a16="http://schemas.microsoft.com/office/drawing/2014/main" id="{E7D3B6FF-CD7B-4422-86C6-800E979B7FF9}"/>
              </a:ext>
            </a:extLst>
          </p:cNvPr>
          <p:cNvSpPr/>
          <p:nvPr/>
        </p:nvSpPr>
        <p:spPr>
          <a:xfrm>
            <a:off x="4724399" y="2711961"/>
            <a:ext cx="1838326" cy="31554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b="0" i="0" u="none" strike="noStrike" baseline="0">
              <a:latin typeface="Calibri" panose="020F0502020204030204" pitchFamily="34" charset="0"/>
            </a:endParaRPr>
          </a:p>
          <a:p>
            <a:pPr marL="171450" indent="-171450">
              <a:buFont typeface="Arial" panose="020B0604020202020204" pitchFamily="34" charset="0"/>
              <a:buChar char="•"/>
            </a:pPr>
            <a:endParaRPr lang="en-GB" sz="850" b="1">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900" b="1">
              <a:solidFill>
                <a:srgbClr val="000000"/>
              </a:solidFill>
              <a:latin typeface="Century Gothic" panose="020B0502020202020204" pitchFamily="34" charset="0"/>
            </a:endParaRPr>
          </a:p>
          <a:p>
            <a:pPr marL="171450" indent="-171450">
              <a:buFont typeface="Arial" panose="020B0604020202020204" pitchFamily="34" charset="0"/>
              <a:buChar char="•"/>
            </a:pPr>
            <a:r>
              <a:rPr lang="en-GB" sz="850" b="1">
                <a:solidFill>
                  <a:srgbClr val="000000"/>
                </a:solidFill>
                <a:latin typeface="Century Gothic" panose="020B0502020202020204" pitchFamily="34" charset="0"/>
              </a:rPr>
              <a:t>Being able to talk about a challenging task and be prepared to have a go; </a:t>
            </a:r>
          </a:p>
          <a:p>
            <a:pPr marL="171450" indent="-171450">
              <a:buFont typeface="Arial" panose="020B0604020202020204" pitchFamily="34" charset="0"/>
              <a:buChar char="•"/>
            </a:pPr>
            <a:r>
              <a:rPr lang="en-GB" sz="850" b="1">
                <a:solidFill>
                  <a:srgbClr val="000000"/>
                </a:solidFill>
                <a:latin typeface="Century Gothic" panose="020B0502020202020204" pitchFamily="34" charset="0"/>
              </a:rPr>
              <a:t>W</a:t>
            </a:r>
            <a:r>
              <a:rPr lang="en-GB" sz="850" b="1" i="0" u="none" strike="noStrike" baseline="0">
                <a:solidFill>
                  <a:srgbClr val="000000"/>
                </a:solidFill>
                <a:latin typeface="Century Gothic" panose="020B0502020202020204" pitchFamily="34" charset="0"/>
              </a:rPr>
              <a:t>elcoming and valuing praise for what </a:t>
            </a:r>
            <a:r>
              <a:rPr lang="en-GB" sz="850" b="1">
                <a:solidFill>
                  <a:srgbClr val="000000"/>
                </a:solidFill>
                <a:latin typeface="Century Gothic" panose="020B0502020202020204" pitchFamily="34" charset="0"/>
              </a:rPr>
              <a:t>they </a:t>
            </a:r>
            <a:r>
              <a:rPr lang="en-GB" sz="850" b="1" i="0" u="none" strike="noStrike" baseline="0">
                <a:solidFill>
                  <a:srgbClr val="000000"/>
                </a:solidFill>
                <a:latin typeface="Century Gothic" panose="020B0502020202020204" pitchFamily="34" charset="0"/>
              </a:rPr>
              <a:t>have done;</a:t>
            </a:r>
          </a:p>
          <a:p>
            <a:pPr marL="171450" indent="-171450">
              <a:buFont typeface="Arial" panose="020B0604020202020204" pitchFamily="34" charset="0"/>
              <a:buChar char="•"/>
            </a:pPr>
            <a:r>
              <a:rPr lang="en-GB" sz="850" b="1">
                <a:solidFill>
                  <a:srgbClr val="000000"/>
                </a:solidFill>
                <a:latin typeface="Century Gothic" panose="020B0502020202020204" pitchFamily="34" charset="0"/>
              </a:rPr>
              <a:t>W</a:t>
            </a:r>
            <a:r>
              <a:rPr lang="en-GB" sz="850" b="1" i="0" u="none" strike="noStrike" baseline="0">
                <a:solidFill>
                  <a:srgbClr val="000000"/>
                </a:solidFill>
                <a:latin typeface="Century Gothic" panose="020B0502020202020204" pitchFamily="34" charset="0"/>
              </a:rPr>
              <a:t>illingly participating in a wide range of activities;</a:t>
            </a:r>
          </a:p>
          <a:p>
            <a:pPr marL="171450" indent="-171450">
              <a:buFont typeface="Arial" panose="020B0604020202020204" pitchFamily="34" charset="0"/>
              <a:buChar char="•"/>
            </a:pPr>
            <a:r>
              <a:rPr lang="en-GB" sz="850" b="1">
                <a:solidFill>
                  <a:srgbClr val="000000"/>
                </a:solidFill>
                <a:latin typeface="Century Gothic" panose="020B0502020202020204" pitchFamily="34" charset="0"/>
              </a:rPr>
              <a:t>S</a:t>
            </a:r>
            <a:r>
              <a:rPr lang="en-GB" sz="850" b="1" i="0" u="none" strike="noStrike" baseline="0">
                <a:solidFill>
                  <a:srgbClr val="000000"/>
                </a:solidFill>
                <a:latin typeface="Century Gothic" panose="020B0502020202020204" pitchFamily="34" charset="0"/>
              </a:rPr>
              <a:t>howing enthusiasm and excitement when anticipating and engaging in certain activities;</a:t>
            </a:r>
          </a:p>
          <a:p>
            <a:pPr marL="171450" indent="-171450">
              <a:buFont typeface="Arial" panose="020B0604020202020204" pitchFamily="34" charset="0"/>
              <a:buChar char="•"/>
            </a:pPr>
            <a:r>
              <a:rPr lang="en-GB" sz="850" b="1">
                <a:solidFill>
                  <a:srgbClr val="000000"/>
                </a:solidFill>
                <a:latin typeface="Century Gothic" panose="020B0502020202020204" pitchFamily="34" charset="0"/>
              </a:rPr>
              <a:t>Being c</a:t>
            </a:r>
            <a:r>
              <a:rPr lang="en-GB" sz="850" b="1" i="0" u="none" strike="noStrike" baseline="0">
                <a:solidFill>
                  <a:srgbClr val="000000"/>
                </a:solidFill>
                <a:latin typeface="Century Gothic" panose="020B0502020202020204" pitchFamily="34" charset="0"/>
              </a:rPr>
              <a:t>onfident to speak to others about needs, wants, interests and opinions;</a:t>
            </a:r>
          </a:p>
          <a:p>
            <a:pPr marL="171450" indent="-171450">
              <a:buFont typeface="Arial" panose="020B0604020202020204" pitchFamily="34" charset="0"/>
              <a:buChar char="•"/>
            </a:pPr>
            <a:r>
              <a:rPr lang="en-GB" sz="850" b="1">
                <a:solidFill>
                  <a:srgbClr val="000000"/>
                </a:solidFill>
                <a:latin typeface="Century Gothic" panose="020B0502020202020204" pitchFamily="34" charset="0"/>
              </a:rPr>
              <a:t>Being </a:t>
            </a:r>
            <a:r>
              <a:rPr lang="en-GB" sz="850" b="1" i="0" u="none" strike="noStrike" baseline="0">
                <a:solidFill>
                  <a:srgbClr val="000000"/>
                </a:solidFill>
                <a:latin typeface="Century Gothic" panose="020B0502020202020204" pitchFamily="34" charset="0"/>
              </a:rPr>
              <a:t>confident in speaking in front of a small group;</a:t>
            </a:r>
          </a:p>
          <a:p>
            <a:pPr marL="171450" indent="-171450">
              <a:buFont typeface="Arial" panose="020B0604020202020204" pitchFamily="34" charset="0"/>
              <a:buChar char="•"/>
            </a:pPr>
            <a:r>
              <a:rPr lang="en-GB" sz="850" b="1">
                <a:solidFill>
                  <a:srgbClr val="000000"/>
                </a:solidFill>
                <a:latin typeface="Century Gothic" panose="020B0502020202020204" pitchFamily="34" charset="0"/>
              </a:rPr>
              <a:t>D</a:t>
            </a:r>
            <a:r>
              <a:rPr lang="en-GB" sz="850" b="1" i="0" u="none" strike="noStrike" baseline="0">
                <a:solidFill>
                  <a:srgbClr val="000000"/>
                </a:solidFill>
                <a:latin typeface="Century Gothic" panose="020B0502020202020204" pitchFamily="34" charset="0"/>
              </a:rPr>
              <a:t>escribing themselves in positive terms and talking</a:t>
            </a:r>
            <a:r>
              <a:rPr lang="en-GB" sz="850" b="1">
                <a:solidFill>
                  <a:srgbClr val="000000"/>
                </a:solidFill>
                <a:latin typeface="Century Gothic" panose="020B0502020202020204" pitchFamily="34" charset="0"/>
              </a:rPr>
              <a:t> </a:t>
            </a:r>
            <a:r>
              <a:rPr lang="en-GB" sz="850" b="1" i="0" u="none" strike="noStrike" baseline="0">
                <a:solidFill>
                  <a:srgbClr val="000000"/>
                </a:solidFill>
                <a:latin typeface="Century Gothic" panose="020B0502020202020204" pitchFamily="34" charset="0"/>
              </a:rPr>
              <a:t>about their abilities;</a:t>
            </a:r>
          </a:p>
          <a:p>
            <a:pPr marL="171450" indent="-171450">
              <a:buFont typeface="Arial" panose="020B0604020202020204" pitchFamily="34" charset="0"/>
              <a:buChar char="•"/>
            </a:pPr>
            <a:r>
              <a:rPr lang="en-GB" sz="850" b="1">
                <a:solidFill>
                  <a:srgbClr val="000000"/>
                </a:solidFill>
                <a:latin typeface="Century Gothic" panose="020B0502020202020204" pitchFamily="34" charset="0"/>
              </a:rPr>
              <a:t>S</a:t>
            </a:r>
            <a:r>
              <a:rPr lang="en-GB" sz="850" b="1" u="none" strike="noStrike" baseline="0">
                <a:solidFill>
                  <a:srgbClr val="000000"/>
                </a:solidFill>
                <a:latin typeface="Century Gothic" panose="020B0502020202020204" pitchFamily="34" charset="0"/>
              </a:rPr>
              <a:t>howing resilience and perseverance in the face of challenge;</a:t>
            </a:r>
          </a:p>
          <a:p>
            <a:pPr marL="171450" indent="-171450">
              <a:buFont typeface="Arial" panose="020B0604020202020204" pitchFamily="34" charset="0"/>
              <a:buChar char="•"/>
            </a:pPr>
            <a:r>
              <a:rPr lang="en-GB" sz="850" b="1">
                <a:solidFill>
                  <a:srgbClr val="000000"/>
                </a:solidFill>
                <a:latin typeface="Century Gothic" panose="020B0502020202020204" pitchFamily="34" charset="0"/>
              </a:rPr>
              <a:t>Having awareness of keeping teeth clean and not eating too many sweets.</a:t>
            </a:r>
            <a:endParaRPr lang="en-GB" sz="850" b="1" u="none" strike="noStrike" baseline="0">
              <a:solidFill>
                <a:srgbClr val="000000"/>
              </a:solidFill>
              <a:latin typeface="Century Gothic" panose="020B0502020202020204" pitchFamily="34" charset="0"/>
            </a:endParaRPr>
          </a:p>
        </p:txBody>
      </p:sp>
      <p:sp>
        <p:nvSpPr>
          <p:cNvPr id="19" name="Rectangle 18">
            <a:extLst>
              <a:ext uri="{FF2B5EF4-FFF2-40B4-BE49-F238E27FC236}">
                <a16:creationId xmlns:a16="http://schemas.microsoft.com/office/drawing/2014/main" id="{CD0CD56C-65AD-4C76-900E-E4B82122E69D}"/>
              </a:ext>
            </a:extLst>
          </p:cNvPr>
          <p:cNvSpPr/>
          <p:nvPr/>
        </p:nvSpPr>
        <p:spPr>
          <a:xfrm>
            <a:off x="6938962" y="2771775"/>
            <a:ext cx="1838326" cy="18925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850" b="1" u="none" strike="noStrike" baseline="0" dirty="0">
                <a:solidFill>
                  <a:srgbClr val="000000"/>
                </a:solidFill>
                <a:latin typeface="Century Gothic" panose="020B0502020202020204" pitchFamily="34" charset="0"/>
              </a:rPr>
              <a:t>Be confident to try new activities and show independence, resilience and perseverance in the face of challenge;</a:t>
            </a:r>
          </a:p>
          <a:p>
            <a:pPr marL="171450" indent="-171450">
              <a:buFont typeface="Arial" panose="020B0604020202020204" pitchFamily="34" charset="0"/>
              <a:buChar char="•"/>
            </a:pPr>
            <a:r>
              <a:rPr lang="en-GB" sz="850" b="1" u="none" strike="noStrike" baseline="0" dirty="0">
                <a:solidFill>
                  <a:srgbClr val="000000"/>
                </a:solidFill>
                <a:latin typeface="Century Gothic" panose="020B0502020202020204" pitchFamily="34" charset="0"/>
              </a:rPr>
              <a:t>Explain the reasons for rules, know right from wrong and try to behave accordingly;</a:t>
            </a:r>
          </a:p>
          <a:p>
            <a:pPr marL="171450" indent="-171450">
              <a:buFont typeface="Arial" panose="020B0604020202020204" pitchFamily="34" charset="0"/>
              <a:buChar char="•"/>
            </a:pPr>
            <a:r>
              <a:rPr lang="en-GB" sz="850" b="1" u="none" strike="noStrike" baseline="0" dirty="0">
                <a:solidFill>
                  <a:srgbClr val="000000"/>
                </a:solidFill>
                <a:latin typeface="Century Gothic" panose="020B0502020202020204" pitchFamily="34" charset="0"/>
              </a:rPr>
              <a:t>Manage their own basic hygiene and personal needs, including dressing, going to the toilet and understanding the importance of healthy food choices.</a:t>
            </a:r>
          </a:p>
        </p:txBody>
      </p:sp>
      <p:sp>
        <p:nvSpPr>
          <p:cNvPr id="20" name="Rectangle 19">
            <a:extLst>
              <a:ext uri="{FF2B5EF4-FFF2-40B4-BE49-F238E27FC236}">
                <a16:creationId xmlns:a16="http://schemas.microsoft.com/office/drawing/2014/main" id="{413742AF-BA83-4051-9991-E630CD14E758}"/>
              </a:ext>
            </a:extLst>
          </p:cNvPr>
          <p:cNvSpPr/>
          <p:nvPr/>
        </p:nvSpPr>
        <p:spPr>
          <a:xfrm>
            <a:off x="6938962" y="1733550"/>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working at the expected level of  development will</a:t>
            </a:r>
          </a:p>
        </p:txBody>
      </p:sp>
      <p:sp>
        <p:nvSpPr>
          <p:cNvPr id="21" name="TextBox 20">
            <a:extLst>
              <a:ext uri="{FF2B5EF4-FFF2-40B4-BE49-F238E27FC236}">
                <a16:creationId xmlns:a16="http://schemas.microsoft.com/office/drawing/2014/main" id="{FBCB89E0-C069-4CEB-BC6D-5EB35A248B7E}"/>
              </a:ext>
            </a:extLst>
          </p:cNvPr>
          <p:cNvSpPr txBox="1"/>
          <p:nvPr/>
        </p:nvSpPr>
        <p:spPr>
          <a:xfrm>
            <a:off x="6938962" y="1254324"/>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reception</a:t>
            </a:r>
          </a:p>
        </p:txBody>
      </p:sp>
      <p:sp>
        <p:nvSpPr>
          <p:cNvPr id="22" name="Rectangle 21">
            <a:extLst>
              <a:ext uri="{FF2B5EF4-FFF2-40B4-BE49-F238E27FC236}">
                <a16:creationId xmlns:a16="http://schemas.microsoft.com/office/drawing/2014/main" id="{F5A80219-CC73-487D-8C49-A69B40E54900}"/>
              </a:ext>
            </a:extLst>
          </p:cNvPr>
          <p:cNvSpPr/>
          <p:nvPr/>
        </p:nvSpPr>
        <p:spPr>
          <a:xfrm>
            <a:off x="295275" y="1733550"/>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3" name="TextBox 22">
            <a:extLst>
              <a:ext uri="{FF2B5EF4-FFF2-40B4-BE49-F238E27FC236}">
                <a16:creationId xmlns:a16="http://schemas.microsoft.com/office/drawing/2014/main" id="{CAFBF1F9-26A8-4240-A8EF-4419BE9A4ED5}"/>
              </a:ext>
            </a:extLst>
          </p:cNvPr>
          <p:cNvSpPr txBox="1"/>
          <p:nvPr/>
        </p:nvSpPr>
        <p:spPr>
          <a:xfrm>
            <a:off x="295275" y="1254324"/>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nursery</a:t>
            </a:r>
          </a:p>
        </p:txBody>
      </p:sp>
      <p:sp>
        <p:nvSpPr>
          <p:cNvPr id="24" name="TextBox 23">
            <a:extLst>
              <a:ext uri="{FF2B5EF4-FFF2-40B4-BE49-F238E27FC236}">
                <a16:creationId xmlns:a16="http://schemas.microsoft.com/office/drawing/2014/main" id="{24CAB40F-BE79-418F-9720-64E8B908F3AD}"/>
              </a:ext>
            </a:extLst>
          </p:cNvPr>
          <p:cNvSpPr txBox="1"/>
          <p:nvPr/>
        </p:nvSpPr>
        <p:spPr>
          <a:xfrm>
            <a:off x="2324100" y="1254323"/>
            <a:ext cx="2024062"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autumn term</a:t>
            </a:r>
          </a:p>
        </p:txBody>
      </p:sp>
      <p:sp>
        <p:nvSpPr>
          <p:cNvPr id="25" name="TextBox 24">
            <a:extLst>
              <a:ext uri="{FF2B5EF4-FFF2-40B4-BE49-F238E27FC236}">
                <a16:creationId xmlns:a16="http://schemas.microsoft.com/office/drawing/2014/main" id="{63EE487E-E363-457A-A9DF-2C0982732CCE}"/>
              </a:ext>
            </a:extLst>
          </p:cNvPr>
          <p:cNvSpPr txBox="1"/>
          <p:nvPr/>
        </p:nvSpPr>
        <p:spPr>
          <a:xfrm>
            <a:off x="4724399" y="1254323"/>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spring term</a:t>
            </a:r>
          </a:p>
        </p:txBody>
      </p:sp>
      <p:sp>
        <p:nvSpPr>
          <p:cNvPr id="26" name="Rectangle 25">
            <a:extLst>
              <a:ext uri="{FF2B5EF4-FFF2-40B4-BE49-F238E27FC236}">
                <a16:creationId xmlns:a16="http://schemas.microsoft.com/office/drawing/2014/main" id="{C50C895F-7FD7-4E98-BDCF-7F25CF6C1ECF}"/>
              </a:ext>
            </a:extLst>
          </p:cNvPr>
          <p:cNvSpPr/>
          <p:nvPr/>
        </p:nvSpPr>
        <p:spPr>
          <a:xfrm>
            <a:off x="2509836" y="1733549"/>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7" name="Rectangle 26">
            <a:extLst>
              <a:ext uri="{FF2B5EF4-FFF2-40B4-BE49-F238E27FC236}">
                <a16:creationId xmlns:a16="http://schemas.microsoft.com/office/drawing/2014/main" id="{030045F8-D53B-43FE-8544-571B158C799C}"/>
              </a:ext>
            </a:extLst>
          </p:cNvPr>
          <p:cNvSpPr/>
          <p:nvPr/>
        </p:nvSpPr>
        <p:spPr>
          <a:xfrm>
            <a:off x="4724399" y="1733548"/>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3" name="Footer Placeholder 2">
            <a:extLst>
              <a:ext uri="{FF2B5EF4-FFF2-40B4-BE49-F238E27FC236}">
                <a16:creationId xmlns:a16="http://schemas.microsoft.com/office/drawing/2014/main" id="{194067BA-7637-DD87-81E7-C1B1035906B5}"/>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D2EB12DE-AF80-3C1D-EF5A-32D336C26087}"/>
              </a:ext>
            </a:extLst>
          </p:cNvPr>
          <p:cNvSpPr>
            <a:spLocks noGrp="1"/>
          </p:cNvSpPr>
          <p:nvPr>
            <p:ph type="sldNum" sz="quarter" idx="12"/>
          </p:nvPr>
        </p:nvSpPr>
        <p:spPr/>
        <p:txBody>
          <a:bodyPr/>
          <a:lstStyle/>
          <a:p>
            <a:fld id="{ADBD1915-73F0-4A8D-B501-CF547A3FBDF8}" type="slidenum">
              <a:rPr lang="en-GB" smtClean="0"/>
              <a:t>13</a:t>
            </a:fld>
            <a:endParaRPr lang="en-GB"/>
          </a:p>
        </p:txBody>
      </p:sp>
    </p:spTree>
    <p:extLst>
      <p:ext uri="{BB962C8B-B14F-4D97-AF65-F5344CB8AC3E}">
        <p14:creationId xmlns:p14="http://schemas.microsoft.com/office/powerpoint/2010/main" val="40752252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8AFCE2CA-BB0E-43D8-B252-7A78CFA5B31D}"/>
              </a:ext>
            </a:extLst>
          </p:cNvPr>
          <p:cNvGraphicFramePr>
            <a:graphicFrameLocks noGrp="1"/>
          </p:cNvGraphicFramePr>
          <p:nvPr>
            <p:ph idx="1"/>
            <p:extLst>
              <p:ext uri="{D42A27DB-BD31-4B8C-83A1-F6EECF244321}">
                <p14:modId xmlns:p14="http://schemas.microsoft.com/office/powerpoint/2010/main" val="860917892"/>
              </p:ext>
            </p:extLst>
          </p:nvPr>
        </p:nvGraphicFramePr>
        <p:xfrm>
          <a:off x="525282" y="561368"/>
          <a:ext cx="8165493" cy="1010920"/>
        </p:xfrm>
        <a:graphic>
          <a:graphicData uri="http://schemas.openxmlformats.org/drawingml/2006/table">
            <a:tbl>
              <a:tblPr firstRow="1" bandRow="1">
                <a:tableStyleId>{5C22544A-7EE6-4342-B048-85BDC9FD1C3A}</a:tableStyleId>
              </a:tblPr>
              <a:tblGrid>
                <a:gridCol w="8165493">
                  <a:extLst>
                    <a:ext uri="{9D8B030D-6E8A-4147-A177-3AD203B41FA5}">
                      <a16:colId xmlns:a16="http://schemas.microsoft.com/office/drawing/2014/main" val="2352009460"/>
                    </a:ext>
                  </a:extLst>
                </a:gridCol>
              </a:tblGrid>
              <a:tr h="370840">
                <a:tc>
                  <a:txBody>
                    <a:bodyPr/>
                    <a:lstStyle/>
                    <a:p>
                      <a:pPr algn="ctr"/>
                      <a:r>
                        <a:rPr lang="en-GB">
                          <a:latin typeface="Century Gothic" panose="020B0502020202020204" pitchFamily="34" charset="0"/>
                        </a:rPr>
                        <a:t>PERSONAL, SOCIAL and EMOTIONAL DEVELOPMENT: </a:t>
                      </a:r>
                    </a:p>
                    <a:p>
                      <a:pPr algn="ctr"/>
                      <a:r>
                        <a:rPr lang="en-GB">
                          <a:latin typeface="Century Gothic" panose="020B0502020202020204" pitchFamily="34" charset="0"/>
                        </a:rPr>
                        <a:t>Progress beyond reception</a:t>
                      </a:r>
                    </a:p>
                  </a:txBody>
                  <a:tcPr>
                    <a:solidFill>
                      <a:srgbClr val="D280D0"/>
                    </a:solidFill>
                  </a:tcPr>
                </a:tc>
                <a:extLst>
                  <a:ext uri="{0D108BD9-81ED-4DB2-BD59-A6C34878D82A}">
                    <a16:rowId xmlns:a16="http://schemas.microsoft.com/office/drawing/2014/main" val="2330111559"/>
                  </a:ext>
                </a:extLst>
              </a:tr>
              <a:tr h="370840">
                <a:tc>
                  <a:txBody>
                    <a:bodyPr/>
                    <a:lstStyle/>
                    <a:p>
                      <a:pPr algn="ctr"/>
                      <a:r>
                        <a:rPr lang="en-GB" b="1">
                          <a:solidFill>
                            <a:srgbClr val="D280D0"/>
                          </a:solidFill>
                          <a:latin typeface="Century Gothic" panose="020B0502020202020204" pitchFamily="34" charset="0"/>
                        </a:rPr>
                        <a:t>Managing self</a:t>
                      </a:r>
                    </a:p>
                  </a:txBody>
                  <a:tcPr>
                    <a:noFill/>
                  </a:tcPr>
                </a:tc>
                <a:extLst>
                  <a:ext uri="{0D108BD9-81ED-4DB2-BD59-A6C34878D82A}">
                    <a16:rowId xmlns:a16="http://schemas.microsoft.com/office/drawing/2014/main" val="2632676721"/>
                  </a:ext>
                </a:extLst>
              </a:tr>
            </a:tbl>
          </a:graphicData>
        </a:graphic>
      </p:graphicFrame>
      <p:sp>
        <p:nvSpPr>
          <p:cNvPr id="5" name="Rectangle 4">
            <a:extLst>
              <a:ext uri="{FF2B5EF4-FFF2-40B4-BE49-F238E27FC236}">
                <a16:creationId xmlns:a16="http://schemas.microsoft.com/office/drawing/2014/main" id="{DDAB8651-8FC1-40FF-B865-3B05F16409E5}"/>
              </a:ext>
            </a:extLst>
          </p:cNvPr>
          <p:cNvSpPr/>
          <p:nvPr/>
        </p:nvSpPr>
        <p:spPr>
          <a:xfrm>
            <a:off x="525283" y="2151573"/>
            <a:ext cx="3545785" cy="289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1400" b="1" u="none" strike="noStrike" baseline="0">
                <a:solidFill>
                  <a:srgbClr val="000000"/>
                </a:solidFill>
                <a:latin typeface="Century Gothic" panose="020B0502020202020204" pitchFamily="34" charset="0"/>
              </a:rPr>
              <a:t>Be confident to try new activities and show independence, resilience and perseverance in the face of challenge;</a:t>
            </a:r>
          </a:p>
          <a:p>
            <a:pPr marL="171450" indent="-171450">
              <a:buFont typeface="Arial" panose="020B0604020202020204" pitchFamily="34" charset="0"/>
              <a:buChar char="•"/>
            </a:pPr>
            <a:r>
              <a:rPr lang="en-GB" sz="1400" b="1" u="none" strike="noStrike" baseline="0">
                <a:solidFill>
                  <a:srgbClr val="000000"/>
                </a:solidFill>
                <a:latin typeface="Century Gothic" panose="020B0502020202020204" pitchFamily="34" charset="0"/>
              </a:rPr>
              <a:t>Explain the reasons for rules, know right from wrong and try to behave accordingly;</a:t>
            </a:r>
          </a:p>
          <a:p>
            <a:pPr marL="171450" indent="-171450">
              <a:buFont typeface="Arial" panose="020B0604020202020204" pitchFamily="34" charset="0"/>
              <a:buChar char="•"/>
            </a:pPr>
            <a:r>
              <a:rPr lang="en-GB" sz="1400" b="1" u="none" strike="noStrike" baseline="0">
                <a:solidFill>
                  <a:srgbClr val="000000"/>
                </a:solidFill>
                <a:latin typeface="Century Gothic" panose="020B0502020202020204" pitchFamily="34" charset="0"/>
              </a:rPr>
              <a:t>Manage their own basic hygiene and personal needs, including dressing, going to the toilet and understanding the importance of healthy food choices.</a:t>
            </a:r>
          </a:p>
        </p:txBody>
      </p:sp>
      <p:sp>
        <p:nvSpPr>
          <p:cNvPr id="6" name="Rectangle 5">
            <a:extLst>
              <a:ext uri="{FF2B5EF4-FFF2-40B4-BE49-F238E27FC236}">
                <a16:creationId xmlns:a16="http://schemas.microsoft.com/office/drawing/2014/main" id="{2184C2AF-0626-4C31-9DFE-403CE0970D57}"/>
              </a:ext>
            </a:extLst>
          </p:cNvPr>
          <p:cNvSpPr/>
          <p:nvPr/>
        </p:nvSpPr>
        <p:spPr>
          <a:xfrm>
            <a:off x="5144990" y="2151572"/>
            <a:ext cx="3545785" cy="12774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lvl="0" indent="-285750" algn="ctr">
              <a:buSzPct val="100000"/>
              <a:buFont typeface="Arial" panose="020B0604020202020204" pitchFamily="34" charset="0"/>
              <a:buChar char="•"/>
            </a:pPr>
            <a:endParaRPr lang="en-GB" sz="1400" b="1" u="none" baseline="0">
              <a:solidFill>
                <a:schemeClr val="tx1"/>
              </a:solidFill>
              <a:latin typeface="Century Gothic" pitchFamily="34"/>
            </a:endParaRPr>
          </a:p>
          <a:p>
            <a:pPr marL="285750" lvl="0" indent="-285750" algn="ctr">
              <a:buSzPct val="100000"/>
              <a:buFont typeface="Arial" panose="020B0604020202020204" pitchFamily="34" charset="0"/>
              <a:buChar char="•"/>
            </a:pPr>
            <a:endParaRPr lang="en-GB" sz="1400" b="1">
              <a:solidFill>
                <a:schemeClr val="tx1"/>
              </a:solidFill>
              <a:latin typeface="Century Gothic" pitchFamily="34"/>
            </a:endParaRPr>
          </a:p>
          <a:p>
            <a:pPr marL="171450" lvl="0" indent="-171450">
              <a:buFont typeface="Arial" panose="020B0604020202020204" pitchFamily="34" charset="0"/>
              <a:buChar char="•"/>
            </a:pPr>
            <a:r>
              <a:rPr lang="en-GB" sz="1400" b="1">
                <a:solidFill>
                  <a:schemeClr val="dk1"/>
                </a:solidFill>
                <a:latin typeface="Century Gothic" panose="020B0502020202020204" pitchFamily="34" charset="0"/>
              </a:rPr>
              <a:t>B</a:t>
            </a:r>
            <a:r>
              <a:rPr lang="en-GB" sz="1400" b="1" kern="1200">
                <a:solidFill>
                  <a:schemeClr val="dk1"/>
                </a:solidFill>
                <a:effectLst/>
                <a:latin typeface="Century Gothic" panose="020B0502020202020204" pitchFamily="34" charset="0"/>
                <a:ea typeface="+mn-ea"/>
                <a:cs typeface="+mn-cs"/>
              </a:rPr>
              <a:t>e able to say what makes them special and unique;</a:t>
            </a:r>
          </a:p>
          <a:p>
            <a:pPr marL="171450" indent="-171450">
              <a:buFont typeface="Arial" panose="020B0604020202020204" pitchFamily="34" charset="0"/>
              <a:buChar char="•"/>
            </a:pPr>
            <a:r>
              <a:rPr lang="en-GB" sz="1400" b="1">
                <a:solidFill>
                  <a:schemeClr val="dk1"/>
                </a:solidFill>
                <a:latin typeface="Century Gothic" panose="020B0502020202020204" pitchFamily="34" charset="0"/>
              </a:rPr>
              <a:t>K</a:t>
            </a:r>
            <a:r>
              <a:rPr lang="en-GB" sz="1400" b="1" kern="1200">
                <a:solidFill>
                  <a:schemeClr val="dk1"/>
                </a:solidFill>
                <a:effectLst/>
                <a:latin typeface="Century Gothic" panose="020B0502020202020204" pitchFamily="34" charset="0"/>
                <a:ea typeface="+mn-ea"/>
                <a:cs typeface="+mn-cs"/>
              </a:rPr>
              <a:t>now what they are good at, what they like and dislike.</a:t>
            </a:r>
          </a:p>
          <a:p>
            <a:pPr marL="342900" lvl="0" indent="-342900">
              <a:spcAft>
                <a:spcPts val="0"/>
              </a:spcAft>
              <a:buSzPct val="100000"/>
              <a:buFont typeface="Wingdings" pitchFamily="2"/>
              <a:buChar char="§"/>
            </a:pPr>
            <a:endParaRPr lang="en-GB" sz="1400">
              <a:latin typeface="Century Gothic" pitchFamily="34"/>
              <a:ea typeface="Calibri" pitchFamily="34"/>
              <a:cs typeface="Times New Roman" pitchFamily="18"/>
            </a:endParaRPr>
          </a:p>
          <a:p>
            <a:pPr marL="171450" lvl="0" indent="-171450">
              <a:buSzPct val="100000"/>
              <a:buFont typeface="Arial" pitchFamily="34"/>
              <a:buChar char="•"/>
            </a:pPr>
            <a:endParaRPr lang="en-GB" sz="1400" u="none" baseline="0">
              <a:latin typeface="Century Gothic" pitchFamily="34"/>
            </a:endParaRPr>
          </a:p>
          <a:p>
            <a:pPr lvl="0" algn="ctr">
              <a:buSzPct val="100000"/>
            </a:pPr>
            <a:endParaRPr lang="en-GB" sz="1400" b="1" baseline="0">
              <a:solidFill>
                <a:schemeClr val="tx1"/>
              </a:solidFill>
              <a:latin typeface="Century Gothic" pitchFamily="34"/>
            </a:endParaRPr>
          </a:p>
        </p:txBody>
      </p:sp>
      <p:sp>
        <p:nvSpPr>
          <p:cNvPr id="7" name="Rectangle 6">
            <a:extLst>
              <a:ext uri="{FF2B5EF4-FFF2-40B4-BE49-F238E27FC236}">
                <a16:creationId xmlns:a16="http://schemas.microsoft.com/office/drawing/2014/main" id="{5AE092BA-DEB3-40C3-846C-EDD1AA98C4F0}"/>
              </a:ext>
            </a:extLst>
          </p:cNvPr>
          <p:cNvSpPr/>
          <p:nvPr/>
        </p:nvSpPr>
        <p:spPr>
          <a:xfrm>
            <a:off x="525281" y="1630017"/>
            <a:ext cx="3545785" cy="389614"/>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latin typeface="Century Gothic" panose="020B0502020202020204" pitchFamily="34" charset="0"/>
              </a:rPr>
              <a:t>Early learning goal</a:t>
            </a:r>
          </a:p>
        </p:txBody>
      </p:sp>
      <p:sp>
        <p:nvSpPr>
          <p:cNvPr id="8" name="Rectangle 7">
            <a:extLst>
              <a:ext uri="{FF2B5EF4-FFF2-40B4-BE49-F238E27FC236}">
                <a16:creationId xmlns:a16="http://schemas.microsoft.com/office/drawing/2014/main" id="{CA106F46-E18F-4EF8-92E8-5901BEFBE0B1}"/>
              </a:ext>
            </a:extLst>
          </p:cNvPr>
          <p:cNvSpPr/>
          <p:nvPr/>
        </p:nvSpPr>
        <p:spPr>
          <a:xfrm>
            <a:off x="5144989" y="1630017"/>
            <a:ext cx="3545785" cy="389614"/>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latin typeface="Century Gothic" panose="020B0502020202020204" pitchFamily="34" charset="0"/>
              </a:rPr>
              <a:t>End of Year 1 expectation</a:t>
            </a:r>
          </a:p>
        </p:txBody>
      </p:sp>
      <p:sp>
        <p:nvSpPr>
          <p:cNvPr id="3" name="Footer Placeholder 2">
            <a:extLst>
              <a:ext uri="{FF2B5EF4-FFF2-40B4-BE49-F238E27FC236}">
                <a16:creationId xmlns:a16="http://schemas.microsoft.com/office/drawing/2014/main" id="{173E43AE-445B-C1AB-4BA2-A5F68D579539}"/>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57544290-27EA-8E61-424C-1F10F0032F8C}"/>
              </a:ext>
            </a:extLst>
          </p:cNvPr>
          <p:cNvSpPr>
            <a:spLocks noGrp="1"/>
          </p:cNvSpPr>
          <p:nvPr>
            <p:ph type="sldNum" sz="quarter" idx="12"/>
          </p:nvPr>
        </p:nvSpPr>
        <p:spPr/>
        <p:txBody>
          <a:bodyPr/>
          <a:lstStyle/>
          <a:p>
            <a:fld id="{ADBD1915-73F0-4A8D-B501-CF547A3FBDF8}" type="slidenum">
              <a:rPr lang="en-GB" smtClean="0"/>
              <a:t>14</a:t>
            </a:fld>
            <a:endParaRPr lang="en-GB"/>
          </a:p>
        </p:txBody>
      </p:sp>
    </p:spTree>
    <p:extLst>
      <p:ext uri="{BB962C8B-B14F-4D97-AF65-F5344CB8AC3E}">
        <p14:creationId xmlns:p14="http://schemas.microsoft.com/office/powerpoint/2010/main" val="14806255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D91423-EAC1-239F-E617-1198AB8CD107}"/>
            </a:ext>
          </a:extLst>
        </p:cNvPr>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D30257FB-EA0A-787E-6198-833CD3A2F7C4}"/>
              </a:ext>
            </a:extLst>
          </p:cNvPr>
          <p:cNvGraphicFramePr>
            <a:graphicFrameLocks noGrp="1"/>
          </p:cNvGraphicFramePr>
          <p:nvPr>
            <p:ph idx="1"/>
            <p:extLst>
              <p:ext uri="{D42A27DB-BD31-4B8C-83A1-F6EECF244321}">
                <p14:modId xmlns:p14="http://schemas.microsoft.com/office/powerpoint/2010/main" val="4227211508"/>
              </p:ext>
            </p:extLst>
          </p:nvPr>
        </p:nvGraphicFramePr>
        <p:xfrm>
          <a:off x="295275" y="225425"/>
          <a:ext cx="8482013" cy="1010920"/>
        </p:xfrm>
        <a:graphic>
          <a:graphicData uri="http://schemas.openxmlformats.org/drawingml/2006/table">
            <a:tbl>
              <a:tblPr firstRow="1" bandRow="1">
                <a:tableStyleId>{5C22544A-7EE6-4342-B048-85BDC9FD1C3A}</a:tableStyleId>
              </a:tblPr>
              <a:tblGrid>
                <a:gridCol w="8482013">
                  <a:extLst>
                    <a:ext uri="{9D8B030D-6E8A-4147-A177-3AD203B41FA5}">
                      <a16:colId xmlns:a16="http://schemas.microsoft.com/office/drawing/2014/main" val="3754541971"/>
                    </a:ext>
                  </a:extLst>
                </a:gridCol>
              </a:tblGrid>
              <a:tr h="370840">
                <a:tc>
                  <a:txBody>
                    <a:bodyPr/>
                    <a:lstStyle/>
                    <a:p>
                      <a:pPr algn="ctr"/>
                      <a:r>
                        <a:rPr lang="en-GB">
                          <a:latin typeface="Century Gothic" panose="020B0502020202020204" pitchFamily="34" charset="0"/>
                        </a:rPr>
                        <a:t>PERSONAL, SOCIAL and EMOTIONAL DEVELOPMENT: </a:t>
                      </a:r>
                    </a:p>
                    <a:p>
                      <a:pPr algn="ctr"/>
                      <a:r>
                        <a:rPr lang="en-GB">
                          <a:latin typeface="Century Gothic"/>
                        </a:rPr>
                        <a:t>Progress through Nursery/FS1</a:t>
                      </a:r>
                    </a:p>
                  </a:txBody>
                  <a:tcPr>
                    <a:solidFill>
                      <a:srgbClr val="D280D0"/>
                    </a:solidFill>
                  </a:tcPr>
                </a:tc>
                <a:extLst>
                  <a:ext uri="{0D108BD9-81ED-4DB2-BD59-A6C34878D82A}">
                    <a16:rowId xmlns:a16="http://schemas.microsoft.com/office/drawing/2014/main" val="2121299838"/>
                  </a:ext>
                </a:extLst>
              </a:tr>
              <a:tr h="370840">
                <a:tc>
                  <a:txBody>
                    <a:bodyPr/>
                    <a:lstStyle/>
                    <a:p>
                      <a:pPr algn="ctr"/>
                      <a:r>
                        <a:rPr lang="en-GB" b="1">
                          <a:solidFill>
                            <a:srgbClr val="D280D0"/>
                          </a:solidFill>
                          <a:latin typeface="Century Gothic" panose="020B0502020202020204" pitchFamily="34" charset="0"/>
                        </a:rPr>
                        <a:t>Building relationships</a:t>
                      </a:r>
                    </a:p>
                  </a:txBody>
                  <a:tcPr>
                    <a:noFill/>
                  </a:tcPr>
                </a:tc>
                <a:extLst>
                  <a:ext uri="{0D108BD9-81ED-4DB2-BD59-A6C34878D82A}">
                    <a16:rowId xmlns:a16="http://schemas.microsoft.com/office/drawing/2014/main" val="762247846"/>
                  </a:ext>
                </a:extLst>
              </a:tr>
            </a:tbl>
          </a:graphicData>
        </a:graphic>
      </p:graphicFrame>
      <p:sp>
        <p:nvSpPr>
          <p:cNvPr id="14" name="Rectangle 13">
            <a:extLst>
              <a:ext uri="{FF2B5EF4-FFF2-40B4-BE49-F238E27FC236}">
                <a16:creationId xmlns:a16="http://schemas.microsoft.com/office/drawing/2014/main" id="{CFE7EF17-CC42-A293-E3E8-84E1E7340896}"/>
              </a:ext>
            </a:extLst>
          </p:cNvPr>
          <p:cNvSpPr/>
          <p:nvPr/>
        </p:nvSpPr>
        <p:spPr>
          <a:xfrm>
            <a:off x="295275" y="2771774"/>
            <a:ext cx="1838326" cy="29432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171450" indent="-171450">
              <a:buFont typeface="Arial" panose="020B0604020202020204" pitchFamily="34" charset="0"/>
              <a:buChar char="•"/>
            </a:pPr>
            <a:endParaRPr lang="en-GB" sz="1050" b="1">
              <a:solidFill>
                <a:schemeClr val="tx1"/>
              </a:solidFill>
              <a:latin typeface="Century Gothic" panose="020B0502020202020204" pitchFamily="34" charset="0"/>
            </a:endParaRPr>
          </a:p>
        </p:txBody>
      </p:sp>
      <p:sp>
        <p:nvSpPr>
          <p:cNvPr id="17" name="Rectangle 16">
            <a:extLst>
              <a:ext uri="{FF2B5EF4-FFF2-40B4-BE49-F238E27FC236}">
                <a16:creationId xmlns:a16="http://schemas.microsoft.com/office/drawing/2014/main" id="{2A07A6F1-02D2-E0E4-DFC8-9185EA536790}"/>
              </a:ext>
            </a:extLst>
          </p:cNvPr>
          <p:cNvSpPr/>
          <p:nvPr/>
        </p:nvSpPr>
        <p:spPr>
          <a:xfrm>
            <a:off x="5643868" y="2833227"/>
            <a:ext cx="1838326" cy="31622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171450" indent="-171450">
              <a:buFont typeface="Arial" panose="020B0604020202020204" pitchFamily="34" charset="0"/>
              <a:buChar char="•"/>
            </a:pPr>
            <a:endParaRPr lang="en-GB" sz="1050" b="1">
              <a:solidFill>
                <a:schemeClr val="tx1"/>
              </a:solidFill>
              <a:latin typeface="Century Gothic" panose="020B0502020202020204" pitchFamily="34" charset="0"/>
            </a:endParaRPr>
          </a:p>
          <a:p>
            <a:pPr marL="171450" indent="-171450">
              <a:buFont typeface="Arial" panose="020B0604020202020204" pitchFamily="34" charset="0"/>
              <a:buChar char="•"/>
            </a:pPr>
            <a:endParaRPr lang="en-GB" sz="1050" b="1">
              <a:solidFill>
                <a:schemeClr val="tx1"/>
              </a:solidFill>
              <a:latin typeface="Century Gothic" panose="020B0502020202020204" pitchFamily="34" charset="0"/>
            </a:endParaRPr>
          </a:p>
          <a:p>
            <a:endParaRPr lang="en-GB" sz="1050" b="1">
              <a:solidFill>
                <a:schemeClr val="tx1"/>
              </a:solidFill>
              <a:latin typeface="Century Gothic" panose="020B0502020202020204" pitchFamily="34" charset="0"/>
            </a:endParaRPr>
          </a:p>
        </p:txBody>
      </p:sp>
      <p:sp>
        <p:nvSpPr>
          <p:cNvPr id="22" name="Rectangle 21">
            <a:extLst>
              <a:ext uri="{FF2B5EF4-FFF2-40B4-BE49-F238E27FC236}">
                <a16:creationId xmlns:a16="http://schemas.microsoft.com/office/drawing/2014/main" id="{95743DDF-9756-8CC2-35E1-0F708112E125}"/>
              </a:ext>
            </a:extLst>
          </p:cNvPr>
          <p:cNvSpPr/>
          <p:nvPr/>
        </p:nvSpPr>
        <p:spPr>
          <a:xfrm>
            <a:off x="1512017" y="1672099"/>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3" name="TextBox 22">
            <a:extLst>
              <a:ext uri="{FF2B5EF4-FFF2-40B4-BE49-F238E27FC236}">
                <a16:creationId xmlns:a16="http://schemas.microsoft.com/office/drawing/2014/main" id="{61F1AACE-63B7-E224-0F90-7F1DE487ECE4}"/>
              </a:ext>
            </a:extLst>
          </p:cNvPr>
          <p:cNvSpPr txBox="1"/>
          <p:nvPr/>
        </p:nvSpPr>
        <p:spPr>
          <a:xfrm>
            <a:off x="1512017" y="1192873"/>
            <a:ext cx="1838326" cy="307777"/>
          </a:xfrm>
          <a:prstGeom prst="rect">
            <a:avLst/>
          </a:prstGeom>
          <a:noFill/>
        </p:spPr>
        <p:txBody>
          <a:bodyPr wrap="square" lIns="91440" tIns="45720" rIns="91440" bIns="45720" rtlCol="0" anchor="t">
            <a:spAutoFit/>
          </a:bodyPr>
          <a:lstStyle/>
          <a:p>
            <a:pPr algn="ctr"/>
            <a:r>
              <a:rPr lang="en-GB" sz="1400" b="1">
                <a:solidFill>
                  <a:srgbClr val="D280D0"/>
                </a:solidFill>
                <a:latin typeface="Century Gothic"/>
              </a:rPr>
              <a:t>Start of FS1/nursery</a:t>
            </a:r>
          </a:p>
        </p:txBody>
      </p:sp>
      <p:sp>
        <p:nvSpPr>
          <p:cNvPr id="24" name="TextBox 23">
            <a:extLst>
              <a:ext uri="{FF2B5EF4-FFF2-40B4-BE49-F238E27FC236}">
                <a16:creationId xmlns:a16="http://schemas.microsoft.com/office/drawing/2014/main" id="{370D25E4-C36F-3732-7A2B-B79F3DA54E7B}"/>
              </a:ext>
            </a:extLst>
          </p:cNvPr>
          <p:cNvSpPr txBox="1"/>
          <p:nvPr/>
        </p:nvSpPr>
        <p:spPr>
          <a:xfrm>
            <a:off x="5556454" y="1180581"/>
            <a:ext cx="2024062"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autumn term</a:t>
            </a:r>
          </a:p>
        </p:txBody>
      </p:sp>
      <p:sp>
        <p:nvSpPr>
          <p:cNvPr id="26" name="Rectangle 25">
            <a:extLst>
              <a:ext uri="{FF2B5EF4-FFF2-40B4-BE49-F238E27FC236}">
                <a16:creationId xmlns:a16="http://schemas.microsoft.com/office/drawing/2014/main" id="{4D15C154-7BA9-F961-A3F5-7C388EA4FADB}"/>
              </a:ext>
            </a:extLst>
          </p:cNvPr>
          <p:cNvSpPr/>
          <p:nvPr/>
        </p:nvSpPr>
        <p:spPr>
          <a:xfrm>
            <a:off x="5742190" y="1659807"/>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3" name="Footer Placeholder 2">
            <a:extLst>
              <a:ext uri="{FF2B5EF4-FFF2-40B4-BE49-F238E27FC236}">
                <a16:creationId xmlns:a16="http://schemas.microsoft.com/office/drawing/2014/main" id="{82A26068-6E01-08B6-380D-0CBAD753BC6C}"/>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5390B9E7-3A95-6E85-545E-8C9F8B22E112}"/>
              </a:ext>
            </a:extLst>
          </p:cNvPr>
          <p:cNvSpPr>
            <a:spLocks noGrp="1"/>
          </p:cNvSpPr>
          <p:nvPr>
            <p:ph type="sldNum" sz="quarter" idx="12"/>
          </p:nvPr>
        </p:nvSpPr>
        <p:spPr/>
        <p:txBody>
          <a:bodyPr/>
          <a:lstStyle/>
          <a:p>
            <a:fld id="{ADBD1915-73F0-4A8D-B501-CF547A3FBDF8}" type="slidenum">
              <a:rPr lang="en-GB" smtClean="0"/>
              <a:t>15</a:t>
            </a:fld>
            <a:endParaRPr lang="en-GB"/>
          </a:p>
        </p:txBody>
      </p:sp>
      <p:graphicFrame>
        <p:nvGraphicFramePr>
          <p:cNvPr id="5" name="Table 4">
            <a:extLst>
              <a:ext uri="{FF2B5EF4-FFF2-40B4-BE49-F238E27FC236}">
                <a16:creationId xmlns:a16="http://schemas.microsoft.com/office/drawing/2014/main" id="{BDADDF2E-2C46-149F-9E33-AD5F6B9F5469}"/>
              </a:ext>
            </a:extLst>
          </p:cNvPr>
          <p:cNvGraphicFramePr>
            <a:graphicFrameLocks noGrp="1"/>
          </p:cNvGraphicFramePr>
          <p:nvPr>
            <p:extLst>
              <p:ext uri="{D42A27DB-BD31-4B8C-83A1-F6EECF244321}">
                <p14:modId xmlns:p14="http://schemas.microsoft.com/office/powerpoint/2010/main" val="843818361"/>
              </p:ext>
            </p:extLst>
          </p:nvPr>
        </p:nvGraphicFramePr>
        <p:xfrm>
          <a:off x="121543" y="2587498"/>
          <a:ext cx="4578593" cy="4147983"/>
        </p:xfrm>
        <a:graphic>
          <a:graphicData uri="http://schemas.openxmlformats.org/drawingml/2006/table">
            <a:tbl>
              <a:tblPr firstRow="1" bandRow="1">
                <a:tableStyleId>{5C22544A-7EE6-4342-B048-85BDC9FD1C3A}</a:tableStyleId>
              </a:tblPr>
              <a:tblGrid>
                <a:gridCol w="4578593">
                  <a:extLst>
                    <a:ext uri="{9D8B030D-6E8A-4147-A177-3AD203B41FA5}">
                      <a16:colId xmlns:a16="http://schemas.microsoft.com/office/drawing/2014/main" val="2813253611"/>
                    </a:ext>
                  </a:extLst>
                </a:gridCol>
              </a:tblGrid>
              <a:tr h="4147983">
                <a:tc>
                  <a:txBody>
                    <a:bodyPr/>
                    <a:lstStyle/>
                    <a:p>
                      <a:pPr marL="171450" indent="-171450" algn="l">
                        <a:buFont typeface="Arial"/>
                        <a:buChar char="•"/>
                      </a:pPr>
                      <a:r>
                        <a:rPr lang="en-US" sz="1100">
                          <a:solidFill>
                            <a:schemeClr val="tx1"/>
                          </a:solidFill>
                          <a:effectLst/>
                          <a:latin typeface="Century Gothic"/>
                        </a:rPr>
                        <a:t>Engage with others through gestures, gaze and talk. </a:t>
                      </a:r>
                    </a:p>
                    <a:p>
                      <a:pPr marL="171450" lvl="0" indent="-171450" algn="l">
                        <a:buFont typeface="Arial"/>
                        <a:buChar char="•"/>
                      </a:pPr>
                      <a:r>
                        <a:rPr lang="en-US" sz="1100">
                          <a:solidFill>
                            <a:schemeClr val="tx1"/>
                          </a:solidFill>
                          <a:effectLst/>
                          <a:latin typeface="Century Gothic"/>
                        </a:rPr>
                        <a:t>Use that engagement to achieve a goal. For example, gesture towards their cup to say they want a drink. </a:t>
                      </a:r>
                      <a:endParaRPr lang="en-US" sz="1100">
                        <a:solidFill>
                          <a:schemeClr val="tx1"/>
                        </a:solidFill>
                        <a:latin typeface="Century Gothic"/>
                      </a:endParaRPr>
                    </a:p>
                    <a:p>
                      <a:pPr marL="171450" lvl="0" indent="-171450" algn="l">
                        <a:buFont typeface="Arial"/>
                        <a:buChar char="•"/>
                      </a:pPr>
                      <a:r>
                        <a:rPr lang="en-US" sz="1100">
                          <a:solidFill>
                            <a:schemeClr val="tx1"/>
                          </a:solidFill>
                          <a:effectLst/>
                          <a:latin typeface="Century Gothic"/>
                        </a:rPr>
                        <a:t>Look back as they crawl or walk away from their key person. </a:t>
                      </a:r>
                      <a:endParaRPr lang="en-US" sz="1100">
                        <a:solidFill>
                          <a:schemeClr val="tx1"/>
                        </a:solidFill>
                        <a:latin typeface="Century Gothic"/>
                      </a:endParaRPr>
                    </a:p>
                    <a:p>
                      <a:pPr marL="171450" lvl="0" indent="-171450" algn="l">
                        <a:buFont typeface="Arial"/>
                        <a:buChar char="•"/>
                      </a:pPr>
                      <a:r>
                        <a:rPr lang="en-US" sz="1100">
                          <a:solidFill>
                            <a:schemeClr val="tx1"/>
                          </a:solidFill>
                          <a:effectLst/>
                          <a:latin typeface="Century Gothic"/>
                        </a:rPr>
                        <a:t>Play with increasing confidence on their own and with other children, because they know their key person is nearby and available. </a:t>
                      </a:r>
                      <a:endParaRPr lang="en-US" sz="1100">
                        <a:solidFill>
                          <a:schemeClr val="tx1"/>
                        </a:solidFill>
                        <a:latin typeface="Century Gothic"/>
                      </a:endParaRPr>
                    </a:p>
                    <a:p>
                      <a:pPr marL="171450" lvl="0" indent="-171450" algn="l">
                        <a:buFont typeface="Arial"/>
                        <a:buChar char="•"/>
                      </a:pPr>
                      <a:r>
                        <a:rPr lang="en-US" sz="1100">
                          <a:solidFill>
                            <a:schemeClr val="tx1"/>
                          </a:solidFill>
                          <a:effectLst/>
                          <a:latin typeface="Century Gothic"/>
                        </a:rPr>
                        <a:t>Feel confident when taken out around the local </a:t>
                      </a:r>
                      <a:r>
                        <a:rPr lang="en-US" sz="1100" err="1">
                          <a:solidFill>
                            <a:schemeClr val="tx1"/>
                          </a:solidFill>
                          <a:effectLst/>
                          <a:latin typeface="Century Gothic"/>
                        </a:rPr>
                        <a:t>neighbourhood</a:t>
                      </a:r>
                      <a:r>
                        <a:rPr lang="en-US" sz="1100">
                          <a:solidFill>
                            <a:schemeClr val="tx1"/>
                          </a:solidFill>
                          <a:effectLst/>
                          <a:latin typeface="Century Gothic"/>
                        </a:rPr>
                        <a:t>, and enjoy exploring new places with their key person. </a:t>
                      </a:r>
                      <a:endParaRPr lang="en-US" sz="1100">
                        <a:solidFill>
                          <a:schemeClr val="tx1"/>
                        </a:solidFill>
                        <a:latin typeface="Century Gothic"/>
                      </a:endParaRPr>
                    </a:p>
                    <a:p>
                      <a:pPr marL="171450" lvl="0" indent="-171450" algn="l">
                        <a:buFont typeface="Arial"/>
                        <a:buChar char="•"/>
                      </a:pPr>
                      <a:r>
                        <a:rPr lang="en-US" sz="1100">
                          <a:solidFill>
                            <a:schemeClr val="tx1"/>
                          </a:solidFill>
                          <a:effectLst/>
                          <a:latin typeface="Century Gothic"/>
                        </a:rPr>
                        <a:t>Notice and ask questions about differences, such as skin </a:t>
                      </a:r>
                      <a:r>
                        <a:rPr lang="en-US" sz="1100" err="1">
                          <a:solidFill>
                            <a:schemeClr val="tx1"/>
                          </a:solidFill>
                          <a:effectLst/>
                          <a:latin typeface="Century Gothic"/>
                        </a:rPr>
                        <a:t>colour</a:t>
                      </a:r>
                      <a:r>
                        <a:rPr lang="en-US" sz="1100">
                          <a:solidFill>
                            <a:schemeClr val="tx1"/>
                          </a:solidFill>
                          <a:effectLst/>
                          <a:latin typeface="Century Gothic"/>
                        </a:rPr>
                        <a:t>, types of hair, gender, special needs and disabilities, and so on. </a:t>
                      </a:r>
                      <a:endParaRPr lang="en-US" sz="1100">
                        <a:solidFill>
                          <a:schemeClr val="tx1"/>
                        </a:solidFill>
                        <a:latin typeface="Century Gothic"/>
                      </a:endParaRPr>
                    </a:p>
                    <a:p>
                      <a:pPr marL="171450" lvl="0" indent="-171450" algn="l">
                        <a:buFont typeface="Arial"/>
                        <a:buChar char="•"/>
                      </a:pPr>
                      <a:r>
                        <a:rPr lang="en-US" sz="1100">
                          <a:solidFill>
                            <a:schemeClr val="tx1"/>
                          </a:solidFill>
                          <a:effectLst/>
                          <a:latin typeface="Century Gothic"/>
                        </a:rPr>
                        <a:t>Develop friendships with other children. </a:t>
                      </a:r>
                      <a:endParaRPr lang="en-US" sz="1100">
                        <a:solidFill>
                          <a:schemeClr val="tx1"/>
                        </a:solidFill>
                        <a:latin typeface="Century Gothic"/>
                      </a:endParaRPr>
                    </a:p>
                    <a:p>
                      <a:pPr marL="171450" lvl="0" indent="-171450" algn="l">
                        <a:buFont typeface="Arial"/>
                        <a:buChar char="•"/>
                      </a:pPr>
                      <a:r>
                        <a:rPr lang="en-US" sz="1100">
                          <a:solidFill>
                            <a:schemeClr val="tx1"/>
                          </a:solidFill>
                          <a:effectLst/>
                          <a:latin typeface="Century Gothic"/>
                        </a:rPr>
                        <a:t>Safely explore emotions beyond their normal range through play and stories. </a:t>
                      </a:r>
                      <a:endParaRPr lang="en-US" sz="1100">
                        <a:solidFill>
                          <a:schemeClr val="tx1"/>
                        </a:solidFill>
                        <a:latin typeface="Century Gothic"/>
                      </a:endParaRPr>
                    </a:p>
                    <a:p>
                      <a:pPr marL="171450" lvl="0" indent="-171450" algn="l">
                        <a:buFont typeface="Arial"/>
                        <a:buChar char="•"/>
                      </a:pPr>
                      <a:r>
                        <a:rPr lang="en-US" sz="1100">
                          <a:solidFill>
                            <a:schemeClr val="tx1"/>
                          </a:solidFill>
                          <a:effectLst/>
                          <a:latin typeface="Century Gothic"/>
                        </a:rPr>
                        <a:t>Around 7 months, does the baby respond to their name and respond to the emotions in your voice? </a:t>
                      </a:r>
                      <a:endParaRPr lang="en-US" sz="1100">
                        <a:solidFill>
                          <a:schemeClr val="tx1"/>
                        </a:solidFill>
                        <a:latin typeface="Century Gothic"/>
                      </a:endParaRPr>
                    </a:p>
                    <a:p>
                      <a:pPr marL="171450" lvl="0" indent="-171450" algn="l">
                        <a:buFont typeface="Arial"/>
                        <a:buChar char="•"/>
                      </a:pPr>
                      <a:r>
                        <a:rPr lang="en-US" sz="1100">
                          <a:solidFill>
                            <a:schemeClr val="tx1"/>
                          </a:solidFill>
                          <a:effectLst/>
                          <a:latin typeface="Century Gothic"/>
                        </a:rPr>
                        <a:t>Around 12 months, does the baby start to be shy around strangers and show preferences for certain people and toys? </a:t>
                      </a:r>
                      <a:endParaRPr lang="en-US" sz="1100">
                        <a:solidFill>
                          <a:schemeClr val="tx1"/>
                        </a:solidFill>
                        <a:latin typeface="Century Gothic"/>
                      </a:endParaRPr>
                    </a:p>
                    <a:p>
                      <a:pPr marL="171450" lvl="0" indent="-171450" algn="l">
                        <a:buFont typeface="Arial"/>
                        <a:buChar char="•"/>
                      </a:pPr>
                      <a:r>
                        <a:rPr lang="en-US" sz="1100">
                          <a:solidFill>
                            <a:schemeClr val="tx1"/>
                          </a:solidFill>
                          <a:effectLst/>
                          <a:latin typeface="Century Gothic"/>
                        </a:rPr>
                        <a:t>Around 18 months, is the toddler increasingly curious about their world and wanting to explore it and be noticed by you? </a:t>
                      </a:r>
                      <a:endParaRPr lang="en-US" sz="1100">
                        <a:solidFill>
                          <a:schemeClr val="tx1"/>
                        </a:solidFill>
                        <a:latin typeface="Century Gothic"/>
                      </a:endParaRPr>
                    </a:p>
                    <a:p>
                      <a:pPr marL="171450" lvl="0" indent="-171450" algn="l">
                        <a:buFont typeface="Arial"/>
                        <a:buChar char="•"/>
                      </a:pPr>
                      <a:r>
                        <a:rPr lang="en-US" sz="1100">
                          <a:solidFill>
                            <a:schemeClr val="tx1"/>
                          </a:solidFill>
                          <a:effectLst/>
                          <a:latin typeface="Century Gothic"/>
                        </a:rPr>
                        <a:t>Between the ages of 2 and 3, does the child start to enjoy the company of other children and want to play with them? </a:t>
                      </a:r>
                      <a:endParaRPr lang="en-US" sz="1100">
                        <a:solidFill>
                          <a:schemeClr val="tx1"/>
                        </a:solidFill>
                        <a:latin typeface="Century Gothic"/>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676790933"/>
                  </a:ext>
                </a:extLst>
              </a:tr>
            </a:tbl>
          </a:graphicData>
        </a:graphic>
      </p:graphicFrame>
      <p:graphicFrame>
        <p:nvGraphicFramePr>
          <p:cNvPr id="8" name="Table 7">
            <a:extLst>
              <a:ext uri="{FF2B5EF4-FFF2-40B4-BE49-F238E27FC236}">
                <a16:creationId xmlns:a16="http://schemas.microsoft.com/office/drawing/2014/main" id="{D2C493F8-F68B-E340-F34B-663C27286A5D}"/>
              </a:ext>
            </a:extLst>
          </p:cNvPr>
          <p:cNvGraphicFramePr>
            <a:graphicFrameLocks noGrp="1"/>
          </p:cNvGraphicFramePr>
          <p:nvPr>
            <p:extLst>
              <p:ext uri="{D42A27DB-BD31-4B8C-83A1-F6EECF244321}">
                <p14:modId xmlns:p14="http://schemas.microsoft.com/office/powerpoint/2010/main" val="729710897"/>
              </p:ext>
            </p:extLst>
          </p:nvPr>
        </p:nvGraphicFramePr>
        <p:xfrm>
          <a:off x="5456903" y="2691581"/>
          <a:ext cx="2230592" cy="2442686"/>
        </p:xfrm>
        <a:graphic>
          <a:graphicData uri="http://schemas.openxmlformats.org/drawingml/2006/table">
            <a:tbl>
              <a:tblPr firstRow="1" bandRow="1">
                <a:tableStyleId>{5C22544A-7EE6-4342-B048-85BDC9FD1C3A}</a:tableStyleId>
              </a:tblPr>
              <a:tblGrid>
                <a:gridCol w="2230592">
                  <a:extLst>
                    <a:ext uri="{9D8B030D-6E8A-4147-A177-3AD203B41FA5}">
                      <a16:colId xmlns:a16="http://schemas.microsoft.com/office/drawing/2014/main" val="2180627959"/>
                    </a:ext>
                  </a:extLst>
                </a:gridCol>
              </a:tblGrid>
              <a:tr h="2442686">
                <a:tc>
                  <a:txBody>
                    <a:bodyPr/>
                    <a:lstStyle/>
                    <a:p>
                      <a:pPr marL="285750" indent="-285750" algn="l">
                        <a:buFont typeface="Arial"/>
                        <a:buChar char="•"/>
                      </a:pPr>
                      <a:r>
                        <a:rPr lang="en-US" sz="1100">
                          <a:solidFill>
                            <a:schemeClr val="tx1"/>
                          </a:solidFill>
                          <a:effectLst/>
                          <a:latin typeface="Century Gothic"/>
                        </a:rPr>
                        <a:t>Play with one or more other children, extending and elaborating play ideas. (BR 3-4 </a:t>
                      </a:r>
                      <a:r>
                        <a:rPr lang="en-US" sz="1100" err="1">
                          <a:solidFill>
                            <a:schemeClr val="tx1"/>
                          </a:solidFill>
                          <a:effectLst/>
                          <a:latin typeface="Century Gothic"/>
                        </a:rPr>
                        <a:t>Yrs</a:t>
                      </a:r>
                      <a:r>
                        <a:rPr lang="en-US" sz="1100">
                          <a:solidFill>
                            <a:schemeClr val="tx1"/>
                          </a:solidFill>
                          <a:effectLst/>
                          <a:latin typeface="Century Gothic"/>
                        </a:rPr>
                        <a:t>)</a:t>
                      </a:r>
                    </a:p>
                    <a:p>
                      <a:pPr marL="285750" lvl="0" indent="-285750" algn="l">
                        <a:buFont typeface="Arial"/>
                        <a:buChar char="•"/>
                      </a:pPr>
                      <a:r>
                        <a:rPr lang="en-US" sz="1100">
                          <a:solidFill>
                            <a:schemeClr val="tx1"/>
                          </a:solidFill>
                          <a:effectLst/>
                          <a:latin typeface="Century Gothic"/>
                        </a:rPr>
                        <a:t>Help to find solutions to conflicts and rivalries. For example, accepting that not everyone can be Spider-Man in the game, and suggesting other ideas. (BR 3-4 </a:t>
                      </a:r>
                      <a:r>
                        <a:rPr lang="en-US" sz="1100" err="1">
                          <a:solidFill>
                            <a:schemeClr val="tx1"/>
                          </a:solidFill>
                          <a:effectLst/>
                          <a:latin typeface="Century Gothic"/>
                        </a:rPr>
                        <a:t>Yrs</a:t>
                      </a:r>
                      <a:r>
                        <a:rPr lang="en-US" sz="1100">
                          <a:solidFill>
                            <a:schemeClr val="tx1"/>
                          </a:solidFill>
                          <a:effectLst/>
                          <a:latin typeface="Century Gothic"/>
                        </a:rPr>
                        <a:t>)</a:t>
                      </a:r>
                      <a:endParaRPr lang="en-US" sz="1100">
                        <a:solidFill>
                          <a:schemeClr val="tx1"/>
                        </a:solidFill>
                        <a:latin typeface="Century Gothic"/>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extLst>
                  <a:ext uri="{0D108BD9-81ED-4DB2-BD59-A6C34878D82A}">
                    <a16:rowId xmlns:a16="http://schemas.microsoft.com/office/drawing/2014/main" val="758211259"/>
                  </a:ext>
                </a:extLst>
              </a:tr>
            </a:tbl>
          </a:graphicData>
        </a:graphic>
      </p:graphicFrame>
    </p:spTree>
    <p:extLst>
      <p:ext uri="{BB962C8B-B14F-4D97-AF65-F5344CB8AC3E}">
        <p14:creationId xmlns:p14="http://schemas.microsoft.com/office/powerpoint/2010/main" val="41644182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0F072A-8C0F-C368-078B-1F42C735D883}"/>
            </a:ext>
          </a:extLst>
        </p:cNvPr>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17C455C3-E095-966C-E551-A0A129A9F3D2}"/>
              </a:ext>
            </a:extLst>
          </p:cNvPr>
          <p:cNvGraphicFramePr>
            <a:graphicFrameLocks noGrp="1"/>
          </p:cNvGraphicFramePr>
          <p:nvPr>
            <p:ph idx="1"/>
          </p:nvPr>
        </p:nvGraphicFramePr>
        <p:xfrm>
          <a:off x="295275" y="225425"/>
          <a:ext cx="8482013" cy="1010920"/>
        </p:xfrm>
        <a:graphic>
          <a:graphicData uri="http://schemas.openxmlformats.org/drawingml/2006/table">
            <a:tbl>
              <a:tblPr firstRow="1" bandRow="1">
                <a:tableStyleId>{5C22544A-7EE6-4342-B048-85BDC9FD1C3A}</a:tableStyleId>
              </a:tblPr>
              <a:tblGrid>
                <a:gridCol w="8482013">
                  <a:extLst>
                    <a:ext uri="{9D8B030D-6E8A-4147-A177-3AD203B41FA5}">
                      <a16:colId xmlns:a16="http://schemas.microsoft.com/office/drawing/2014/main" val="3754541971"/>
                    </a:ext>
                  </a:extLst>
                </a:gridCol>
              </a:tblGrid>
              <a:tr h="370840">
                <a:tc>
                  <a:txBody>
                    <a:bodyPr/>
                    <a:lstStyle/>
                    <a:p>
                      <a:pPr algn="ctr"/>
                      <a:r>
                        <a:rPr lang="en-GB">
                          <a:latin typeface="Century Gothic" panose="020B0502020202020204" pitchFamily="34" charset="0"/>
                        </a:rPr>
                        <a:t>PERSONAL, SOCIAL and EMOTIONAL DEVELOPMENT: </a:t>
                      </a:r>
                    </a:p>
                    <a:p>
                      <a:pPr algn="ctr"/>
                      <a:r>
                        <a:rPr lang="en-GB">
                          <a:latin typeface="Century Gothic"/>
                        </a:rPr>
                        <a:t>Progress through Nursery/FS1</a:t>
                      </a:r>
                    </a:p>
                  </a:txBody>
                  <a:tcPr>
                    <a:solidFill>
                      <a:srgbClr val="D280D0"/>
                    </a:solidFill>
                  </a:tcPr>
                </a:tc>
                <a:extLst>
                  <a:ext uri="{0D108BD9-81ED-4DB2-BD59-A6C34878D82A}">
                    <a16:rowId xmlns:a16="http://schemas.microsoft.com/office/drawing/2014/main" val="2121299838"/>
                  </a:ext>
                </a:extLst>
              </a:tr>
              <a:tr h="370840">
                <a:tc>
                  <a:txBody>
                    <a:bodyPr/>
                    <a:lstStyle/>
                    <a:p>
                      <a:pPr algn="ctr"/>
                      <a:r>
                        <a:rPr lang="en-GB" b="1">
                          <a:solidFill>
                            <a:srgbClr val="D280D0"/>
                          </a:solidFill>
                          <a:latin typeface="Century Gothic" panose="020B0502020202020204" pitchFamily="34" charset="0"/>
                        </a:rPr>
                        <a:t>Building relationships</a:t>
                      </a:r>
                    </a:p>
                  </a:txBody>
                  <a:tcPr>
                    <a:noFill/>
                  </a:tcPr>
                </a:tc>
                <a:extLst>
                  <a:ext uri="{0D108BD9-81ED-4DB2-BD59-A6C34878D82A}">
                    <a16:rowId xmlns:a16="http://schemas.microsoft.com/office/drawing/2014/main" val="762247846"/>
                  </a:ext>
                </a:extLst>
              </a:tr>
            </a:tbl>
          </a:graphicData>
        </a:graphic>
      </p:graphicFrame>
      <p:sp>
        <p:nvSpPr>
          <p:cNvPr id="14" name="Rectangle 13">
            <a:extLst>
              <a:ext uri="{FF2B5EF4-FFF2-40B4-BE49-F238E27FC236}">
                <a16:creationId xmlns:a16="http://schemas.microsoft.com/office/drawing/2014/main" id="{8C575B5A-43CF-CAA1-D6EF-713345AFBA3C}"/>
              </a:ext>
            </a:extLst>
          </p:cNvPr>
          <p:cNvSpPr/>
          <p:nvPr/>
        </p:nvSpPr>
        <p:spPr>
          <a:xfrm>
            <a:off x="295275" y="2771774"/>
            <a:ext cx="1838326" cy="29432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171450" indent="-171450">
              <a:buFont typeface="Arial" panose="020B0604020202020204" pitchFamily="34" charset="0"/>
              <a:buChar char="•"/>
            </a:pPr>
            <a:endParaRPr lang="en-GB" sz="1050" b="1">
              <a:solidFill>
                <a:schemeClr val="tx1"/>
              </a:solidFill>
              <a:latin typeface="Century Gothic" panose="020B0502020202020204" pitchFamily="34" charset="0"/>
            </a:endParaRPr>
          </a:p>
        </p:txBody>
      </p:sp>
      <p:sp>
        <p:nvSpPr>
          <p:cNvPr id="18" name="Rectangle 17">
            <a:extLst>
              <a:ext uri="{FF2B5EF4-FFF2-40B4-BE49-F238E27FC236}">
                <a16:creationId xmlns:a16="http://schemas.microsoft.com/office/drawing/2014/main" id="{C456560F-8535-90D8-C3E3-D2056AD38DB8}"/>
              </a:ext>
            </a:extLst>
          </p:cNvPr>
          <p:cNvSpPr/>
          <p:nvPr/>
        </p:nvSpPr>
        <p:spPr>
          <a:xfrm>
            <a:off x="1528915" y="2452227"/>
            <a:ext cx="2428264" cy="283190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285750" indent="-285750">
              <a:buFont typeface="Arial" panose="020B0604020202020204" pitchFamily="34" charset="0"/>
              <a:buChar char="•"/>
            </a:pPr>
            <a:r>
              <a:rPr lang="en-US" sz="1100" b="1">
                <a:solidFill>
                  <a:schemeClr val="tx1"/>
                </a:solidFill>
                <a:latin typeface="Century Gothic"/>
                <a:cs typeface="Calibri"/>
              </a:rPr>
              <a:t>Talk with others to solve conflicts. (BR 3-4 </a:t>
            </a:r>
            <a:r>
              <a:rPr lang="en-US" sz="1100" b="1" err="1">
                <a:solidFill>
                  <a:schemeClr val="tx1"/>
                </a:solidFill>
                <a:latin typeface="Century Gothic"/>
                <a:cs typeface="Calibri"/>
              </a:rPr>
              <a:t>Yrs</a:t>
            </a:r>
            <a:r>
              <a:rPr lang="en-US" sz="1100" b="1">
                <a:solidFill>
                  <a:schemeClr val="tx1"/>
                </a:solidFill>
                <a:latin typeface="Century Gothic"/>
                <a:cs typeface="Calibri"/>
              </a:rPr>
              <a:t>)</a:t>
            </a:r>
          </a:p>
          <a:p>
            <a:pPr marL="285750" indent="-285750">
              <a:buFont typeface="Arial" panose="020B0604020202020204" pitchFamily="34" charset="0"/>
              <a:buChar char="•"/>
            </a:pPr>
            <a:r>
              <a:rPr lang="en-US" sz="1100" b="1">
                <a:solidFill>
                  <a:schemeClr val="tx1"/>
                </a:solidFill>
                <a:latin typeface="Century Gothic"/>
                <a:cs typeface="Calibri"/>
              </a:rPr>
              <a:t>Talk about their feelings using words like 'happy', 'sad', 'angry' or 'worried'. (BR 3-4 </a:t>
            </a:r>
            <a:r>
              <a:rPr lang="en-US" sz="1100" b="1" err="1">
                <a:solidFill>
                  <a:schemeClr val="tx1"/>
                </a:solidFill>
                <a:latin typeface="Century Gothic"/>
                <a:cs typeface="Calibri"/>
              </a:rPr>
              <a:t>Yrs</a:t>
            </a:r>
            <a:r>
              <a:rPr lang="en-US" sz="1100" b="1">
                <a:solidFill>
                  <a:schemeClr val="tx1"/>
                </a:solidFill>
                <a:latin typeface="Century Gothic"/>
                <a:cs typeface="Calibri"/>
              </a:rPr>
              <a:t>)</a:t>
            </a:r>
          </a:p>
          <a:p>
            <a:pPr marL="285750" indent="-285750">
              <a:buFont typeface="Arial" panose="020B0604020202020204" pitchFamily="34" charset="0"/>
              <a:buChar char="•"/>
            </a:pPr>
            <a:r>
              <a:rPr lang="en-US" sz="1100" b="1">
                <a:solidFill>
                  <a:schemeClr val="tx1"/>
                </a:solidFill>
                <a:latin typeface="Century Gothic"/>
                <a:cs typeface="Calibri"/>
              </a:rPr>
              <a:t>Begin to understand how others might be feeling. (BR 3-4 </a:t>
            </a:r>
            <a:r>
              <a:rPr lang="en-US" sz="1100" b="1" err="1">
                <a:solidFill>
                  <a:schemeClr val="tx1"/>
                </a:solidFill>
                <a:latin typeface="Century Gothic"/>
                <a:cs typeface="Calibri"/>
              </a:rPr>
              <a:t>Yrs</a:t>
            </a:r>
            <a:r>
              <a:rPr lang="en-US" sz="1100" b="1">
                <a:solidFill>
                  <a:schemeClr val="tx1"/>
                </a:solidFill>
                <a:latin typeface="Century Gothic"/>
                <a:cs typeface="Calibri"/>
              </a:rPr>
              <a:t>)</a:t>
            </a:r>
          </a:p>
          <a:p>
            <a:pPr marL="171450" indent="-171450">
              <a:buFont typeface="Arial" panose="020B0604020202020204" pitchFamily="34" charset="0"/>
              <a:buChar char="•"/>
            </a:pPr>
            <a:endParaRPr lang="en-GB" sz="1050" b="1">
              <a:solidFill>
                <a:schemeClr val="tx1"/>
              </a:solidFill>
              <a:latin typeface="Century Gothic"/>
            </a:endParaRPr>
          </a:p>
        </p:txBody>
      </p:sp>
      <p:sp>
        <p:nvSpPr>
          <p:cNvPr id="19" name="Rectangle 18">
            <a:extLst>
              <a:ext uri="{FF2B5EF4-FFF2-40B4-BE49-F238E27FC236}">
                <a16:creationId xmlns:a16="http://schemas.microsoft.com/office/drawing/2014/main" id="{A637E747-40A6-AF5D-5AF5-3A6BAB8F13ED}"/>
              </a:ext>
            </a:extLst>
          </p:cNvPr>
          <p:cNvSpPr/>
          <p:nvPr/>
        </p:nvSpPr>
        <p:spPr>
          <a:xfrm>
            <a:off x="5414962" y="2771775"/>
            <a:ext cx="1838326" cy="31980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171450" indent="-171450">
              <a:buFont typeface="Arial,Sans-Serif"/>
              <a:buChar char="•"/>
            </a:pPr>
            <a:r>
              <a:rPr lang="en-GB" sz="1100" b="1" dirty="0">
                <a:solidFill>
                  <a:schemeClr val="tx1"/>
                </a:solidFill>
                <a:latin typeface="Century Gothic"/>
              </a:rPr>
              <a:t>Playing in a group and extending and elaborating play ideas;</a:t>
            </a:r>
            <a:endParaRPr lang="en-US" sz="1100" dirty="0">
              <a:solidFill>
                <a:srgbClr val="000000"/>
              </a:solidFill>
              <a:latin typeface="Century Gothic"/>
            </a:endParaRPr>
          </a:p>
          <a:p>
            <a:pPr marL="171450" indent="-171450">
              <a:buFont typeface="Arial,Sans-Serif"/>
              <a:buChar char="•"/>
            </a:pPr>
            <a:r>
              <a:rPr lang="en-GB" sz="1100" b="1" dirty="0">
                <a:solidFill>
                  <a:schemeClr val="tx1"/>
                </a:solidFill>
                <a:latin typeface="Century Gothic"/>
              </a:rPr>
              <a:t>Initiating play, offering opportunities for others to join in;</a:t>
            </a:r>
            <a:endParaRPr lang="en-US" sz="1100" dirty="0">
              <a:solidFill>
                <a:schemeClr val="tx1"/>
              </a:solidFill>
              <a:latin typeface="Century Gothic"/>
            </a:endParaRPr>
          </a:p>
          <a:p>
            <a:pPr marL="171450" indent="-171450">
              <a:buFont typeface="Arial,Sans-Serif"/>
              <a:buChar char="•"/>
            </a:pPr>
            <a:r>
              <a:rPr lang="en-GB" sz="1100" b="1" dirty="0">
                <a:solidFill>
                  <a:schemeClr val="tx1"/>
                </a:solidFill>
                <a:latin typeface="Century Gothic"/>
              </a:rPr>
              <a:t>Keeping play going by responding to what others are saying;</a:t>
            </a:r>
            <a:endParaRPr lang="en-US" sz="1100" dirty="0">
              <a:solidFill>
                <a:schemeClr val="tx1"/>
              </a:solidFill>
              <a:latin typeface="Century Gothic"/>
            </a:endParaRPr>
          </a:p>
          <a:p>
            <a:pPr marL="171450" indent="-171450">
              <a:buFont typeface="Arial,Sans-Serif"/>
              <a:buChar char="•"/>
            </a:pPr>
            <a:r>
              <a:rPr lang="en-GB" sz="1100" b="1" dirty="0">
                <a:solidFill>
                  <a:schemeClr val="tx1"/>
                </a:solidFill>
                <a:latin typeface="Century Gothic"/>
              </a:rPr>
              <a:t>Demonstrating friendly behaviour, initiating conversations and forming good relationships with peers and familiar adults.</a:t>
            </a:r>
            <a:r>
              <a:rPr lang="en-GB" sz="1050" b="1" u="none" strike="noStrike" baseline="0" dirty="0">
                <a:solidFill>
                  <a:srgbClr val="000000"/>
                </a:solidFill>
                <a:latin typeface="Century Gothic"/>
              </a:rPr>
              <a:t>	</a:t>
            </a:r>
            <a:endParaRPr lang="en-US" dirty="0">
              <a:cs typeface="Calibri"/>
            </a:endParaRPr>
          </a:p>
        </p:txBody>
      </p:sp>
      <p:sp>
        <p:nvSpPr>
          <p:cNvPr id="20" name="Rectangle 19">
            <a:extLst>
              <a:ext uri="{FF2B5EF4-FFF2-40B4-BE49-F238E27FC236}">
                <a16:creationId xmlns:a16="http://schemas.microsoft.com/office/drawing/2014/main" id="{7BC2AE23-7867-67FB-50E5-9CF2B27C62AD}"/>
              </a:ext>
            </a:extLst>
          </p:cNvPr>
          <p:cNvSpPr/>
          <p:nvPr/>
        </p:nvSpPr>
        <p:spPr>
          <a:xfrm>
            <a:off x="5464123" y="1905615"/>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working at the expected level of  development will</a:t>
            </a:r>
          </a:p>
        </p:txBody>
      </p:sp>
      <p:sp>
        <p:nvSpPr>
          <p:cNvPr id="21" name="TextBox 20">
            <a:extLst>
              <a:ext uri="{FF2B5EF4-FFF2-40B4-BE49-F238E27FC236}">
                <a16:creationId xmlns:a16="http://schemas.microsoft.com/office/drawing/2014/main" id="{B629A4C2-1BF1-2CE3-5FFD-C9437C9A644D}"/>
              </a:ext>
            </a:extLst>
          </p:cNvPr>
          <p:cNvSpPr txBox="1"/>
          <p:nvPr/>
        </p:nvSpPr>
        <p:spPr>
          <a:xfrm>
            <a:off x="5464123" y="1426389"/>
            <a:ext cx="1838326" cy="307777"/>
          </a:xfrm>
          <a:prstGeom prst="rect">
            <a:avLst/>
          </a:prstGeom>
          <a:noFill/>
        </p:spPr>
        <p:txBody>
          <a:bodyPr wrap="square" lIns="91440" tIns="45720" rIns="91440" bIns="45720" rtlCol="0" anchor="t">
            <a:spAutoFit/>
          </a:bodyPr>
          <a:lstStyle/>
          <a:p>
            <a:pPr algn="ctr"/>
            <a:r>
              <a:rPr lang="en-GB" sz="1400" b="1">
                <a:solidFill>
                  <a:srgbClr val="D280D0"/>
                </a:solidFill>
                <a:latin typeface="Century Gothic"/>
              </a:rPr>
              <a:t>End of FS1/Nursery</a:t>
            </a:r>
            <a:endParaRPr lang="en-GB" sz="1400" b="1">
              <a:solidFill>
                <a:srgbClr val="D280D0"/>
              </a:solidFill>
              <a:latin typeface="Century Gothic" panose="020B0502020202020204" pitchFamily="34" charset="0"/>
            </a:endParaRPr>
          </a:p>
        </p:txBody>
      </p:sp>
      <p:sp>
        <p:nvSpPr>
          <p:cNvPr id="25" name="TextBox 24">
            <a:extLst>
              <a:ext uri="{FF2B5EF4-FFF2-40B4-BE49-F238E27FC236}">
                <a16:creationId xmlns:a16="http://schemas.microsoft.com/office/drawing/2014/main" id="{FC14E32C-95F9-D1A9-655E-3BFB73A0CDCD}"/>
              </a:ext>
            </a:extLst>
          </p:cNvPr>
          <p:cNvSpPr txBox="1"/>
          <p:nvPr/>
        </p:nvSpPr>
        <p:spPr>
          <a:xfrm>
            <a:off x="1700980" y="1487839"/>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spring term</a:t>
            </a:r>
          </a:p>
        </p:txBody>
      </p:sp>
      <p:sp>
        <p:nvSpPr>
          <p:cNvPr id="27" name="Rectangle 26">
            <a:extLst>
              <a:ext uri="{FF2B5EF4-FFF2-40B4-BE49-F238E27FC236}">
                <a16:creationId xmlns:a16="http://schemas.microsoft.com/office/drawing/2014/main" id="{BE6A1C38-739D-F8E1-0792-5AC79808007E}"/>
              </a:ext>
            </a:extLst>
          </p:cNvPr>
          <p:cNvSpPr/>
          <p:nvPr/>
        </p:nvSpPr>
        <p:spPr>
          <a:xfrm>
            <a:off x="1700980" y="1967064"/>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3" name="Footer Placeholder 2">
            <a:extLst>
              <a:ext uri="{FF2B5EF4-FFF2-40B4-BE49-F238E27FC236}">
                <a16:creationId xmlns:a16="http://schemas.microsoft.com/office/drawing/2014/main" id="{29290BDC-8D7E-862B-437B-98F54E5D9D87}"/>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EEEAF34B-856D-57DB-FC18-9B3A343DE76B}"/>
              </a:ext>
            </a:extLst>
          </p:cNvPr>
          <p:cNvSpPr>
            <a:spLocks noGrp="1"/>
          </p:cNvSpPr>
          <p:nvPr>
            <p:ph type="sldNum" sz="quarter" idx="12"/>
          </p:nvPr>
        </p:nvSpPr>
        <p:spPr/>
        <p:txBody>
          <a:bodyPr/>
          <a:lstStyle/>
          <a:p>
            <a:fld id="{ADBD1915-73F0-4A8D-B501-CF547A3FBDF8}" type="slidenum">
              <a:rPr lang="en-GB" smtClean="0"/>
              <a:t>16</a:t>
            </a:fld>
            <a:endParaRPr lang="en-GB"/>
          </a:p>
        </p:txBody>
      </p:sp>
    </p:spTree>
    <p:extLst>
      <p:ext uri="{BB962C8B-B14F-4D97-AF65-F5344CB8AC3E}">
        <p14:creationId xmlns:p14="http://schemas.microsoft.com/office/powerpoint/2010/main" val="25694931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8F294A4B-6C27-433C-B7D3-6162B6429A26}"/>
              </a:ext>
            </a:extLst>
          </p:cNvPr>
          <p:cNvGraphicFramePr>
            <a:graphicFrameLocks noGrp="1"/>
          </p:cNvGraphicFramePr>
          <p:nvPr>
            <p:ph idx="1"/>
            <p:extLst>
              <p:ext uri="{D42A27DB-BD31-4B8C-83A1-F6EECF244321}">
                <p14:modId xmlns:p14="http://schemas.microsoft.com/office/powerpoint/2010/main" val="3141647922"/>
              </p:ext>
            </p:extLst>
          </p:nvPr>
        </p:nvGraphicFramePr>
        <p:xfrm>
          <a:off x="295275" y="225425"/>
          <a:ext cx="8482013" cy="1010920"/>
        </p:xfrm>
        <a:graphic>
          <a:graphicData uri="http://schemas.openxmlformats.org/drawingml/2006/table">
            <a:tbl>
              <a:tblPr firstRow="1" bandRow="1">
                <a:tableStyleId>{5C22544A-7EE6-4342-B048-85BDC9FD1C3A}</a:tableStyleId>
              </a:tblPr>
              <a:tblGrid>
                <a:gridCol w="8482013">
                  <a:extLst>
                    <a:ext uri="{9D8B030D-6E8A-4147-A177-3AD203B41FA5}">
                      <a16:colId xmlns:a16="http://schemas.microsoft.com/office/drawing/2014/main" val="3754541971"/>
                    </a:ext>
                  </a:extLst>
                </a:gridCol>
              </a:tblGrid>
              <a:tr h="370840">
                <a:tc>
                  <a:txBody>
                    <a:bodyPr/>
                    <a:lstStyle/>
                    <a:p>
                      <a:pPr algn="ctr"/>
                      <a:r>
                        <a:rPr lang="en-GB">
                          <a:latin typeface="Century Gothic" panose="020B0502020202020204" pitchFamily="34" charset="0"/>
                        </a:rPr>
                        <a:t>PERSONAL, SOCIAL and EMOTIONAL DEVELOPMENT: </a:t>
                      </a:r>
                    </a:p>
                    <a:p>
                      <a:pPr algn="ctr"/>
                      <a:r>
                        <a:rPr lang="en-GB">
                          <a:latin typeface="Century Gothic" panose="020B0502020202020204" pitchFamily="34" charset="0"/>
                        </a:rPr>
                        <a:t>Progress through reception</a:t>
                      </a:r>
                    </a:p>
                  </a:txBody>
                  <a:tcPr>
                    <a:solidFill>
                      <a:srgbClr val="D280D0"/>
                    </a:solidFill>
                  </a:tcPr>
                </a:tc>
                <a:extLst>
                  <a:ext uri="{0D108BD9-81ED-4DB2-BD59-A6C34878D82A}">
                    <a16:rowId xmlns:a16="http://schemas.microsoft.com/office/drawing/2014/main" val="2121299838"/>
                  </a:ext>
                </a:extLst>
              </a:tr>
              <a:tr h="370840">
                <a:tc>
                  <a:txBody>
                    <a:bodyPr/>
                    <a:lstStyle/>
                    <a:p>
                      <a:pPr algn="ctr"/>
                      <a:r>
                        <a:rPr lang="en-GB" b="1">
                          <a:solidFill>
                            <a:srgbClr val="D280D0"/>
                          </a:solidFill>
                          <a:latin typeface="Century Gothic" panose="020B0502020202020204" pitchFamily="34" charset="0"/>
                        </a:rPr>
                        <a:t>Building relationships</a:t>
                      </a:r>
                    </a:p>
                  </a:txBody>
                  <a:tcPr>
                    <a:noFill/>
                  </a:tcPr>
                </a:tc>
                <a:extLst>
                  <a:ext uri="{0D108BD9-81ED-4DB2-BD59-A6C34878D82A}">
                    <a16:rowId xmlns:a16="http://schemas.microsoft.com/office/drawing/2014/main" val="762247846"/>
                  </a:ext>
                </a:extLst>
              </a:tr>
            </a:tbl>
          </a:graphicData>
        </a:graphic>
      </p:graphicFrame>
      <p:sp>
        <p:nvSpPr>
          <p:cNvPr id="14" name="Rectangle 13">
            <a:extLst>
              <a:ext uri="{FF2B5EF4-FFF2-40B4-BE49-F238E27FC236}">
                <a16:creationId xmlns:a16="http://schemas.microsoft.com/office/drawing/2014/main" id="{83F880F4-4AE3-4016-919C-4BB11928779B}"/>
              </a:ext>
            </a:extLst>
          </p:cNvPr>
          <p:cNvSpPr/>
          <p:nvPr/>
        </p:nvSpPr>
        <p:spPr>
          <a:xfrm>
            <a:off x="295275" y="2771774"/>
            <a:ext cx="1838326" cy="29432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1050" b="1">
                <a:solidFill>
                  <a:schemeClr val="tx1"/>
                </a:solidFill>
                <a:latin typeface="Century Gothic" panose="020B0502020202020204" pitchFamily="34" charset="0"/>
              </a:rPr>
              <a:t>Playing in a group and extending and elaborating play ideas;</a:t>
            </a:r>
          </a:p>
          <a:p>
            <a:pPr marL="171450" indent="-171450">
              <a:buFont typeface="Arial" panose="020B0604020202020204" pitchFamily="34" charset="0"/>
              <a:buChar char="•"/>
            </a:pPr>
            <a:r>
              <a:rPr lang="en-GB" sz="1050" b="1">
                <a:solidFill>
                  <a:schemeClr val="tx1"/>
                </a:solidFill>
                <a:latin typeface="Century Gothic" panose="020B0502020202020204" pitchFamily="34" charset="0"/>
              </a:rPr>
              <a:t>Initiating play, offering opportunities for others to join in;</a:t>
            </a:r>
          </a:p>
          <a:p>
            <a:pPr marL="171450" indent="-171450">
              <a:buFont typeface="Arial" panose="020B0604020202020204" pitchFamily="34" charset="0"/>
              <a:buChar char="•"/>
            </a:pPr>
            <a:r>
              <a:rPr lang="en-GB" sz="1050" b="1">
                <a:solidFill>
                  <a:schemeClr val="tx1"/>
                </a:solidFill>
                <a:latin typeface="Century Gothic" panose="020B0502020202020204" pitchFamily="34" charset="0"/>
              </a:rPr>
              <a:t>Keeping play going by responding to what others are saying;</a:t>
            </a:r>
          </a:p>
          <a:p>
            <a:pPr marL="171450" indent="-171450">
              <a:buFont typeface="Arial" panose="020B0604020202020204" pitchFamily="34" charset="0"/>
              <a:buChar char="•"/>
            </a:pPr>
            <a:r>
              <a:rPr lang="en-GB" sz="1050" b="1">
                <a:solidFill>
                  <a:schemeClr val="tx1"/>
                </a:solidFill>
                <a:latin typeface="Century Gothic" panose="020B0502020202020204" pitchFamily="34" charset="0"/>
              </a:rPr>
              <a:t>Demonstrating friendly behaviour, initiating conversations and forming good relationships with peers and familiar adults.</a:t>
            </a:r>
          </a:p>
        </p:txBody>
      </p:sp>
      <p:sp>
        <p:nvSpPr>
          <p:cNvPr id="17" name="Rectangle 16">
            <a:extLst>
              <a:ext uri="{FF2B5EF4-FFF2-40B4-BE49-F238E27FC236}">
                <a16:creationId xmlns:a16="http://schemas.microsoft.com/office/drawing/2014/main" id="{76ABC9D3-EFFA-48B9-87EC-BDBF29665BCF}"/>
              </a:ext>
            </a:extLst>
          </p:cNvPr>
          <p:cNvSpPr/>
          <p:nvPr/>
        </p:nvSpPr>
        <p:spPr>
          <a:xfrm>
            <a:off x="2509836" y="2771775"/>
            <a:ext cx="1838326" cy="31622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endParaRPr lang="en-GB" sz="1050" b="1">
              <a:solidFill>
                <a:schemeClr val="tx1"/>
              </a:solidFill>
              <a:latin typeface="Century Gothic" panose="020B0502020202020204" pitchFamily="34" charset="0"/>
            </a:endParaRPr>
          </a:p>
          <a:p>
            <a:pPr marL="171450" indent="-171450">
              <a:buFont typeface="Arial" panose="020B0604020202020204" pitchFamily="34" charset="0"/>
              <a:buChar char="•"/>
            </a:pPr>
            <a:r>
              <a:rPr lang="en-GB" sz="1050" b="1">
                <a:solidFill>
                  <a:schemeClr val="tx1"/>
                </a:solidFill>
                <a:latin typeface="Century Gothic" panose="020B0502020202020204" pitchFamily="34" charset="0"/>
              </a:rPr>
              <a:t>Learning to listen to one another and showing respect when doing so;</a:t>
            </a:r>
          </a:p>
          <a:p>
            <a:pPr marL="171450" indent="-171450">
              <a:buFont typeface="Arial" panose="020B0604020202020204" pitchFamily="34" charset="0"/>
              <a:buChar char="•"/>
            </a:pPr>
            <a:r>
              <a:rPr lang="en-GB" sz="1050" b="1">
                <a:solidFill>
                  <a:schemeClr val="tx1"/>
                </a:solidFill>
                <a:latin typeface="Century Gothic" panose="020B0502020202020204" pitchFamily="34" charset="0"/>
              </a:rPr>
              <a:t>Initiating conversations, attending to and taking account of what others say;</a:t>
            </a:r>
          </a:p>
          <a:p>
            <a:pPr marL="171450" indent="-171450">
              <a:buFont typeface="Arial" panose="020B0604020202020204" pitchFamily="34" charset="0"/>
              <a:buChar char="•"/>
            </a:pPr>
            <a:r>
              <a:rPr lang="en-GB" sz="1050" b="1">
                <a:solidFill>
                  <a:schemeClr val="tx1"/>
                </a:solidFill>
                <a:latin typeface="Century Gothic" panose="020B0502020202020204" pitchFamily="34" charset="0"/>
              </a:rPr>
              <a:t>Explaining own knowledge and understanding and asking appropriate questions of others;</a:t>
            </a:r>
          </a:p>
          <a:p>
            <a:pPr marL="171450" indent="-171450">
              <a:buFont typeface="Arial" panose="020B0604020202020204" pitchFamily="34" charset="0"/>
              <a:buChar char="•"/>
            </a:pPr>
            <a:r>
              <a:rPr lang="en-GB" sz="1050" b="1">
                <a:solidFill>
                  <a:schemeClr val="tx1"/>
                </a:solidFill>
                <a:latin typeface="Century Gothic" panose="020B0502020202020204" pitchFamily="34" charset="0"/>
              </a:rPr>
              <a:t>Taking steps to resolve conflicts with others and attempting to find a compromise.</a:t>
            </a:r>
          </a:p>
          <a:p>
            <a:endParaRPr lang="en-GB" sz="1050" b="1">
              <a:solidFill>
                <a:schemeClr val="tx1"/>
              </a:solidFill>
              <a:latin typeface="Century Gothic" panose="020B0502020202020204" pitchFamily="34" charset="0"/>
            </a:endParaRPr>
          </a:p>
        </p:txBody>
      </p:sp>
      <p:sp>
        <p:nvSpPr>
          <p:cNvPr id="18" name="Rectangle 17">
            <a:extLst>
              <a:ext uri="{FF2B5EF4-FFF2-40B4-BE49-F238E27FC236}">
                <a16:creationId xmlns:a16="http://schemas.microsoft.com/office/drawing/2014/main" id="{E7D3B6FF-CD7B-4422-86C6-800E979B7FF9}"/>
              </a:ext>
            </a:extLst>
          </p:cNvPr>
          <p:cNvSpPr/>
          <p:nvPr/>
        </p:nvSpPr>
        <p:spPr>
          <a:xfrm>
            <a:off x="4724399" y="2771775"/>
            <a:ext cx="1838326" cy="283190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1050" b="1">
                <a:solidFill>
                  <a:schemeClr val="tx1"/>
                </a:solidFill>
                <a:latin typeface="Century Gothic" panose="020B0502020202020204" pitchFamily="34" charset="0"/>
              </a:rPr>
              <a:t>Building constructive and respectful relationships;</a:t>
            </a:r>
          </a:p>
          <a:p>
            <a:pPr marL="171450" indent="-171450">
              <a:buFont typeface="Arial" panose="020B0604020202020204" pitchFamily="34" charset="0"/>
              <a:buChar char="•"/>
            </a:pPr>
            <a:r>
              <a:rPr lang="en-GB" sz="1050" b="1">
                <a:solidFill>
                  <a:schemeClr val="tx1"/>
                </a:solidFill>
                <a:latin typeface="Century Gothic" panose="020B0502020202020204" pitchFamily="34" charset="0"/>
              </a:rPr>
              <a:t>Playing cooperatively with others and taking account of their ideas;</a:t>
            </a:r>
          </a:p>
          <a:p>
            <a:pPr marL="171450" indent="-171450">
              <a:buFont typeface="Arial" panose="020B0604020202020204" pitchFamily="34" charset="0"/>
              <a:buChar char="•"/>
            </a:pPr>
            <a:r>
              <a:rPr lang="en-GB" sz="1050" b="1">
                <a:solidFill>
                  <a:schemeClr val="tx1"/>
                </a:solidFill>
                <a:latin typeface="Century Gothic" panose="020B0502020202020204" pitchFamily="34" charset="0"/>
              </a:rPr>
              <a:t>Being happy to listen to others organisational ideas;</a:t>
            </a:r>
          </a:p>
          <a:p>
            <a:pPr marL="171450" indent="-171450">
              <a:buFont typeface="Arial" panose="020B0604020202020204" pitchFamily="34" charset="0"/>
              <a:buChar char="•"/>
            </a:pPr>
            <a:r>
              <a:rPr lang="en-GB" sz="1050" b="1">
                <a:solidFill>
                  <a:schemeClr val="tx1"/>
                </a:solidFill>
                <a:latin typeface="Century Gothic" panose="020B0502020202020204" pitchFamily="34" charset="0"/>
              </a:rPr>
              <a:t>Showing sensitivity to others’ feelings;</a:t>
            </a:r>
          </a:p>
          <a:p>
            <a:pPr marL="171450" indent="-171450">
              <a:buFont typeface="Arial" panose="020B0604020202020204" pitchFamily="34" charset="0"/>
              <a:buChar char="•"/>
            </a:pPr>
            <a:r>
              <a:rPr lang="en-GB" sz="1050" b="1">
                <a:solidFill>
                  <a:schemeClr val="tx1"/>
                </a:solidFill>
                <a:latin typeface="Century Gothic" panose="020B0502020202020204" pitchFamily="34" charset="0"/>
              </a:rPr>
              <a:t>Forming positive relationships with adults and other children. </a:t>
            </a:r>
          </a:p>
        </p:txBody>
      </p:sp>
      <p:sp>
        <p:nvSpPr>
          <p:cNvPr id="19" name="Rectangle 18">
            <a:extLst>
              <a:ext uri="{FF2B5EF4-FFF2-40B4-BE49-F238E27FC236}">
                <a16:creationId xmlns:a16="http://schemas.microsoft.com/office/drawing/2014/main" id="{CD0CD56C-65AD-4C76-900E-E4B82122E69D}"/>
              </a:ext>
            </a:extLst>
          </p:cNvPr>
          <p:cNvSpPr/>
          <p:nvPr/>
        </p:nvSpPr>
        <p:spPr>
          <a:xfrm>
            <a:off x="6938962" y="2771775"/>
            <a:ext cx="1838326" cy="18337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1050" b="1" u="none" strike="noStrike" baseline="0" dirty="0">
                <a:solidFill>
                  <a:srgbClr val="000000"/>
                </a:solidFill>
                <a:latin typeface="Century Gothic" panose="020B0502020202020204" pitchFamily="34" charset="0"/>
              </a:rPr>
              <a:t>Work and play cooperatively and take turns with others;</a:t>
            </a:r>
          </a:p>
          <a:p>
            <a:pPr marL="171450" indent="-171450">
              <a:buFont typeface="Arial" panose="020B0604020202020204" pitchFamily="34" charset="0"/>
              <a:buChar char="•"/>
            </a:pPr>
            <a:r>
              <a:rPr lang="en-GB" sz="1050" b="1" u="none" strike="noStrike" baseline="0" dirty="0">
                <a:solidFill>
                  <a:srgbClr val="000000"/>
                </a:solidFill>
                <a:latin typeface="Century Gothic" panose="020B0502020202020204" pitchFamily="34" charset="0"/>
              </a:rPr>
              <a:t>Form positive attachments to adults and friendships with peers;</a:t>
            </a:r>
          </a:p>
          <a:p>
            <a:pPr marL="171450" indent="-171450">
              <a:buFont typeface="Arial" panose="020B0604020202020204" pitchFamily="34" charset="0"/>
              <a:buChar char="•"/>
            </a:pPr>
            <a:r>
              <a:rPr lang="en-GB" sz="1050" b="1" u="none" strike="noStrike" baseline="0" dirty="0">
                <a:solidFill>
                  <a:srgbClr val="000000"/>
                </a:solidFill>
                <a:latin typeface="Century Gothic" panose="020B0502020202020204" pitchFamily="34" charset="0"/>
              </a:rPr>
              <a:t>Show sensitivity to their own and to others’ needs.	</a:t>
            </a:r>
          </a:p>
        </p:txBody>
      </p:sp>
      <p:sp>
        <p:nvSpPr>
          <p:cNvPr id="20" name="Rectangle 19">
            <a:extLst>
              <a:ext uri="{FF2B5EF4-FFF2-40B4-BE49-F238E27FC236}">
                <a16:creationId xmlns:a16="http://schemas.microsoft.com/office/drawing/2014/main" id="{413742AF-BA83-4051-9991-E630CD14E758}"/>
              </a:ext>
            </a:extLst>
          </p:cNvPr>
          <p:cNvSpPr/>
          <p:nvPr/>
        </p:nvSpPr>
        <p:spPr>
          <a:xfrm>
            <a:off x="6938962" y="1733550"/>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working at the expected level of  development will</a:t>
            </a:r>
          </a:p>
        </p:txBody>
      </p:sp>
      <p:sp>
        <p:nvSpPr>
          <p:cNvPr id="21" name="TextBox 20">
            <a:extLst>
              <a:ext uri="{FF2B5EF4-FFF2-40B4-BE49-F238E27FC236}">
                <a16:creationId xmlns:a16="http://schemas.microsoft.com/office/drawing/2014/main" id="{FBCB89E0-C069-4CEB-BC6D-5EB35A248B7E}"/>
              </a:ext>
            </a:extLst>
          </p:cNvPr>
          <p:cNvSpPr txBox="1"/>
          <p:nvPr/>
        </p:nvSpPr>
        <p:spPr>
          <a:xfrm>
            <a:off x="6938962" y="1254324"/>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reception</a:t>
            </a:r>
          </a:p>
        </p:txBody>
      </p:sp>
      <p:sp>
        <p:nvSpPr>
          <p:cNvPr id="22" name="Rectangle 21">
            <a:extLst>
              <a:ext uri="{FF2B5EF4-FFF2-40B4-BE49-F238E27FC236}">
                <a16:creationId xmlns:a16="http://schemas.microsoft.com/office/drawing/2014/main" id="{F5A80219-CC73-487D-8C49-A69B40E54900}"/>
              </a:ext>
            </a:extLst>
          </p:cNvPr>
          <p:cNvSpPr/>
          <p:nvPr/>
        </p:nvSpPr>
        <p:spPr>
          <a:xfrm>
            <a:off x="295275" y="1733550"/>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3" name="TextBox 22">
            <a:extLst>
              <a:ext uri="{FF2B5EF4-FFF2-40B4-BE49-F238E27FC236}">
                <a16:creationId xmlns:a16="http://schemas.microsoft.com/office/drawing/2014/main" id="{CAFBF1F9-26A8-4240-A8EF-4419BE9A4ED5}"/>
              </a:ext>
            </a:extLst>
          </p:cNvPr>
          <p:cNvSpPr txBox="1"/>
          <p:nvPr/>
        </p:nvSpPr>
        <p:spPr>
          <a:xfrm>
            <a:off x="295275" y="1254324"/>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nursery</a:t>
            </a:r>
          </a:p>
        </p:txBody>
      </p:sp>
      <p:sp>
        <p:nvSpPr>
          <p:cNvPr id="24" name="TextBox 23">
            <a:extLst>
              <a:ext uri="{FF2B5EF4-FFF2-40B4-BE49-F238E27FC236}">
                <a16:creationId xmlns:a16="http://schemas.microsoft.com/office/drawing/2014/main" id="{24CAB40F-BE79-418F-9720-64E8B908F3AD}"/>
              </a:ext>
            </a:extLst>
          </p:cNvPr>
          <p:cNvSpPr txBox="1"/>
          <p:nvPr/>
        </p:nvSpPr>
        <p:spPr>
          <a:xfrm>
            <a:off x="2324100" y="1254323"/>
            <a:ext cx="2024062"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autumn term</a:t>
            </a:r>
          </a:p>
        </p:txBody>
      </p:sp>
      <p:sp>
        <p:nvSpPr>
          <p:cNvPr id="25" name="TextBox 24">
            <a:extLst>
              <a:ext uri="{FF2B5EF4-FFF2-40B4-BE49-F238E27FC236}">
                <a16:creationId xmlns:a16="http://schemas.microsoft.com/office/drawing/2014/main" id="{63EE487E-E363-457A-A9DF-2C0982732CCE}"/>
              </a:ext>
            </a:extLst>
          </p:cNvPr>
          <p:cNvSpPr txBox="1"/>
          <p:nvPr/>
        </p:nvSpPr>
        <p:spPr>
          <a:xfrm>
            <a:off x="4724399" y="1254323"/>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spring term</a:t>
            </a:r>
          </a:p>
        </p:txBody>
      </p:sp>
      <p:sp>
        <p:nvSpPr>
          <p:cNvPr id="26" name="Rectangle 25">
            <a:extLst>
              <a:ext uri="{FF2B5EF4-FFF2-40B4-BE49-F238E27FC236}">
                <a16:creationId xmlns:a16="http://schemas.microsoft.com/office/drawing/2014/main" id="{C50C895F-7FD7-4E98-BDCF-7F25CF6C1ECF}"/>
              </a:ext>
            </a:extLst>
          </p:cNvPr>
          <p:cNvSpPr/>
          <p:nvPr/>
        </p:nvSpPr>
        <p:spPr>
          <a:xfrm>
            <a:off x="2509836" y="1733549"/>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7" name="Rectangle 26">
            <a:extLst>
              <a:ext uri="{FF2B5EF4-FFF2-40B4-BE49-F238E27FC236}">
                <a16:creationId xmlns:a16="http://schemas.microsoft.com/office/drawing/2014/main" id="{030045F8-D53B-43FE-8544-571B158C799C}"/>
              </a:ext>
            </a:extLst>
          </p:cNvPr>
          <p:cNvSpPr/>
          <p:nvPr/>
        </p:nvSpPr>
        <p:spPr>
          <a:xfrm>
            <a:off x="4724399" y="1733548"/>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3" name="Footer Placeholder 2">
            <a:extLst>
              <a:ext uri="{FF2B5EF4-FFF2-40B4-BE49-F238E27FC236}">
                <a16:creationId xmlns:a16="http://schemas.microsoft.com/office/drawing/2014/main" id="{41F61EFD-9DDA-DB59-807C-BCCF7BF31277}"/>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6FA2D5D0-58A3-E761-BE9F-883AF3DE071F}"/>
              </a:ext>
            </a:extLst>
          </p:cNvPr>
          <p:cNvSpPr>
            <a:spLocks noGrp="1"/>
          </p:cNvSpPr>
          <p:nvPr>
            <p:ph type="sldNum" sz="quarter" idx="12"/>
          </p:nvPr>
        </p:nvSpPr>
        <p:spPr/>
        <p:txBody>
          <a:bodyPr/>
          <a:lstStyle/>
          <a:p>
            <a:fld id="{ADBD1915-73F0-4A8D-B501-CF547A3FBDF8}" type="slidenum">
              <a:rPr lang="en-GB" smtClean="0"/>
              <a:t>17</a:t>
            </a:fld>
            <a:endParaRPr lang="en-GB"/>
          </a:p>
        </p:txBody>
      </p:sp>
    </p:spTree>
    <p:extLst>
      <p:ext uri="{BB962C8B-B14F-4D97-AF65-F5344CB8AC3E}">
        <p14:creationId xmlns:p14="http://schemas.microsoft.com/office/powerpoint/2010/main" val="34496724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8AFCE2CA-BB0E-43D8-B252-7A78CFA5B31D}"/>
              </a:ext>
            </a:extLst>
          </p:cNvPr>
          <p:cNvGraphicFramePr>
            <a:graphicFrameLocks noGrp="1"/>
          </p:cNvGraphicFramePr>
          <p:nvPr>
            <p:ph idx="1"/>
            <p:extLst>
              <p:ext uri="{D42A27DB-BD31-4B8C-83A1-F6EECF244321}">
                <p14:modId xmlns:p14="http://schemas.microsoft.com/office/powerpoint/2010/main" val="4006281321"/>
              </p:ext>
            </p:extLst>
          </p:nvPr>
        </p:nvGraphicFramePr>
        <p:xfrm>
          <a:off x="525282" y="561368"/>
          <a:ext cx="8165493" cy="1010920"/>
        </p:xfrm>
        <a:graphic>
          <a:graphicData uri="http://schemas.openxmlformats.org/drawingml/2006/table">
            <a:tbl>
              <a:tblPr firstRow="1" bandRow="1">
                <a:tableStyleId>{5C22544A-7EE6-4342-B048-85BDC9FD1C3A}</a:tableStyleId>
              </a:tblPr>
              <a:tblGrid>
                <a:gridCol w="8165493">
                  <a:extLst>
                    <a:ext uri="{9D8B030D-6E8A-4147-A177-3AD203B41FA5}">
                      <a16:colId xmlns:a16="http://schemas.microsoft.com/office/drawing/2014/main" val="2352009460"/>
                    </a:ext>
                  </a:extLst>
                </a:gridCol>
              </a:tblGrid>
              <a:tr h="370840">
                <a:tc>
                  <a:txBody>
                    <a:bodyPr/>
                    <a:lstStyle/>
                    <a:p>
                      <a:pPr algn="ctr"/>
                      <a:r>
                        <a:rPr lang="en-GB">
                          <a:latin typeface="Century Gothic" panose="020B0502020202020204" pitchFamily="34" charset="0"/>
                        </a:rPr>
                        <a:t>PERSONAL, SOCIAL and EMOTIONAL DEVELOPMENT: </a:t>
                      </a:r>
                    </a:p>
                    <a:p>
                      <a:pPr algn="ctr"/>
                      <a:r>
                        <a:rPr lang="en-GB">
                          <a:latin typeface="Century Gothic" panose="020B0502020202020204" pitchFamily="34" charset="0"/>
                        </a:rPr>
                        <a:t>Progress beyond reception</a:t>
                      </a:r>
                    </a:p>
                  </a:txBody>
                  <a:tcPr>
                    <a:solidFill>
                      <a:srgbClr val="D280D0"/>
                    </a:solidFill>
                  </a:tcPr>
                </a:tc>
                <a:extLst>
                  <a:ext uri="{0D108BD9-81ED-4DB2-BD59-A6C34878D82A}">
                    <a16:rowId xmlns:a16="http://schemas.microsoft.com/office/drawing/2014/main" val="2330111559"/>
                  </a:ext>
                </a:extLst>
              </a:tr>
              <a:tr h="370840">
                <a:tc>
                  <a:txBody>
                    <a:bodyPr/>
                    <a:lstStyle/>
                    <a:p>
                      <a:pPr algn="ctr"/>
                      <a:r>
                        <a:rPr lang="en-GB" b="1">
                          <a:solidFill>
                            <a:srgbClr val="D280D0"/>
                          </a:solidFill>
                          <a:latin typeface="Century Gothic" panose="020B0502020202020204" pitchFamily="34" charset="0"/>
                        </a:rPr>
                        <a:t>Building relationships</a:t>
                      </a:r>
                    </a:p>
                  </a:txBody>
                  <a:tcPr>
                    <a:noFill/>
                  </a:tcPr>
                </a:tc>
                <a:extLst>
                  <a:ext uri="{0D108BD9-81ED-4DB2-BD59-A6C34878D82A}">
                    <a16:rowId xmlns:a16="http://schemas.microsoft.com/office/drawing/2014/main" val="2632676721"/>
                  </a:ext>
                </a:extLst>
              </a:tr>
            </a:tbl>
          </a:graphicData>
        </a:graphic>
      </p:graphicFrame>
      <p:sp>
        <p:nvSpPr>
          <p:cNvPr id="5" name="Rectangle 4">
            <a:extLst>
              <a:ext uri="{FF2B5EF4-FFF2-40B4-BE49-F238E27FC236}">
                <a16:creationId xmlns:a16="http://schemas.microsoft.com/office/drawing/2014/main" id="{DDAB8651-8FC1-40FF-B865-3B05F16409E5}"/>
              </a:ext>
            </a:extLst>
          </p:cNvPr>
          <p:cNvSpPr/>
          <p:nvPr/>
        </p:nvSpPr>
        <p:spPr>
          <a:xfrm>
            <a:off x="622887" y="2743360"/>
            <a:ext cx="3545785" cy="14473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1400" b="1" u="none" strike="noStrike" baseline="0">
                <a:solidFill>
                  <a:srgbClr val="000000"/>
                </a:solidFill>
                <a:latin typeface="Century Gothic" panose="020B0502020202020204" pitchFamily="34" charset="0"/>
              </a:rPr>
              <a:t>Work and play cooperatively and take turns with others;</a:t>
            </a:r>
          </a:p>
          <a:p>
            <a:pPr marL="171450" indent="-171450">
              <a:buFont typeface="Arial" panose="020B0604020202020204" pitchFamily="34" charset="0"/>
              <a:buChar char="•"/>
            </a:pPr>
            <a:r>
              <a:rPr lang="en-GB" sz="1400" b="1" u="none" strike="noStrike" baseline="0">
                <a:solidFill>
                  <a:srgbClr val="000000"/>
                </a:solidFill>
                <a:latin typeface="Century Gothic" panose="020B0502020202020204" pitchFamily="34" charset="0"/>
              </a:rPr>
              <a:t>Form positive attachments to adults and friendships with peers;</a:t>
            </a:r>
          </a:p>
          <a:p>
            <a:pPr marL="171450" indent="-171450">
              <a:buFont typeface="Arial" panose="020B0604020202020204" pitchFamily="34" charset="0"/>
              <a:buChar char="•"/>
            </a:pPr>
            <a:r>
              <a:rPr lang="en-GB" sz="1400" b="1" u="none" strike="noStrike" baseline="0">
                <a:solidFill>
                  <a:srgbClr val="000000"/>
                </a:solidFill>
                <a:latin typeface="Century Gothic" panose="020B0502020202020204" pitchFamily="34" charset="0"/>
              </a:rPr>
              <a:t>Show sensitivity to their own and to others’ needs.</a:t>
            </a:r>
          </a:p>
        </p:txBody>
      </p:sp>
      <p:sp>
        <p:nvSpPr>
          <p:cNvPr id="6" name="Rectangle 5">
            <a:extLst>
              <a:ext uri="{FF2B5EF4-FFF2-40B4-BE49-F238E27FC236}">
                <a16:creationId xmlns:a16="http://schemas.microsoft.com/office/drawing/2014/main" id="{2184C2AF-0626-4C31-9DFE-403CE0970D57}"/>
              </a:ext>
            </a:extLst>
          </p:cNvPr>
          <p:cNvSpPr/>
          <p:nvPr/>
        </p:nvSpPr>
        <p:spPr>
          <a:xfrm>
            <a:off x="5208601" y="2743360"/>
            <a:ext cx="3545785" cy="307641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lvl="0" indent="-285750" algn="ctr">
              <a:buSzPct val="100000"/>
              <a:buFont typeface="Arial" panose="020B0604020202020204" pitchFamily="34" charset="0"/>
              <a:buChar char="•"/>
            </a:pPr>
            <a:endParaRPr lang="en-GB" sz="1400" b="1" u="none" baseline="0">
              <a:solidFill>
                <a:schemeClr val="tx1"/>
              </a:solidFill>
              <a:latin typeface="Century Gothic" pitchFamily="34"/>
            </a:endParaRPr>
          </a:p>
          <a:p>
            <a:pPr marL="285750" lvl="0" indent="-285750" algn="ctr">
              <a:buSzPct val="100000"/>
              <a:buFont typeface="Arial" panose="020B0604020202020204" pitchFamily="34" charset="0"/>
              <a:buChar char="•"/>
            </a:pPr>
            <a:endParaRPr lang="en-GB" sz="1400" b="1">
              <a:solidFill>
                <a:schemeClr val="tx1"/>
              </a:solidFill>
              <a:latin typeface="Century Gothic" pitchFamily="34"/>
            </a:endParaRPr>
          </a:p>
          <a:p>
            <a:pPr marL="171450" lvl="0" indent="-171450">
              <a:buFont typeface="Arial" panose="020B0604020202020204" pitchFamily="34" charset="0"/>
              <a:buChar char="•"/>
            </a:pPr>
            <a:r>
              <a:rPr lang="en-GB" sz="1400" b="1">
                <a:solidFill>
                  <a:schemeClr val="dk1"/>
                </a:solidFill>
                <a:latin typeface="Century Gothic" panose="020B0502020202020204" pitchFamily="34" charset="0"/>
              </a:rPr>
              <a:t>K</a:t>
            </a:r>
            <a:r>
              <a:rPr lang="en-GB" sz="1400" b="1" kern="1200">
                <a:solidFill>
                  <a:schemeClr val="dk1"/>
                </a:solidFill>
                <a:effectLst/>
                <a:latin typeface="Century Gothic" panose="020B0502020202020204" pitchFamily="34" charset="0"/>
                <a:ea typeface="+mn-ea"/>
                <a:cs typeface="+mn-cs"/>
              </a:rPr>
              <a:t>now about the roles of different people in our lives;</a:t>
            </a:r>
          </a:p>
          <a:p>
            <a:pPr marL="171450" lvl="0" indent="-171450">
              <a:buFont typeface="Arial" panose="020B0604020202020204" pitchFamily="34" charset="0"/>
              <a:buChar char="•"/>
            </a:pPr>
            <a:r>
              <a:rPr lang="en-GB" sz="1400" b="1">
                <a:solidFill>
                  <a:schemeClr val="dk1"/>
                </a:solidFill>
                <a:latin typeface="Century Gothic" panose="020B0502020202020204" pitchFamily="34" charset="0"/>
              </a:rPr>
              <a:t>K</a:t>
            </a:r>
            <a:r>
              <a:rPr lang="en-GB" sz="1400" b="1" kern="1200">
                <a:solidFill>
                  <a:schemeClr val="dk1"/>
                </a:solidFill>
                <a:effectLst/>
                <a:latin typeface="Century Gothic" panose="020B0502020202020204" pitchFamily="34" charset="0"/>
                <a:ea typeface="+mn-ea"/>
                <a:cs typeface="+mn-cs"/>
              </a:rPr>
              <a:t>now about the people who love and care for them;</a:t>
            </a:r>
          </a:p>
          <a:p>
            <a:pPr marL="171450" lvl="0" indent="-171450">
              <a:buFont typeface="Arial" panose="020B0604020202020204" pitchFamily="34" charset="0"/>
              <a:buChar char="•"/>
            </a:pPr>
            <a:r>
              <a:rPr lang="en-GB" sz="1400" b="1">
                <a:solidFill>
                  <a:schemeClr val="dk1"/>
                </a:solidFill>
                <a:latin typeface="Century Gothic" panose="020B0502020202020204" pitchFamily="34" charset="0"/>
              </a:rPr>
              <a:t>K</a:t>
            </a:r>
            <a:r>
              <a:rPr lang="en-GB" sz="1400" b="1" kern="1200">
                <a:solidFill>
                  <a:schemeClr val="dk1"/>
                </a:solidFill>
                <a:effectLst/>
                <a:latin typeface="Century Gothic" panose="020B0502020202020204" pitchFamily="34" charset="0"/>
                <a:ea typeface="+mn-ea"/>
                <a:cs typeface="+mn-cs"/>
              </a:rPr>
              <a:t>now about different types of families that may be different from their own;</a:t>
            </a:r>
          </a:p>
          <a:p>
            <a:pPr marL="171450" lvl="0" indent="-171450">
              <a:buFont typeface="Arial" panose="020B0604020202020204" pitchFamily="34" charset="0"/>
              <a:buChar char="•"/>
            </a:pPr>
            <a:r>
              <a:rPr lang="en-GB" sz="1400" b="1">
                <a:solidFill>
                  <a:schemeClr val="dk1"/>
                </a:solidFill>
                <a:latin typeface="Century Gothic" panose="020B0502020202020204" pitchFamily="34" charset="0"/>
              </a:rPr>
              <a:t>K</a:t>
            </a:r>
            <a:r>
              <a:rPr lang="en-GB" sz="1400" b="1" kern="1200">
                <a:solidFill>
                  <a:schemeClr val="dk1"/>
                </a:solidFill>
                <a:effectLst/>
                <a:latin typeface="Century Gothic" panose="020B0502020202020204" pitchFamily="34" charset="0"/>
                <a:ea typeface="+mn-ea"/>
                <a:cs typeface="+mn-cs"/>
              </a:rPr>
              <a:t>now how to make friends and what makes a good friendship;</a:t>
            </a:r>
          </a:p>
          <a:p>
            <a:pPr marL="171450" indent="-171450">
              <a:buFont typeface="Arial" panose="020B0604020202020204" pitchFamily="34" charset="0"/>
              <a:buChar char="•"/>
            </a:pPr>
            <a:r>
              <a:rPr lang="en-GB" sz="1400" b="1">
                <a:solidFill>
                  <a:schemeClr val="dk1"/>
                </a:solidFill>
                <a:latin typeface="Century Gothic" panose="020B0502020202020204" pitchFamily="34" charset="0"/>
              </a:rPr>
              <a:t>B</a:t>
            </a:r>
            <a:r>
              <a:rPr lang="en-GB" sz="1400" b="1" kern="1200">
                <a:solidFill>
                  <a:schemeClr val="dk1"/>
                </a:solidFill>
                <a:effectLst/>
                <a:latin typeface="Century Gothic" panose="020B0502020202020204" pitchFamily="34" charset="0"/>
                <a:ea typeface="+mn-ea"/>
                <a:cs typeface="+mn-cs"/>
              </a:rPr>
              <a:t>e able to recognise when they or someone else feels lonely and what to do.</a:t>
            </a:r>
          </a:p>
          <a:p>
            <a:pPr marL="171450" lvl="0" indent="-171450" algn="ctr">
              <a:buFont typeface="Arial" panose="020B0604020202020204" pitchFamily="34" charset="0"/>
              <a:buChar char="•"/>
            </a:pPr>
            <a:endParaRPr lang="en-GB" sz="1400" b="1" kern="1200">
              <a:solidFill>
                <a:schemeClr val="dk1"/>
              </a:solidFill>
              <a:effectLst/>
              <a:latin typeface="Century Gothic" panose="020B0502020202020204" pitchFamily="34" charset="0"/>
              <a:ea typeface="+mn-ea"/>
              <a:cs typeface="+mn-cs"/>
            </a:endParaRPr>
          </a:p>
          <a:p>
            <a:pPr marL="342900" lvl="0" indent="-342900">
              <a:spcAft>
                <a:spcPts val="0"/>
              </a:spcAft>
              <a:buSzPct val="100000"/>
              <a:buFont typeface="Wingdings" pitchFamily="2"/>
              <a:buChar char="§"/>
            </a:pPr>
            <a:endParaRPr lang="en-GB" sz="1400">
              <a:latin typeface="Century Gothic" pitchFamily="34"/>
              <a:ea typeface="Calibri" pitchFamily="34"/>
              <a:cs typeface="Times New Roman" pitchFamily="18"/>
            </a:endParaRPr>
          </a:p>
          <a:p>
            <a:pPr marL="171450" lvl="0" indent="-171450">
              <a:buSzPct val="100000"/>
              <a:buFont typeface="Arial" pitchFamily="34"/>
              <a:buChar char="•"/>
            </a:pPr>
            <a:endParaRPr lang="en-GB" sz="1400" u="none" baseline="0">
              <a:latin typeface="Century Gothic" pitchFamily="34"/>
            </a:endParaRPr>
          </a:p>
          <a:p>
            <a:pPr lvl="0" algn="ctr">
              <a:buSzPct val="100000"/>
            </a:pPr>
            <a:endParaRPr lang="en-GB" sz="1400" b="1" baseline="0">
              <a:solidFill>
                <a:schemeClr val="tx1"/>
              </a:solidFill>
              <a:latin typeface="Century Gothic" pitchFamily="34"/>
            </a:endParaRPr>
          </a:p>
        </p:txBody>
      </p:sp>
      <p:sp>
        <p:nvSpPr>
          <p:cNvPr id="7" name="Rectangle 6">
            <a:extLst>
              <a:ext uri="{FF2B5EF4-FFF2-40B4-BE49-F238E27FC236}">
                <a16:creationId xmlns:a16="http://schemas.microsoft.com/office/drawing/2014/main" id="{5AE092BA-DEB3-40C3-846C-EDD1AA98C4F0}"/>
              </a:ext>
            </a:extLst>
          </p:cNvPr>
          <p:cNvSpPr/>
          <p:nvPr/>
        </p:nvSpPr>
        <p:spPr>
          <a:xfrm>
            <a:off x="525282" y="2255519"/>
            <a:ext cx="3545785" cy="38961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solidFill>
                  <a:srgbClr val="D280D0"/>
                </a:solidFill>
                <a:latin typeface="Century Gothic" panose="020B0502020202020204" pitchFamily="34" charset="0"/>
              </a:rPr>
              <a:t>Early learning goal</a:t>
            </a:r>
          </a:p>
        </p:txBody>
      </p:sp>
      <p:sp>
        <p:nvSpPr>
          <p:cNvPr id="8" name="Rectangle 7">
            <a:extLst>
              <a:ext uri="{FF2B5EF4-FFF2-40B4-BE49-F238E27FC236}">
                <a16:creationId xmlns:a16="http://schemas.microsoft.com/office/drawing/2014/main" id="{CA106F46-E18F-4EF8-92E8-5901BEFBE0B1}"/>
              </a:ext>
            </a:extLst>
          </p:cNvPr>
          <p:cNvSpPr/>
          <p:nvPr/>
        </p:nvSpPr>
        <p:spPr>
          <a:xfrm>
            <a:off x="5144990" y="2241419"/>
            <a:ext cx="3545785" cy="38961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solidFill>
                  <a:srgbClr val="D280D0"/>
                </a:solidFill>
                <a:latin typeface="Century Gothic" panose="020B0502020202020204" pitchFamily="34" charset="0"/>
              </a:rPr>
              <a:t>End of Year 1 expectation</a:t>
            </a:r>
          </a:p>
        </p:txBody>
      </p:sp>
      <p:sp>
        <p:nvSpPr>
          <p:cNvPr id="3" name="Footer Placeholder 2">
            <a:extLst>
              <a:ext uri="{FF2B5EF4-FFF2-40B4-BE49-F238E27FC236}">
                <a16:creationId xmlns:a16="http://schemas.microsoft.com/office/drawing/2014/main" id="{CF9815B5-DB17-0231-0C05-D8F409534642}"/>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F754EB07-00B8-BA5C-9964-6A72B7F484DD}"/>
              </a:ext>
            </a:extLst>
          </p:cNvPr>
          <p:cNvSpPr>
            <a:spLocks noGrp="1"/>
          </p:cNvSpPr>
          <p:nvPr>
            <p:ph type="sldNum" sz="quarter" idx="12"/>
          </p:nvPr>
        </p:nvSpPr>
        <p:spPr/>
        <p:txBody>
          <a:bodyPr/>
          <a:lstStyle/>
          <a:p>
            <a:fld id="{ADBD1915-73F0-4A8D-B501-CF547A3FBDF8}" type="slidenum">
              <a:rPr lang="en-GB" smtClean="0"/>
              <a:t>18</a:t>
            </a:fld>
            <a:endParaRPr lang="en-GB"/>
          </a:p>
        </p:txBody>
      </p:sp>
    </p:spTree>
    <p:extLst>
      <p:ext uri="{BB962C8B-B14F-4D97-AF65-F5344CB8AC3E}">
        <p14:creationId xmlns:p14="http://schemas.microsoft.com/office/powerpoint/2010/main" val="22663255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CCBBDE36-5A35-4ADD-A004-23C425D60DD6}"/>
              </a:ext>
            </a:extLst>
          </p:cNvPr>
          <p:cNvSpPr txBox="1"/>
          <p:nvPr/>
        </p:nvSpPr>
        <p:spPr>
          <a:xfrm>
            <a:off x="851482" y="301896"/>
            <a:ext cx="7441035" cy="2123658"/>
          </a:xfrm>
          <a:prstGeom prst="rect">
            <a:avLst/>
          </a:prstGeom>
          <a:noFill/>
        </p:spPr>
        <p:txBody>
          <a:bodyPr wrap="square">
            <a:spAutoFit/>
          </a:bodyPr>
          <a:lstStyle/>
          <a:p>
            <a:pPr marL="0" indent="0" algn="ctr">
              <a:buFont typeface="Arial" panose="020B0604020202020204" pitchFamily="34" charset="0"/>
              <a:buNone/>
            </a:pPr>
            <a:r>
              <a:rPr lang="en-US" sz="6600" b="1">
                <a:solidFill>
                  <a:srgbClr val="D280D0"/>
                </a:solidFill>
                <a:latin typeface="Century Gothic" panose="020B0502020202020204" pitchFamily="34" charset="0"/>
              </a:rPr>
              <a:t>P</a:t>
            </a:r>
            <a:r>
              <a:rPr lang="en-GB" sz="6600" b="1">
                <a:solidFill>
                  <a:srgbClr val="D280D0"/>
                </a:solidFill>
                <a:latin typeface="Century Gothic" panose="020B0502020202020204" pitchFamily="34" charset="0"/>
              </a:rPr>
              <a:t>hysical Development</a:t>
            </a:r>
          </a:p>
        </p:txBody>
      </p:sp>
      <p:pic>
        <p:nvPicPr>
          <p:cNvPr id="6" name="Picture 5" descr="Icon&#10;&#10;Description automatically generated">
            <a:extLst>
              <a:ext uri="{FF2B5EF4-FFF2-40B4-BE49-F238E27FC236}">
                <a16:creationId xmlns:a16="http://schemas.microsoft.com/office/drawing/2014/main" id="{828533C3-839B-4C34-BD41-FACA2931D20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6676" y="2797343"/>
            <a:ext cx="3270207" cy="3270207"/>
          </a:xfrm>
          <a:prstGeom prst="rect">
            <a:avLst/>
          </a:prstGeom>
        </p:spPr>
      </p:pic>
      <p:sp>
        <p:nvSpPr>
          <p:cNvPr id="2" name="TextBox 1">
            <a:extLst>
              <a:ext uri="{FF2B5EF4-FFF2-40B4-BE49-F238E27FC236}">
                <a16:creationId xmlns:a16="http://schemas.microsoft.com/office/drawing/2014/main" id="{D3092A41-5657-4DA4-8FB5-F178FDAF6DD4}"/>
              </a:ext>
            </a:extLst>
          </p:cNvPr>
          <p:cNvSpPr txBox="1"/>
          <p:nvPr/>
        </p:nvSpPr>
        <p:spPr>
          <a:xfrm>
            <a:off x="4373218" y="3122647"/>
            <a:ext cx="4293704" cy="2800767"/>
          </a:xfrm>
          <a:prstGeom prst="rect">
            <a:avLst/>
          </a:prstGeom>
          <a:noFill/>
        </p:spPr>
        <p:txBody>
          <a:bodyPr wrap="square" rtlCol="0">
            <a:spAutoFit/>
          </a:bodyPr>
          <a:lstStyle/>
          <a:p>
            <a:r>
              <a:rPr lang="en-GB" sz="1600">
                <a:latin typeface="Century Gothic" panose="020B0502020202020204" pitchFamily="34" charset="0"/>
              </a:rPr>
              <a:t>Physical activity is vital in children’s all-round development, enabling them to pursue happy, healthy and active lives. Gross and fine motor experiences develop incrementally throughout early childhood, starting with sensory explorations and the development of a child’s strength, co-ordination and positional awareness through tummy time, crawling and play movement with both objects and adults.</a:t>
            </a:r>
          </a:p>
        </p:txBody>
      </p:sp>
      <p:sp>
        <p:nvSpPr>
          <p:cNvPr id="3" name="Footer Placeholder 2">
            <a:extLst>
              <a:ext uri="{FF2B5EF4-FFF2-40B4-BE49-F238E27FC236}">
                <a16:creationId xmlns:a16="http://schemas.microsoft.com/office/drawing/2014/main" id="{410E9148-6128-81C8-C134-4225046A6773}"/>
              </a:ext>
            </a:extLst>
          </p:cNvPr>
          <p:cNvSpPr>
            <a:spLocks noGrp="1"/>
          </p:cNvSpPr>
          <p:nvPr>
            <p:ph type="ftr" sz="quarter" idx="11"/>
          </p:nvPr>
        </p:nvSpPr>
        <p:spPr/>
        <p:txBody>
          <a:bodyPr/>
          <a:lstStyle/>
          <a:p>
            <a:r>
              <a:rPr lang="en-GB"/>
              <a:t>(c) Focus Education UK Ltd</a:t>
            </a:r>
          </a:p>
        </p:txBody>
      </p:sp>
      <p:sp>
        <p:nvSpPr>
          <p:cNvPr id="4" name="Slide Number Placeholder 3">
            <a:extLst>
              <a:ext uri="{FF2B5EF4-FFF2-40B4-BE49-F238E27FC236}">
                <a16:creationId xmlns:a16="http://schemas.microsoft.com/office/drawing/2014/main" id="{731D2B0E-9E18-4D3F-1EF0-CF1CF95722AB}"/>
              </a:ext>
            </a:extLst>
          </p:cNvPr>
          <p:cNvSpPr>
            <a:spLocks noGrp="1"/>
          </p:cNvSpPr>
          <p:nvPr>
            <p:ph type="sldNum" sz="quarter" idx="12"/>
          </p:nvPr>
        </p:nvSpPr>
        <p:spPr/>
        <p:txBody>
          <a:bodyPr/>
          <a:lstStyle/>
          <a:p>
            <a:fld id="{ADBD1915-73F0-4A8D-B501-CF547A3FBDF8}" type="slidenum">
              <a:rPr lang="en-GB" smtClean="0"/>
              <a:t>19</a:t>
            </a:fld>
            <a:endParaRPr lang="en-GB"/>
          </a:p>
        </p:txBody>
      </p:sp>
    </p:spTree>
    <p:extLst>
      <p:ext uri="{BB962C8B-B14F-4D97-AF65-F5344CB8AC3E}">
        <p14:creationId xmlns:p14="http://schemas.microsoft.com/office/powerpoint/2010/main" val="24532144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B2E7647-94F7-4293-9BF2-0BE5B10818BA}"/>
              </a:ext>
            </a:extLst>
          </p:cNvPr>
          <p:cNvSpPr>
            <a:spLocks noGrp="1"/>
          </p:cNvSpPr>
          <p:nvPr>
            <p:ph type="ftr" sz="quarter" idx="11"/>
          </p:nvPr>
        </p:nvSpPr>
        <p:spPr/>
        <p:txBody>
          <a:bodyPr/>
          <a:lstStyle/>
          <a:p>
            <a:r>
              <a:rPr lang="en-GB"/>
              <a:t>(c) Focus Education UK Ltd</a:t>
            </a:r>
          </a:p>
        </p:txBody>
      </p:sp>
      <p:sp>
        <p:nvSpPr>
          <p:cNvPr id="3" name="Slide Number Placeholder 2">
            <a:extLst>
              <a:ext uri="{FF2B5EF4-FFF2-40B4-BE49-F238E27FC236}">
                <a16:creationId xmlns:a16="http://schemas.microsoft.com/office/drawing/2014/main" id="{4627E417-8CF9-4968-A839-A036F4EA32B4}"/>
              </a:ext>
            </a:extLst>
          </p:cNvPr>
          <p:cNvSpPr>
            <a:spLocks noGrp="1"/>
          </p:cNvSpPr>
          <p:nvPr>
            <p:ph type="sldNum" sz="quarter" idx="12"/>
          </p:nvPr>
        </p:nvSpPr>
        <p:spPr/>
        <p:txBody>
          <a:bodyPr/>
          <a:lstStyle/>
          <a:p>
            <a:fld id="{ADBD1915-73F0-4A8D-B501-CF547A3FBDF8}" type="slidenum">
              <a:rPr lang="en-GB" smtClean="0"/>
              <a:t>2</a:t>
            </a:fld>
            <a:endParaRPr lang="en-GB"/>
          </a:p>
        </p:txBody>
      </p:sp>
      <p:graphicFrame>
        <p:nvGraphicFramePr>
          <p:cNvPr id="4" name="Table 6">
            <a:extLst>
              <a:ext uri="{FF2B5EF4-FFF2-40B4-BE49-F238E27FC236}">
                <a16:creationId xmlns:a16="http://schemas.microsoft.com/office/drawing/2014/main" id="{054CFC24-465E-465A-8A2E-2180BCEAEB13}"/>
              </a:ext>
            </a:extLst>
          </p:cNvPr>
          <p:cNvGraphicFramePr>
            <a:graphicFrameLocks/>
          </p:cNvGraphicFramePr>
          <p:nvPr>
            <p:extLst>
              <p:ext uri="{D42A27DB-BD31-4B8C-83A1-F6EECF244321}">
                <p14:modId xmlns:p14="http://schemas.microsoft.com/office/powerpoint/2010/main" val="807246133"/>
              </p:ext>
            </p:extLst>
          </p:nvPr>
        </p:nvGraphicFramePr>
        <p:xfrm>
          <a:off x="295275" y="225425"/>
          <a:ext cx="8482013" cy="741680"/>
        </p:xfrm>
        <a:graphic>
          <a:graphicData uri="http://schemas.openxmlformats.org/drawingml/2006/table">
            <a:tbl>
              <a:tblPr firstRow="1" bandRow="1">
                <a:tableStyleId>{5C22544A-7EE6-4342-B048-85BDC9FD1C3A}</a:tableStyleId>
              </a:tblPr>
              <a:tblGrid>
                <a:gridCol w="8482013">
                  <a:extLst>
                    <a:ext uri="{9D8B030D-6E8A-4147-A177-3AD203B41FA5}">
                      <a16:colId xmlns:a16="http://schemas.microsoft.com/office/drawing/2014/main" val="3754541971"/>
                    </a:ext>
                  </a:extLst>
                </a:gridCol>
              </a:tblGrid>
              <a:tr h="370840">
                <a:tc>
                  <a:txBody>
                    <a:bodyPr/>
                    <a:lstStyle/>
                    <a:p>
                      <a:pPr algn="ctr"/>
                      <a:r>
                        <a:rPr lang="en-GB">
                          <a:latin typeface="Century Gothic"/>
                        </a:rPr>
                        <a:t>COMMUNICATION AND LANGUAGE: Progress through Nursery/FS1</a:t>
                      </a:r>
                      <a:endParaRPr lang="en-GB">
                        <a:latin typeface="Century Gothic" panose="020B0502020202020204" pitchFamily="34" charset="0"/>
                      </a:endParaRPr>
                    </a:p>
                  </a:txBody>
                  <a:tcPr>
                    <a:solidFill>
                      <a:srgbClr val="D280D0"/>
                    </a:solidFill>
                  </a:tcPr>
                </a:tc>
                <a:extLst>
                  <a:ext uri="{0D108BD9-81ED-4DB2-BD59-A6C34878D82A}">
                    <a16:rowId xmlns:a16="http://schemas.microsoft.com/office/drawing/2014/main" val="2121299838"/>
                  </a:ext>
                </a:extLst>
              </a:tr>
              <a:tr h="370840">
                <a:tc>
                  <a:txBody>
                    <a:bodyPr/>
                    <a:lstStyle/>
                    <a:p>
                      <a:pPr algn="ctr"/>
                      <a:r>
                        <a:rPr lang="en-GB" b="1">
                          <a:solidFill>
                            <a:srgbClr val="D280D0"/>
                          </a:solidFill>
                          <a:latin typeface="Century Gothic"/>
                        </a:rPr>
                        <a:t>Listening, attention and understanding</a:t>
                      </a:r>
                    </a:p>
                  </a:txBody>
                  <a:tcPr>
                    <a:noFill/>
                  </a:tcPr>
                </a:tc>
                <a:extLst>
                  <a:ext uri="{0D108BD9-81ED-4DB2-BD59-A6C34878D82A}">
                    <a16:rowId xmlns:a16="http://schemas.microsoft.com/office/drawing/2014/main" val="762247846"/>
                  </a:ext>
                </a:extLst>
              </a:tr>
            </a:tbl>
          </a:graphicData>
        </a:graphic>
      </p:graphicFrame>
      <p:sp>
        <p:nvSpPr>
          <p:cNvPr id="6" name="Rectangle 5">
            <a:extLst>
              <a:ext uri="{FF2B5EF4-FFF2-40B4-BE49-F238E27FC236}">
                <a16:creationId xmlns:a16="http://schemas.microsoft.com/office/drawing/2014/main" id="{0AEC91AE-6B11-4110-BE3E-E1372CD2334A}"/>
              </a:ext>
            </a:extLst>
          </p:cNvPr>
          <p:cNvSpPr/>
          <p:nvPr/>
        </p:nvSpPr>
        <p:spPr>
          <a:xfrm>
            <a:off x="4252911" y="2771775"/>
            <a:ext cx="95251" cy="32575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endParaRPr lang="en-GB" sz="1000" b="1">
              <a:solidFill>
                <a:schemeClr val="tx1"/>
              </a:solidFill>
              <a:latin typeface="Century Gothic" panose="020B0502020202020204" pitchFamily="34" charset="0"/>
            </a:endParaRPr>
          </a:p>
          <a:p>
            <a:pPr marL="171450" indent="-171450">
              <a:buFont typeface="Arial" panose="020B0604020202020204" pitchFamily="34" charset="0"/>
              <a:buChar char="•"/>
            </a:pPr>
            <a:endParaRPr lang="en-GB" sz="1100" b="1">
              <a:solidFill>
                <a:schemeClr val="tx1"/>
              </a:solidFill>
              <a:latin typeface="Century Gothic" panose="020B0502020202020204" pitchFamily="34" charset="0"/>
            </a:endParaRPr>
          </a:p>
        </p:txBody>
      </p:sp>
      <p:sp>
        <p:nvSpPr>
          <p:cNvPr id="7" name="Rectangle 6">
            <a:extLst>
              <a:ext uri="{FF2B5EF4-FFF2-40B4-BE49-F238E27FC236}">
                <a16:creationId xmlns:a16="http://schemas.microsoft.com/office/drawing/2014/main" id="{23B68ED1-97F7-488B-BB63-42A98BCC536A}"/>
              </a:ext>
            </a:extLst>
          </p:cNvPr>
          <p:cNvSpPr/>
          <p:nvPr/>
        </p:nvSpPr>
        <p:spPr>
          <a:xfrm>
            <a:off x="4881562" y="3178710"/>
            <a:ext cx="1838326" cy="34919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endParaRPr lang="en-GB" sz="950" b="1">
              <a:solidFill>
                <a:schemeClr val="tx1"/>
              </a:solidFill>
              <a:latin typeface="Century Gothic" panose="020B0502020202020204" pitchFamily="34" charset="0"/>
            </a:endParaRPr>
          </a:p>
        </p:txBody>
      </p:sp>
      <p:sp>
        <p:nvSpPr>
          <p:cNvPr id="9" name="Rectangle 8">
            <a:extLst>
              <a:ext uri="{FF2B5EF4-FFF2-40B4-BE49-F238E27FC236}">
                <a16:creationId xmlns:a16="http://schemas.microsoft.com/office/drawing/2014/main" id="{56D0C5D9-8D12-400D-B18A-B0FC19125707}"/>
              </a:ext>
            </a:extLst>
          </p:cNvPr>
          <p:cNvSpPr/>
          <p:nvPr/>
        </p:nvSpPr>
        <p:spPr>
          <a:xfrm>
            <a:off x="6938962" y="1562099"/>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working at the expected level of  development will</a:t>
            </a:r>
          </a:p>
        </p:txBody>
      </p:sp>
      <p:sp>
        <p:nvSpPr>
          <p:cNvPr id="10" name="TextBox 9">
            <a:extLst>
              <a:ext uri="{FF2B5EF4-FFF2-40B4-BE49-F238E27FC236}">
                <a16:creationId xmlns:a16="http://schemas.microsoft.com/office/drawing/2014/main" id="{5B8ED7B2-13D5-40D0-8578-FFFE908174FE}"/>
              </a:ext>
            </a:extLst>
          </p:cNvPr>
          <p:cNvSpPr txBox="1"/>
          <p:nvPr/>
        </p:nvSpPr>
        <p:spPr>
          <a:xfrm>
            <a:off x="6938962" y="1093274"/>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Nursery/FS1</a:t>
            </a:r>
          </a:p>
        </p:txBody>
      </p:sp>
      <p:sp>
        <p:nvSpPr>
          <p:cNvPr id="11" name="Rectangle 10">
            <a:extLst>
              <a:ext uri="{FF2B5EF4-FFF2-40B4-BE49-F238E27FC236}">
                <a16:creationId xmlns:a16="http://schemas.microsoft.com/office/drawing/2014/main" id="{5E2BBBB8-606B-42F2-8458-EEDD48A796AC}"/>
              </a:ext>
            </a:extLst>
          </p:cNvPr>
          <p:cNvSpPr/>
          <p:nvPr/>
        </p:nvSpPr>
        <p:spPr>
          <a:xfrm>
            <a:off x="295275" y="1562100"/>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12" name="TextBox 11">
            <a:extLst>
              <a:ext uri="{FF2B5EF4-FFF2-40B4-BE49-F238E27FC236}">
                <a16:creationId xmlns:a16="http://schemas.microsoft.com/office/drawing/2014/main" id="{34B3FEA5-30B2-4C69-99BF-F0971D79D57F}"/>
              </a:ext>
            </a:extLst>
          </p:cNvPr>
          <p:cNvSpPr txBox="1"/>
          <p:nvPr/>
        </p:nvSpPr>
        <p:spPr>
          <a:xfrm>
            <a:off x="295275" y="1038880"/>
            <a:ext cx="1838326" cy="523220"/>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Baseline Nursery/FS1</a:t>
            </a:r>
          </a:p>
        </p:txBody>
      </p:sp>
      <p:sp>
        <p:nvSpPr>
          <p:cNvPr id="13" name="TextBox 12">
            <a:extLst>
              <a:ext uri="{FF2B5EF4-FFF2-40B4-BE49-F238E27FC236}">
                <a16:creationId xmlns:a16="http://schemas.microsoft.com/office/drawing/2014/main" id="{3BC7E744-41B2-458F-8027-D7486B186D87}"/>
              </a:ext>
            </a:extLst>
          </p:cNvPr>
          <p:cNvSpPr txBox="1"/>
          <p:nvPr/>
        </p:nvSpPr>
        <p:spPr>
          <a:xfrm>
            <a:off x="2324100" y="1083079"/>
            <a:ext cx="2024062"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autumn term</a:t>
            </a:r>
          </a:p>
        </p:txBody>
      </p:sp>
      <p:sp>
        <p:nvSpPr>
          <p:cNvPr id="14" name="TextBox 13">
            <a:extLst>
              <a:ext uri="{FF2B5EF4-FFF2-40B4-BE49-F238E27FC236}">
                <a16:creationId xmlns:a16="http://schemas.microsoft.com/office/drawing/2014/main" id="{6ECB2F2E-8335-434E-809C-F22F510CEC86}"/>
              </a:ext>
            </a:extLst>
          </p:cNvPr>
          <p:cNvSpPr txBox="1"/>
          <p:nvPr/>
        </p:nvSpPr>
        <p:spPr>
          <a:xfrm>
            <a:off x="4724399" y="1083078"/>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spring term</a:t>
            </a:r>
          </a:p>
        </p:txBody>
      </p:sp>
      <p:sp>
        <p:nvSpPr>
          <p:cNvPr id="15" name="Rectangle 14">
            <a:extLst>
              <a:ext uri="{FF2B5EF4-FFF2-40B4-BE49-F238E27FC236}">
                <a16:creationId xmlns:a16="http://schemas.microsoft.com/office/drawing/2014/main" id="{B08A95F1-656E-4965-8F70-83C4D2B2599D}"/>
              </a:ext>
            </a:extLst>
          </p:cNvPr>
          <p:cNvSpPr/>
          <p:nvPr/>
        </p:nvSpPr>
        <p:spPr>
          <a:xfrm>
            <a:off x="2509836" y="1562100"/>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16" name="Rectangle 15">
            <a:extLst>
              <a:ext uri="{FF2B5EF4-FFF2-40B4-BE49-F238E27FC236}">
                <a16:creationId xmlns:a16="http://schemas.microsoft.com/office/drawing/2014/main" id="{59737EFD-BA8E-4F0D-9B75-71BE57E04775}"/>
              </a:ext>
            </a:extLst>
          </p:cNvPr>
          <p:cNvSpPr/>
          <p:nvPr/>
        </p:nvSpPr>
        <p:spPr>
          <a:xfrm>
            <a:off x="4724399" y="1576282"/>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18" name="TextBox 17">
            <a:extLst>
              <a:ext uri="{FF2B5EF4-FFF2-40B4-BE49-F238E27FC236}">
                <a16:creationId xmlns:a16="http://schemas.microsoft.com/office/drawing/2014/main" id="{875287C3-1EB4-18A6-1FFD-E1CFEC75E999}"/>
              </a:ext>
            </a:extLst>
          </p:cNvPr>
          <p:cNvSpPr txBox="1"/>
          <p:nvPr/>
        </p:nvSpPr>
        <p:spPr>
          <a:xfrm>
            <a:off x="200025" y="2614613"/>
            <a:ext cx="1985963" cy="357020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GB"/>
          </a:p>
          <a:p>
            <a:pPr marL="171450" indent="-171450">
              <a:buFont typeface="Arial"/>
              <a:buChar char="•"/>
            </a:pPr>
            <a:r>
              <a:rPr lang="en-GB" sz="1000" b="1">
                <a:latin typeface="Century Gothic"/>
              </a:rPr>
              <a:t>Listen to simple stories and understand what is happening, with the help of the pictures. </a:t>
            </a:r>
          </a:p>
          <a:p>
            <a:pPr marL="171450" indent="-171450">
              <a:buFont typeface="Arial"/>
              <a:buChar char="•"/>
            </a:pPr>
            <a:r>
              <a:rPr lang="en-GB" sz="1000" b="1">
                <a:latin typeface="Century Gothic"/>
              </a:rPr>
              <a:t>Identify familiar objects and properties for practitioners when they are described. For example: ‘Katie’s coat’, ‘blue car’, ‘shiny apple’. </a:t>
            </a:r>
          </a:p>
          <a:p>
            <a:pPr marL="171450" indent="-171450">
              <a:buFont typeface="Arial"/>
              <a:buChar char="•"/>
            </a:pPr>
            <a:r>
              <a:rPr lang="en-GB" sz="1000" b="1">
                <a:latin typeface="Century Gothic"/>
              </a:rPr>
              <a:t>Understand and act on longer sentences like ‘make teddy jump’ or ‘find your coat’. </a:t>
            </a:r>
          </a:p>
          <a:p>
            <a:pPr marL="171450" indent="-171450">
              <a:buFont typeface="Arial"/>
              <a:buChar char="•"/>
            </a:pPr>
            <a:r>
              <a:rPr lang="en-GB" sz="1000" b="1">
                <a:latin typeface="Century Gothic"/>
              </a:rPr>
              <a:t>Understand simple questions about ‘who’, ‘what’ and ‘where’ (but generally not ‘why’). </a:t>
            </a:r>
          </a:p>
          <a:p>
            <a:endParaRPr lang="en-GB"/>
          </a:p>
          <a:p>
            <a:r>
              <a:rPr lang="en-GB" sz="1000" b="1">
                <a:latin typeface="Century Gothic"/>
              </a:rPr>
              <a:t>	</a:t>
            </a:r>
          </a:p>
        </p:txBody>
      </p:sp>
      <p:sp>
        <p:nvSpPr>
          <p:cNvPr id="19" name="TextBox 18">
            <a:extLst>
              <a:ext uri="{FF2B5EF4-FFF2-40B4-BE49-F238E27FC236}">
                <a16:creationId xmlns:a16="http://schemas.microsoft.com/office/drawing/2014/main" id="{B862EDBA-5029-9C62-88D8-AC4047E9834B}"/>
              </a:ext>
            </a:extLst>
          </p:cNvPr>
          <p:cNvSpPr txBox="1"/>
          <p:nvPr/>
        </p:nvSpPr>
        <p:spPr>
          <a:xfrm>
            <a:off x="2514600" y="2914650"/>
            <a:ext cx="1828800" cy="193899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buChar char="•"/>
            </a:pPr>
            <a:r>
              <a:rPr lang="en-GB" sz="1000" b="1">
                <a:latin typeface="Century Gothic"/>
              </a:rPr>
              <a:t>Enjoy listening to longer stories and understanding what is happening</a:t>
            </a:r>
          </a:p>
          <a:p>
            <a:pPr>
              <a:buFontTx/>
              <a:buChar char="•"/>
            </a:pPr>
            <a:r>
              <a:rPr lang="en-GB" sz="1000" b="1">
                <a:latin typeface="Century Gothic"/>
              </a:rPr>
              <a:t>Understand and act upon a one step instruction</a:t>
            </a:r>
          </a:p>
          <a:p>
            <a:pPr>
              <a:buChar char="•"/>
            </a:pPr>
            <a:r>
              <a:rPr lang="en-GB" sz="1000" b="1">
                <a:latin typeface="Century Gothic"/>
              </a:rPr>
              <a:t>Shows a growing understanding of prepositions such as ‘in’, ‘on’, by carrying out an action or selecting correct picture; </a:t>
            </a:r>
          </a:p>
        </p:txBody>
      </p:sp>
      <p:sp>
        <p:nvSpPr>
          <p:cNvPr id="20" name="TextBox 19">
            <a:extLst>
              <a:ext uri="{FF2B5EF4-FFF2-40B4-BE49-F238E27FC236}">
                <a16:creationId xmlns:a16="http://schemas.microsoft.com/office/drawing/2014/main" id="{6D35DC6C-3FA2-524A-03B9-0467B8D918B5}"/>
              </a:ext>
            </a:extLst>
          </p:cNvPr>
          <p:cNvSpPr txBox="1"/>
          <p:nvPr/>
        </p:nvSpPr>
        <p:spPr>
          <a:xfrm>
            <a:off x="4543425" y="2771775"/>
            <a:ext cx="1957388" cy="378565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171450" indent="-171450">
              <a:buFont typeface="Arial"/>
              <a:buChar char="•"/>
            </a:pPr>
            <a:r>
              <a:rPr lang="en-US" sz="1000" b="1">
                <a:latin typeface="Century Gothic"/>
                <a:ea typeface="Century Gothic"/>
                <a:cs typeface="Century Gothic"/>
              </a:rPr>
              <a:t>Enjoy listening to longer stories</a:t>
            </a:r>
            <a:r>
              <a:rPr lang="en-US" sz="1000">
                <a:latin typeface="Calibri"/>
                <a:ea typeface="Calibri"/>
                <a:cs typeface="Calibri"/>
              </a:rPr>
              <a:t> </a:t>
            </a:r>
            <a:r>
              <a:rPr lang="en-US" sz="1000" b="1">
                <a:latin typeface="Century Gothic"/>
                <a:ea typeface="Century Gothic"/>
                <a:cs typeface="Century Gothic"/>
              </a:rPr>
              <a:t>and can remember much of what happens. </a:t>
            </a:r>
            <a:endParaRPr lang="en-GB" sz="1000" b="1">
              <a:latin typeface="Century Gothic"/>
              <a:ea typeface="Century Gothic"/>
              <a:cs typeface="Century Gothic"/>
            </a:endParaRPr>
          </a:p>
          <a:p>
            <a:pPr marL="171450" indent="-171450">
              <a:buFont typeface="Arial"/>
              <a:buChar char="•"/>
            </a:pPr>
            <a:r>
              <a:rPr lang="en-GB" sz="1000" b="1">
                <a:latin typeface="Century Gothic"/>
                <a:ea typeface="Century Gothic"/>
                <a:cs typeface="Century Gothic"/>
              </a:rPr>
              <a:t>Focusing attention – still listen or do, but can shift own attention;</a:t>
            </a:r>
            <a:endParaRPr lang="en-US" sz="1000" b="1">
              <a:latin typeface="Century Gothic"/>
            </a:endParaRPr>
          </a:p>
          <a:p>
            <a:pPr marL="171450" indent="-171450" rtl="0">
              <a:buFont typeface="Arial"/>
              <a:buChar char="•"/>
            </a:pPr>
            <a:r>
              <a:rPr lang="en-GB" sz="1000" b="1">
                <a:latin typeface="Century Gothic"/>
                <a:ea typeface="Century Gothic"/>
                <a:cs typeface="Century Gothic"/>
              </a:rPr>
              <a:t>Understand a question or instruction that has two parts</a:t>
            </a:r>
          </a:p>
          <a:p>
            <a:pPr marL="171450" indent="-171450" rtl="0">
              <a:buFont typeface="Arial"/>
              <a:buChar char="•"/>
            </a:pPr>
            <a:r>
              <a:rPr lang="en-GB" sz="1000" b="1">
                <a:latin typeface="Century Gothic"/>
                <a:ea typeface="Century Gothic"/>
                <a:cs typeface="Century Gothic"/>
              </a:rPr>
              <a:t>Shows a growing</a:t>
            </a:r>
          </a:p>
          <a:p>
            <a:r>
              <a:rPr lang="en-GB" sz="1000" b="1">
                <a:latin typeface="Century Gothic"/>
                <a:ea typeface="Century Gothic"/>
                <a:cs typeface="Century Gothic"/>
              </a:rPr>
              <a:t>     understanding of    </a:t>
            </a:r>
          </a:p>
          <a:p>
            <a:r>
              <a:rPr lang="en-GB" sz="1000" b="1">
                <a:latin typeface="Century Gothic"/>
                <a:ea typeface="Century Gothic"/>
                <a:cs typeface="Century Gothic"/>
              </a:rPr>
              <a:t>    prepositions such as</a:t>
            </a:r>
            <a:endParaRPr lang="en-GB">
              <a:latin typeface="Calibri" panose="020F0502020204030204"/>
              <a:ea typeface="Century Gothic"/>
              <a:cs typeface="Calibri" panose="020F0502020204030204"/>
            </a:endParaRPr>
          </a:p>
          <a:p>
            <a:r>
              <a:rPr lang="en-GB" sz="1000" b="1">
                <a:latin typeface="Century Gothic"/>
                <a:ea typeface="Century Gothic"/>
                <a:cs typeface="Century Gothic"/>
              </a:rPr>
              <a:t>    ‘under’, ‘on top’, by</a:t>
            </a:r>
            <a:endParaRPr lang="en-GB">
              <a:latin typeface="Calibri" panose="020F0502020204030204"/>
              <a:ea typeface="Century Gothic"/>
              <a:cs typeface="Calibri"/>
            </a:endParaRPr>
          </a:p>
          <a:p>
            <a:r>
              <a:rPr lang="en-GB" sz="1000" b="1">
                <a:latin typeface="Century Gothic"/>
                <a:ea typeface="Century Gothic"/>
                <a:cs typeface="Century Gothic"/>
              </a:rPr>
              <a:t>    carrying out an action or</a:t>
            </a:r>
            <a:endParaRPr lang="en-GB">
              <a:latin typeface="Calibri" panose="020F0502020204030204"/>
              <a:ea typeface="Century Gothic"/>
              <a:cs typeface="Calibri"/>
            </a:endParaRPr>
          </a:p>
          <a:p>
            <a:r>
              <a:rPr lang="en-GB" sz="1000" b="1">
                <a:latin typeface="Century Gothic"/>
                <a:ea typeface="Century Gothic"/>
                <a:cs typeface="Century Gothic"/>
              </a:rPr>
              <a:t>     selecting correct picture</a:t>
            </a:r>
            <a:endParaRPr lang="en-GB">
              <a:cs typeface="Calibri"/>
            </a:endParaRPr>
          </a:p>
          <a:p>
            <a:pPr marL="171450" indent="-171450" rtl="0">
              <a:buFont typeface="Arial"/>
              <a:buChar char="•"/>
            </a:pPr>
            <a:r>
              <a:rPr lang="en-GB" sz="1000" b="1">
                <a:latin typeface="Century Gothic"/>
                <a:ea typeface="Century Gothic"/>
                <a:cs typeface="Century Gothic"/>
              </a:rPr>
              <a:t>Understand ‘why’ questions</a:t>
            </a:r>
          </a:p>
          <a:p>
            <a:pPr marL="171450" indent="-171450">
              <a:buFont typeface="Arial"/>
              <a:buChar char="•"/>
            </a:pPr>
            <a:r>
              <a:rPr lang="en-GB" sz="1000" b="1">
                <a:latin typeface="Century Gothic"/>
                <a:ea typeface="Century Gothic"/>
                <a:cs typeface="Century Gothic"/>
              </a:rPr>
              <a:t>Sing a large repertoire of songs. </a:t>
            </a:r>
          </a:p>
          <a:p>
            <a:pPr marL="171450" indent="-171450">
              <a:buFont typeface="Arial"/>
              <a:buChar char="•"/>
            </a:pPr>
            <a:r>
              <a:rPr lang="en-GB" sz="1000" b="1">
                <a:latin typeface="Century Gothic"/>
                <a:ea typeface="Century Gothic"/>
                <a:cs typeface="Century Gothic"/>
              </a:rPr>
              <a:t>Know many rhymes, be able to talk about familiar books, and be able to tell a long story. </a:t>
            </a:r>
            <a:endParaRPr lang="en-US">
              <a:cs typeface="Calibri"/>
            </a:endParaRPr>
          </a:p>
        </p:txBody>
      </p:sp>
      <p:sp>
        <p:nvSpPr>
          <p:cNvPr id="21" name="TextBox 20">
            <a:extLst>
              <a:ext uri="{FF2B5EF4-FFF2-40B4-BE49-F238E27FC236}">
                <a16:creationId xmlns:a16="http://schemas.microsoft.com/office/drawing/2014/main" id="{9A11377A-DC34-7D5C-F6B8-5CB568F50D50}"/>
              </a:ext>
            </a:extLst>
          </p:cNvPr>
          <p:cNvSpPr txBox="1"/>
          <p:nvPr/>
        </p:nvSpPr>
        <p:spPr>
          <a:xfrm>
            <a:off x="6915150" y="2860357"/>
            <a:ext cx="1870233" cy="206210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000" dirty="0">
                <a:latin typeface="Arial"/>
                <a:cs typeface="Arial"/>
              </a:rPr>
              <a:t>•</a:t>
            </a:r>
            <a:r>
              <a:rPr lang="en-GB" sz="1000" b="1" dirty="0">
                <a:latin typeface="Century Gothic"/>
              </a:rPr>
              <a:t>Listening and following directions and looking at someone when they are speaking;</a:t>
            </a:r>
            <a:endParaRPr lang="en-US" dirty="0"/>
          </a:p>
          <a:p>
            <a:r>
              <a:rPr lang="en-GB" sz="1000" dirty="0">
                <a:latin typeface="Arial"/>
                <a:cs typeface="Arial"/>
              </a:rPr>
              <a:t>•</a:t>
            </a:r>
            <a:r>
              <a:rPr lang="en-GB" sz="1000" b="1" dirty="0">
                <a:latin typeface="Century Gothic"/>
              </a:rPr>
              <a:t>Using prepositions when following instructions;</a:t>
            </a:r>
            <a:endParaRPr lang="en-GB" dirty="0"/>
          </a:p>
          <a:p>
            <a:r>
              <a:rPr lang="en-GB" sz="1000" dirty="0">
                <a:latin typeface="Arial"/>
                <a:cs typeface="Arial"/>
              </a:rPr>
              <a:t>•</a:t>
            </a:r>
            <a:r>
              <a:rPr lang="en-GB" sz="1000" b="1" dirty="0">
                <a:latin typeface="Century Gothic"/>
              </a:rPr>
              <a:t>Asking and responding to why questions;</a:t>
            </a:r>
            <a:endParaRPr lang="en-GB" dirty="0"/>
          </a:p>
          <a:p>
            <a:r>
              <a:rPr lang="en-GB" sz="1000" dirty="0">
                <a:latin typeface="Arial"/>
                <a:cs typeface="Arial"/>
              </a:rPr>
              <a:t>•</a:t>
            </a:r>
            <a:r>
              <a:rPr lang="en-GB" sz="1000" b="1" dirty="0">
                <a:latin typeface="Century Gothic"/>
              </a:rPr>
              <a:t>Following stories read to them and talk about the pictures in the book.</a:t>
            </a:r>
            <a:endParaRPr lang="en-GB" dirty="0"/>
          </a:p>
          <a:p>
            <a:pPr algn="l"/>
            <a:endParaRPr lang="en-GB" dirty="0">
              <a:cs typeface="Calibri"/>
            </a:endParaRPr>
          </a:p>
        </p:txBody>
      </p:sp>
    </p:spTree>
    <p:extLst>
      <p:ext uri="{BB962C8B-B14F-4D97-AF65-F5344CB8AC3E}">
        <p14:creationId xmlns:p14="http://schemas.microsoft.com/office/powerpoint/2010/main" val="37948225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F112A2-456A-0D18-A017-24AC606090DB}"/>
            </a:ext>
          </a:extLst>
        </p:cNvPr>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5005F76B-6692-40AA-DCD9-F94312EC6F5E}"/>
              </a:ext>
            </a:extLst>
          </p:cNvPr>
          <p:cNvGraphicFramePr>
            <a:graphicFrameLocks noGrp="1"/>
          </p:cNvGraphicFramePr>
          <p:nvPr>
            <p:ph idx="1"/>
            <p:extLst>
              <p:ext uri="{D42A27DB-BD31-4B8C-83A1-F6EECF244321}">
                <p14:modId xmlns:p14="http://schemas.microsoft.com/office/powerpoint/2010/main" val="2495117848"/>
              </p:ext>
            </p:extLst>
          </p:nvPr>
        </p:nvGraphicFramePr>
        <p:xfrm>
          <a:off x="295275" y="225425"/>
          <a:ext cx="8482013" cy="741680"/>
        </p:xfrm>
        <a:graphic>
          <a:graphicData uri="http://schemas.openxmlformats.org/drawingml/2006/table">
            <a:tbl>
              <a:tblPr firstRow="1" bandRow="1">
                <a:tableStyleId>{5C22544A-7EE6-4342-B048-85BDC9FD1C3A}</a:tableStyleId>
              </a:tblPr>
              <a:tblGrid>
                <a:gridCol w="8482013">
                  <a:extLst>
                    <a:ext uri="{9D8B030D-6E8A-4147-A177-3AD203B41FA5}">
                      <a16:colId xmlns:a16="http://schemas.microsoft.com/office/drawing/2014/main" val="3754541971"/>
                    </a:ext>
                  </a:extLst>
                </a:gridCol>
              </a:tblGrid>
              <a:tr h="370840">
                <a:tc>
                  <a:txBody>
                    <a:bodyPr/>
                    <a:lstStyle/>
                    <a:p>
                      <a:pPr algn="ctr"/>
                      <a:r>
                        <a:rPr lang="en-GB">
                          <a:latin typeface="Century Gothic"/>
                        </a:rPr>
                        <a:t>PHYSICAL DEVELOPMENT: Progress through Nursery/FS1</a:t>
                      </a:r>
                      <a:endParaRPr lang="en-US"/>
                    </a:p>
                  </a:txBody>
                  <a:tcPr>
                    <a:solidFill>
                      <a:srgbClr val="D280D0"/>
                    </a:solidFill>
                  </a:tcPr>
                </a:tc>
                <a:extLst>
                  <a:ext uri="{0D108BD9-81ED-4DB2-BD59-A6C34878D82A}">
                    <a16:rowId xmlns:a16="http://schemas.microsoft.com/office/drawing/2014/main" val="2121299838"/>
                  </a:ext>
                </a:extLst>
              </a:tr>
              <a:tr h="370840">
                <a:tc>
                  <a:txBody>
                    <a:bodyPr/>
                    <a:lstStyle/>
                    <a:p>
                      <a:pPr algn="ctr"/>
                      <a:r>
                        <a:rPr lang="en-GB" b="1">
                          <a:solidFill>
                            <a:srgbClr val="D280D0"/>
                          </a:solidFill>
                          <a:latin typeface="Century Gothic" panose="020B0502020202020204" pitchFamily="34" charset="0"/>
                        </a:rPr>
                        <a:t>Gross motor skills</a:t>
                      </a:r>
                    </a:p>
                  </a:txBody>
                  <a:tcPr>
                    <a:noFill/>
                  </a:tcPr>
                </a:tc>
                <a:extLst>
                  <a:ext uri="{0D108BD9-81ED-4DB2-BD59-A6C34878D82A}">
                    <a16:rowId xmlns:a16="http://schemas.microsoft.com/office/drawing/2014/main" val="762247846"/>
                  </a:ext>
                </a:extLst>
              </a:tr>
            </a:tbl>
          </a:graphicData>
        </a:graphic>
      </p:graphicFrame>
      <p:sp>
        <p:nvSpPr>
          <p:cNvPr id="22" name="Rectangle 21">
            <a:extLst>
              <a:ext uri="{FF2B5EF4-FFF2-40B4-BE49-F238E27FC236}">
                <a16:creationId xmlns:a16="http://schemas.microsoft.com/office/drawing/2014/main" id="{789E1D87-DFEC-350B-BF98-56C1DDC203E4}"/>
              </a:ext>
            </a:extLst>
          </p:cNvPr>
          <p:cNvSpPr/>
          <p:nvPr/>
        </p:nvSpPr>
        <p:spPr>
          <a:xfrm>
            <a:off x="295275" y="1602296"/>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3" name="TextBox 22">
            <a:extLst>
              <a:ext uri="{FF2B5EF4-FFF2-40B4-BE49-F238E27FC236}">
                <a16:creationId xmlns:a16="http://schemas.microsoft.com/office/drawing/2014/main" id="{1803D631-D568-27AF-CE78-81D45F9602C2}"/>
              </a:ext>
            </a:extLst>
          </p:cNvPr>
          <p:cNvSpPr txBox="1"/>
          <p:nvPr/>
        </p:nvSpPr>
        <p:spPr>
          <a:xfrm>
            <a:off x="240586" y="1035568"/>
            <a:ext cx="1838326" cy="523220"/>
          </a:xfrm>
          <a:prstGeom prst="rect">
            <a:avLst/>
          </a:prstGeom>
          <a:noFill/>
        </p:spPr>
        <p:txBody>
          <a:bodyPr wrap="square" lIns="91440" tIns="45720" rIns="91440" bIns="45720" rtlCol="0" anchor="t">
            <a:spAutoFit/>
          </a:bodyPr>
          <a:lstStyle/>
          <a:p>
            <a:pPr algn="ctr"/>
            <a:r>
              <a:rPr lang="en-GB" sz="1400" b="1">
                <a:solidFill>
                  <a:srgbClr val="D280D0"/>
                </a:solidFill>
                <a:latin typeface="Century Gothic"/>
              </a:rPr>
              <a:t>Entry to Nursery/FS1</a:t>
            </a:r>
            <a:endParaRPr lang="en-US"/>
          </a:p>
        </p:txBody>
      </p:sp>
      <p:sp>
        <p:nvSpPr>
          <p:cNvPr id="24" name="TextBox 23">
            <a:extLst>
              <a:ext uri="{FF2B5EF4-FFF2-40B4-BE49-F238E27FC236}">
                <a16:creationId xmlns:a16="http://schemas.microsoft.com/office/drawing/2014/main" id="{9A9516A5-8531-0AAF-D987-EBC049D1B0D1}"/>
              </a:ext>
            </a:extLst>
          </p:cNvPr>
          <p:cNvSpPr txBox="1"/>
          <p:nvPr/>
        </p:nvSpPr>
        <p:spPr>
          <a:xfrm>
            <a:off x="2433477" y="1144945"/>
            <a:ext cx="2024062"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autumn term</a:t>
            </a:r>
          </a:p>
        </p:txBody>
      </p:sp>
      <p:sp>
        <p:nvSpPr>
          <p:cNvPr id="26" name="Rectangle 25">
            <a:extLst>
              <a:ext uri="{FF2B5EF4-FFF2-40B4-BE49-F238E27FC236}">
                <a16:creationId xmlns:a16="http://schemas.microsoft.com/office/drawing/2014/main" id="{C5368EA4-1708-C76F-03B8-24F27FE02991}"/>
              </a:ext>
            </a:extLst>
          </p:cNvPr>
          <p:cNvSpPr/>
          <p:nvPr/>
        </p:nvSpPr>
        <p:spPr>
          <a:xfrm>
            <a:off x="2542649" y="1602295"/>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3" name="Footer Placeholder 2">
            <a:extLst>
              <a:ext uri="{FF2B5EF4-FFF2-40B4-BE49-F238E27FC236}">
                <a16:creationId xmlns:a16="http://schemas.microsoft.com/office/drawing/2014/main" id="{D9D1A562-87B9-3A41-827A-47F003EC846E}"/>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D54355DE-8085-39E2-DE2B-BB0062F98586}"/>
              </a:ext>
            </a:extLst>
          </p:cNvPr>
          <p:cNvSpPr>
            <a:spLocks noGrp="1"/>
          </p:cNvSpPr>
          <p:nvPr>
            <p:ph type="sldNum" sz="quarter" idx="12"/>
          </p:nvPr>
        </p:nvSpPr>
        <p:spPr/>
        <p:txBody>
          <a:bodyPr/>
          <a:lstStyle/>
          <a:p>
            <a:fld id="{ADBD1915-73F0-4A8D-B501-CF547A3FBDF8}" type="slidenum">
              <a:rPr lang="en-GB" smtClean="0"/>
              <a:t>20</a:t>
            </a:fld>
            <a:endParaRPr lang="en-GB"/>
          </a:p>
        </p:txBody>
      </p:sp>
      <p:graphicFrame>
        <p:nvGraphicFramePr>
          <p:cNvPr id="5" name="Table 4">
            <a:extLst>
              <a:ext uri="{FF2B5EF4-FFF2-40B4-BE49-F238E27FC236}">
                <a16:creationId xmlns:a16="http://schemas.microsoft.com/office/drawing/2014/main" id="{DBCFEA61-4B54-90C7-473D-F65BF0E72FF8}"/>
              </a:ext>
            </a:extLst>
          </p:cNvPr>
          <p:cNvGraphicFramePr>
            <a:graphicFrameLocks noGrp="1"/>
          </p:cNvGraphicFramePr>
          <p:nvPr>
            <p:extLst>
              <p:ext uri="{D42A27DB-BD31-4B8C-83A1-F6EECF244321}">
                <p14:modId xmlns:p14="http://schemas.microsoft.com/office/powerpoint/2010/main" val="1587033466"/>
              </p:ext>
            </p:extLst>
          </p:nvPr>
        </p:nvGraphicFramePr>
        <p:xfrm>
          <a:off x="153129" y="2537569"/>
          <a:ext cx="2214818" cy="4156623"/>
        </p:xfrm>
        <a:graphic>
          <a:graphicData uri="http://schemas.openxmlformats.org/drawingml/2006/table">
            <a:tbl>
              <a:tblPr firstRow="1" bandRow="1">
                <a:tableStyleId>{5C22544A-7EE6-4342-B048-85BDC9FD1C3A}</a:tableStyleId>
              </a:tblPr>
              <a:tblGrid>
                <a:gridCol w="2214818">
                  <a:extLst>
                    <a:ext uri="{9D8B030D-6E8A-4147-A177-3AD203B41FA5}">
                      <a16:colId xmlns:a16="http://schemas.microsoft.com/office/drawing/2014/main" val="3716195782"/>
                    </a:ext>
                  </a:extLst>
                </a:gridCol>
              </a:tblGrid>
              <a:tr h="4156623">
                <a:tc>
                  <a:txBody>
                    <a:bodyPr/>
                    <a:lstStyle/>
                    <a:p>
                      <a:pPr marL="171450" indent="-171450">
                        <a:buFont typeface="Arial"/>
                        <a:buChar char="•"/>
                      </a:pPr>
                      <a:r>
                        <a:rPr lang="en-US" sz="900">
                          <a:solidFill>
                            <a:schemeClr val="tx1"/>
                          </a:solidFill>
                          <a:effectLst/>
                          <a:latin typeface="Century Gothic"/>
                        </a:rPr>
                        <a:t>Fit themselves into spaces, like tunnels, dens and large boxes, and move around in them. </a:t>
                      </a:r>
                    </a:p>
                    <a:p>
                      <a:pPr marL="171450" lvl="0" indent="-171450">
                        <a:buFont typeface="Arial"/>
                        <a:buChar char="•"/>
                      </a:pPr>
                      <a:r>
                        <a:rPr lang="en-US" sz="900">
                          <a:solidFill>
                            <a:schemeClr val="tx1"/>
                          </a:solidFill>
                          <a:effectLst/>
                          <a:latin typeface="Century Gothic"/>
                        </a:rPr>
                        <a:t>Enjoy starting to kick, throw and catch balls. </a:t>
                      </a:r>
                    </a:p>
                    <a:p>
                      <a:pPr marL="171450" lvl="0" indent="-171450">
                        <a:buFont typeface="Arial"/>
                        <a:buChar char="•"/>
                      </a:pPr>
                      <a:r>
                        <a:rPr lang="en-US" sz="900">
                          <a:solidFill>
                            <a:schemeClr val="tx1"/>
                          </a:solidFill>
                          <a:effectLst/>
                          <a:latin typeface="Century Gothic"/>
                        </a:rPr>
                        <a:t>Walk, run, jump and climb - and start to use the stairs independently. </a:t>
                      </a:r>
                    </a:p>
                    <a:p>
                      <a:pPr marL="171450" lvl="0" indent="-171450">
                        <a:buFont typeface="Arial"/>
                        <a:buChar char="•"/>
                      </a:pPr>
                      <a:r>
                        <a:rPr lang="en-US" sz="900">
                          <a:solidFill>
                            <a:schemeClr val="tx1"/>
                          </a:solidFill>
                          <a:effectLst/>
                          <a:latin typeface="Century Gothic"/>
                        </a:rPr>
                        <a:t>Spin, roll and independently use ropes and swings (for example, </a:t>
                      </a:r>
                      <a:r>
                        <a:rPr lang="en-US" sz="900" err="1">
                          <a:solidFill>
                            <a:schemeClr val="tx1"/>
                          </a:solidFill>
                          <a:effectLst/>
                          <a:latin typeface="Century Gothic"/>
                        </a:rPr>
                        <a:t>tyre</a:t>
                      </a:r>
                      <a:r>
                        <a:rPr lang="en-US" sz="900">
                          <a:solidFill>
                            <a:schemeClr val="tx1"/>
                          </a:solidFill>
                          <a:effectLst/>
                          <a:latin typeface="Century Gothic"/>
                        </a:rPr>
                        <a:t> swings). </a:t>
                      </a:r>
                    </a:p>
                    <a:p>
                      <a:pPr marL="171450" lvl="0" indent="-171450">
                        <a:buFont typeface="Arial"/>
                        <a:buChar char="•"/>
                      </a:pPr>
                      <a:r>
                        <a:rPr lang="en-US" sz="900">
                          <a:solidFill>
                            <a:schemeClr val="tx1"/>
                          </a:solidFill>
                          <a:effectLst/>
                          <a:latin typeface="Century Gothic"/>
                        </a:rPr>
                        <a:t>Sit on a push-along wheeled toy, use a scooter or ride a tricycle. </a:t>
                      </a:r>
                    </a:p>
                    <a:p>
                      <a:pPr marL="171450" lvl="0" indent="-171450">
                        <a:buFont typeface="Arial"/>
                        <a:buChar char="•"/>
                      </a:pPr>
                      <a:r>
                        <a:rPr lang="en-US" sz="900">
                          <a:solidFill>
                            <a:schemeClr val="tx1"/>
                          </a:solidFill>
                          <a:effectLst/>
                          <a:latin typeface="Century Gothic"/>
                        </a:rPr>
                        <a:t> ground at the same time? </a:t>
                      </a:r>
                    </a:p>
                    <a:p>
                      <a:pPr marL="171450" lvl="0" indent="-171450">
                        <a:buFont typeface="Arial"/>
                        <a:buChar char="•"/>
                      </a:pPr>
                      <a:r>
                        <a:rPr lang="en-US" sz="900">
                          <a:solidFill>
                            <a:schemeClr val="tx1"/>
                          </a:solidFill>
                          <a:effectLst/>
                          <a:latin typeface="Century Gothic"/>
                        </a:rPr>
                        <a:t>Around their third birthday, can the child climb confidently, catch a large ball and pedal a tricycle? </a:t>
                      </a:r>
                    </a:p>
                    <a:p>
                      <a:pPr marL="171450" lvl="0" indent="-171450">
                        <a:buFont typeface="Arial"/>
                        <a:buChar char="•"/>
                      </a:pPr>
                      <a:r>
                        <a:rPr lang="en-US" sz="900">
                          <a:solidFill>
                            <a:schemeClr val="tx1"/>
                          </a:solidFill>
                          <a:effectLst/>
                          <a:latin typeface="Century Gothic"/>
                        </a:rPr>
                        <a:t>Look out for children who find it difficult to sit comfortably on chairs. They may need help to develop their core muscles. You can help them by encouraging them to scoot on sit-down trikes without pedals, and jump on soft-play equipment. </a:t>
                      </a:r>
                    </a:p>
                    <a:p>
                      <a:pPr marL="171450" lvl="0" indent="-171450">
                        <a:buFont typeface="Arial"/>
                        <a:buChar char="•"/>
                      </a:pPr>
                      <a:r>
                        <a:rPr lang="en-US" sz="900">
                          <a:solidFill>
                            <a:schemeClr val="tx1"/>
                          </a:solidFill>
                          <a:effectLst/>
                          <a:latin typeface="Century Gothic"/>
                        </a:rPr>
                        <a:t>Learn to use the toilet with help, and then independently. </a:t>
                      </a:r>
                    </a:p>
                  </a:txBody>
                  <a:tcPr anchor="ctr">
                    <a:lnL w="9525" cap="flat" cmpd="sng" algn="ctr">
                      <a:solidFill>
                        <a:srgbClr val="BABABA"/>
                      </a:solidFill>
                      <a:prstDash val="solid"/>
                      <a:round/>
                      <a:headEnd type="none" w="med" len="med"/>
                      <a:tailEnd type="none" w="med" len="med"/>
                    </a:lnL>
                    <a:lnR w="9525" cap="flat" cmpd="sng" algn="ctr">
                      <a:solidFill>
                        <a:srgbClr val="BABABA"/>
                      </a:solidFill>
                      <a:prstDash val="solid"/>
                      <a:round/>
                      <a:headEnd type="none" w="med" len="med"/>
                      <a:tailEnd type="none" w="med" len="med"/>
                    </a:lnR>
                    <a:lnT w="9525" cap="flat" cmpd="sng" algn="ctr">
                      <a:solidFill>
                        <a:srgbClr val="BABABA"/>
                      </a:solidFill>
                      <a:prstDash val="solid"/>
                      <a:round/>
                      <a:headEnd type="none" w="med" len="med"/>
                      <a:tailEnd type="none" w="med" len="med"/>
                    </a:lnT>
                    <a:lnB w="9525" cap="flat" cmpd="sng" algn="ctr">
                      <a:solidFill>
                        <a:srgbClr val="BABABA"/>
                      </a:solidFill>
                      <a:prstDash val="solid"/>
                      <a:round/>
                      <a:headEnd type="none" w="med" len="med"/>
                      <a:tailEnd type="none" w="med" len="med"/>
                    </a:lnB>
                    <a:solidFill>
                      <a:srgbClr val="FFFFFF"/>
                    </a:solidFill>
                  </a:tcPr>
                </a:tc>
                <a:extLst>
                  <a:ext uri="{0D108BD9-81ED-4DB2-BD59-A6C34878D82A}">
                    <a16:rowId xmlns:a16="http://schemas.microsoft.com/office/drawing/2014/main" val="3661038462"/>
                  </a:ext>
                </a:extLst>
              </a:tr>
            </a:tbl>
          </a:graphicData>
        </a:graphic>
      </p:graphicFrame>
      <p:sp>
        <p:nvSpPr>
          <p:cNvPr id="8" name="Rectangle 7">
            <a:extLst>
              <a:ext uri="{FF2B5EF4-FFF2-40B4-BE49-F238E27FC236}">
                <a16:creationId xmlns:a16="http://schemas.microsoft.com/office/drawing/2014/main" id="{61D64373-DA00-CA82-B033-16027558CD0C}"/>
              </a:ext>
            </a:extLst>
          </p:cNvPr>
          <p:cNvSpPr/>
          <p:nvPr/>
        </p:nvSpPr>
        <p:spPr>
          <a:xfrm>
            <a:off x="4724399" y="1558543"/>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10" name="Rectangle 9">
            <a:extLst>
              <a:ext uri="{FF2B5EF4-FFF2-40B4-BE49-F238E27FC236}">
                <a16:creationId xmlns:a16="http://schemas.microsoft.com/office/drawing/2014/main" id="{8209D7E9-B5A6-0C7D-BE12-9BAD901AA30F}"/>
              </a:ext>
            </a:extLst>
          </p:cNvPr>
          <p:cNvSpPr/>
          <p:nvPr/>
        </p:nvSpPr>
        <p:spPr>
          <a:xfrm>
            <a:off x="6938962" y="1558545"/>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working at the expected level of  development will</a:t>
            </a:r>
          </a:p>
        </p:txBody>
      </p:sp>
      <p:sp>
        <p:nvSpPr>
          <p:cNvPr id="12" name="TextBox 11">
            <a:extLst>
              <a:ext uri="{FF2B5EF4-FFF2-40B4-BE49-F238E27FC236}">
                <a16:creationId xmlns:a16="http://schemas.microsoft.com/office/drawing/2014/main" id="{2EC296F1-E540-C24A-6BF9-B9C24B572749}"/>
              </a:ext>
            </a:extLst>
          </p:cNvPr>
          <p:cNvSpPr txBox="1"/>
          <p:nvPr/>
        </p:nvSpPr>
        <p:spPr>
          <a:xfrm>
            <a:off x="4724399" y="1144945"/>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spring term</a:t>
            </a:r>
          </a:p>
        </p:txBody>
      </p:sp>
      <p:sp>
        <p:nvSpPr>
          <p:cNvPr id="15" name="TextBox 14">
            <a:extLst>
              <a:ext uri="{FF2B5EF4-FFF2-40B4-BE49-F238E27FC236}">
                <a16:creationId xmlns:a16="http://schemas.microsoft.com/office/drawing/2014/main" id="{F3C3102E-5081-4B73-0E32-803DB5DBCE4E}"/>
              </a:ext>
            </a:extLst>
          </p:cNvPr>
          <p:cNvSpPr txBox="1"/>
          <p:nvPr/>
        </p:nvSpPr>
        <p:spPr>
          <a:xfrm>
            <a:off x="6938962" y="1144946"/>
            <a:ext cx="1838326" cy="307777"/>
          </a:xfrm>
          <a:prstGeom prst="rect">
            <a:avLst/>
          </a:prstGeom>
          <a:noFill/>
        </p:spPr>
        <p:txBody>
          <a:bodyPr wrap="square" lIns="91440" tIns="45720" rIns="91440" bIns="45720" rtlCol="0" anchor="t">
            <a:spAutoFit/>
          </a:bodyPr>
          <a:lstStyle/>
          <a:p>
            <a:pPr algn="ctr"/>
            <a:r>
              <a:rPr lang="en-GB" sz="1400" b="1">
                <a:solidFill>
                  <a:srgbClr val="D280D0"/>
                </a:solidFill>
                <a:latin typeface="Century Gothic"/>
              </a:rPr>
              <a:t>End of Nursery/FS1</a:t>
            </a:r>
            <a:endParaRPr lang="en-US"/>
          </a:p>
        </p:txBody>
      </p:sp>
      <p:graphicFrame>
        <p:nvGraphicFramePr>
          <p:cNvPr id="30" name="Table 29">
            <a:extLst>
              <a:ext uri="{FF2B5EF4-FFF2-40B4-BE49-F238E27FC236}">
                <a16:creationId xmlns:a16="http://schemas.microsoft.com/office/drawing/2014/main" id="{54CD0CA7-D9EB-5F25-6E36-AB320CAC1573}"/>
              </a:ext>
            </a:extLst>
          </p:cNvPr>
          <p:cNvGraphicFramePr>
            <a:graphicFrameLocks noGrp="1"/>
          </p:cNvGraphicFramePr>
          <p:nvPr>
            <p:extLst>
              <p:ext uri="{D42A27DB-BD31-4B8C-83A1-F6EECF244321}">
                <p14:modId xmlns:p14="http://schemas.microsoft.com/office/powerpoint/2010/main" val="166516893"/>
              </p:ext>
            </p:extLst>
          </p:nvPr>
        </p:nvGraphicFramePr>
        <p:xfrm>
          <a:off x="2406315" y="2537569"/>
          <a:ext cx="1995648" cy="3609774"/>
        </p:xfrm>
        <a:graphic>
          <a:graphicData uri="http://schemas.openxmlformats.org/drawingml/2006/table">
            <a:tbl>
              <a:tblPr firstRow="1" bandRow="1">
                <a:tableStyleId>{5C22544A-7EE6-4342-B048-85BDC9FD1C3A}</a:tableStyleId>
              </a:tblPr>
              <a:tblGrid>
                <a:gridCol w="1995648">
                  <a:extLst>
                    <a:ext uri="{9D8B030D-6E8A-4147-A177-3AD203B41FA5}">
                      <a16:colId xmlns:a16="http://schemas.microsoft.com/office/drawing/2014/main" val="1642604431"/>
                    </a:ext>
                  </a:extLst>
                </a:gridCol>
              </a:tblGrid>
              <a:tr h="3609774">
                <a:tc>
                  <a:txBody>
                    <a:bodyPr/>
                    <a:lstStyle/>
                    <a:p>
                      <a:pPr marL="171450" indent="-171450">
                        <a:buFont typeface="Arial"/>
                        <a:buChar char="•"/>
                      </a:pPr>
                      <a:r>
                        <a:rPr lang="en-US" sz="900">
                          <a:solidFill>
                            <a:schemeClr val="tx1"/>
                          </a:solidFill>
                          <a:effectLst/>
                          <a:latin typeface="Century Gothic"/>
                        </a:rPr>
                        <a:t>Continue to develop their movement, balancing, riding (scooters, trikes and bikes) and ball skills. </a:t>
                      </a:r>
                    </a:p>
                    <a:p>
                      <a:pPr marL="171450" lvl="0" indent="-171450">
                        <a:buFont typeface="Arial"/>
                        <a:buChar char="•"/>
                      </a:pPr>
                      <a:r>
                        <a:rPr lang="en-US" sz="900">
                          <a:solidFill>
                            <a:schemeClr val="tx1"/>
                          </a:solidFill>
                          <a:effectLst/>
                          <a:latin typeface="Century Gothic"/>
                        </a:rPr>
                        <a:t>Skip, hop, stand on one leg and hold a pose for a game like musical statues. </a:t>
                      </a:r>
                    </a:p>
                    <a:p>
                      <a:pPr marL="171450" lvl="0" indent="-171450">
                        <a:buFont typeface="Arial"/>
                        <a:buChar char="•"/>
                      </a:pPr>
                      <a:r>
                        <a:rPr lang="en-US" sz="900">
                          <a:solidFill>
                            <a:schemeClr val="tx1"/>
                          </a:solidFill>
                          <a:effectLst/>
                          <a:latin typeface="Century Gothic"/>
                        </a:rPr>
                        <a:t>Use large-muscle movements to wave flags and streamers, paint and make marks. </a:t>
                      </a:r>
                    </a:p>
                    <a:p>
                      <a:pPr marL="171450" lvl="0" indent="-171450">
                        <a:buFont typeface="Arial"/>
                        <a:buChar char="•"/>
                      </a:pPr>
                      <a:r>
                        <a:rPr lang="en-US" sz="900">
                          <a:solidFill>
                            <a:schemeClr val="tx1"/>
                          </a:solidFill>
                          <a:effectLst/>
                          <a:latin typeface="Century Gothic"/>
                        </a:rPr>
                        <a:t>Match their developing physical skills to tasks and activities in the setting. For example, they decide whether to crawl, walk or run across a plank, depending on its length and width. </a:t>
                      </a:r>
                    </a:p>
                    <a:p>
                      <a:pPr marL="171450" lvl="0" indent="-171450">
                        <a:buFont typeface="Arial"/>
                        <a:buChar char="•"/>
                      </a:pPr>
                      <a:r>
                        <a:rPr lang="en-US" sz="900">
                          <a:solidFill>
                            <a:schemeClr val="tx1"/>
                          </a:solidFill>
                          <a:effectLst/>
                          <a:latin typeface="Century Gothic"/>
                        </a:rPr>
                        <a:t> Support children who are struggling with toilet training, in partnership with their parents. Seek medical advice, if necessary, from a health visitor or GP. </a:t>
                      </a:r>
                    </a:p>
                  </a:txBody>
                  <a:tcPr anchor="ctr">
                    <a:lnL w="9525" cap="flat" cmpd="sng" algn="ctr">
                      <a:solidFill>
                        <a:srgbClr val="BABABA"/>
                      </a:solidFill>
                      <a:prstDash val="solid"/>
                      <a:round/>
                      <a:headEnd type="none" w="med" len="med"/>
                      <a:tailEnd type="none" w="med" len="med"/>
                    </a:lnL>
                    <a:lnR w="9525" cap="flat" cmpd="sng" algn="ctr">
                      <a:solidFill>
                        <a:srgbClr val="BABABA"/>
                      </a:solidFill>
                      <a:prstDash val="solid"/>
                      <a:round/>
                      <a:headEnd type="none" w="med" len="med"/>
                      <a:tailEnd type="none" w="med" len="med"/>
                    </a:lnR>
                    <a:lnT w="9525" cap="flat" cmpd="sng" algn="ctr">
                      <a:solidFill>
                        <a:srgbClr val="BABABA"/>
                      </a:solidFill>
                      <a:prstDash val="solid"/>
                      <a:round/>
                      <a:headEnd type="none" w="med" len="med"/>
                      <a:tailEnd type="none" w="med" len="med"/>
                    </a:lnT>
                    <a:lnB w="9525" cap="flat" cmpd="sng" algn="ctr">
                      <a:solidFill>
                        <a:srgbClr val="BABABA"/>
                      </a:solidFill>
                      <a:prstDash val="solid"/>
                      <a:round/>
                      <a:headEnd type="none" w="med" len="med"/>
                      <a:tailEnd type="none" w="med" len="med"/>
                    </a:lnB>
                    <a:solidFill>
                      <a:srgbClr val="FFFFFF"/>
                    </a:solidFill>
                  </a:tcPr>
                </a:tc>
                <a:extLst>
                  <a:ext uri="{0D108BD9-81ED-4DB2-BD59-A6C34878D82A}">
                    <a16:rowId xmlns:a16="http://schemas.microsoft.com/office/drawing/2014/main" val="1370316327"/>
                  </a:ext>
                </a:extLst>
              </a:tr>
            </a:tbl>
          </a:graphicData>
        </a:graphic>
      </p:graphicFrame>
      <p:graphicFrame>
        <p:nvGraphicFramePr>
          <p:cNvPr id="31" name="Table 30">
            <a:extLst>
              <a:ext uri="{FF2B5EF4-FFF2-40B4-BE49-F238E27FC236}">
                <a16:creationId xmlns:a16="http://schemas.microsoft.com/office/drawing/2014/main" id="{F227DC18-6C1A-AA45-BF01-610C009DDA50}"/>
              </a:ext>
            </a:extLst>
          </p:cNvPr>
          <p:cNvGraphicFramePr>
            <a:graphicFrameLocks noGrp="1"/>
          </p:cNvGraphicFramePr>
          <p:nvPr>
            <p:extLst>
              <p:ext uri="{D42A27DB-BD31-4B8C-83A1-F6EECF244321}">
                <p14:modId xmlns:p14="http://schemas.microsoft.com/office/powerpoint/2010/main" val="3578517265"/>
              </p:ext>
            </p:extLst>
          </p:nvPr>
        </p:nvGraphicFramePr>
        <p:xfrm>
          <a:off x="4495435" y="2559444"/>
          <a:ext cx="2146043" cy="3801418"/>
        </p:xfrm>
        <a:graphic>
          <a:graphicData uri="http://schemas.openxmlformats.org/drawingml/2006/table">
            <a:tbl>
              <a:tblPr firstRow="1" bandRow="1">
                <a:tableStyleId>{5C22544A-7EE6-4342-B048-85BDC9FD1C3A}</a:tableStyleId>
              </a:tblPr>
              <a:tblGrid>
                <a:gridCol w="2146043">
                  <a:extLst>
                    <a:ext uri="{9D8B030D-6E8A-4147-A177-3AD203B41FA5}">
                      <a16:colId xmlns:a16="http://schemas.microsoft.com/office/drawing/2014/main" val="1642604431"/>
                    </a:ext>
                  </a:extLst>
                </a:gridCol>
              </a:tblGrid>
              <a:tr h="3801418">
                <a:tc>
                  <a:txBody>
                    <a:bodyPr/>
                    <a:lstStyle/>
                    <a:p>
                      <a:pPr marL="171450" indent="-171450">
                        <a:buFont typeface="Arial"/>
                        <a:buChar char="•"/>
                      </a:pPr>
                      <a:endParaRPr lang="en-US" sz="1000">
                        <a:solidFill>
                          <a:schemeClr val="tx1"/>
                        </a:solidFill>
                        <a:effectLst/>
                        <a:latin typeface="Century Gothic"/>
                      </a:endParaRPr>
                    </a:p>
                    <a:p>
                      <a:pPr marL="171450" lvl="0" indent="-171450">
                        <a:buFont typeface="Arial"/>
                        <a:buChar char="•"/>
                      </a:pPr>
                      <a:r>
                        <a:rPr lang="en-US" sz="900">
                          <a:solidFill>
                            <a:schemeClr val="tx1"/>
                          </a:solidFill>
                          <a:effectLst/>
                          <a:latin typeface="Century Gothic"/>
                        </a:rPr>
                        <a:t>Go up steps and stairs, or climb up apparatus, using alternate feet. </a:t>
                      </a:r>
                    </a:p>
                    <a:p>
                      <a:pPr marL="171450" lvl="0" indent="-171450">
                        <a:buFont typeface="Arial"/>
                        <a:buChar char="•"/>
                      </a:pPr>
                      <a:r>
                        <a:rPr lang="en-US" sz="900">
                          <a:solidFill>
                            <a:schemeClr val="tx1"/>
                          </a:solidFill>
                          <a:effectLst/>
                          <a:latin typeface="Century Gothic"/>
                        </a:rPr>
                        <a:t>Start taking part in some group activities which they make up for themselves, or in teams. </a:t>
                      </a:r>
                    </a:p>
                    <a:p>
                      <a:pPr marL="171450" lvl="0" indent="-171450">
                        <a:buFont typeface="Arial"/>
                        <a:buChar char="•"/>
                      </a:pPr>
                      <a:r>
                        <a:rPr lang="en-US" sz="900">
                          <a:solidFill>
                            <a:schemeClr val="tx1"/>
                          </a:solidFill>
                          <a:effectLst/>
                          <a:latin typeface="Century Gothic"/>
                        </a:rPr>
                        <a:t>Are increasingly able to use and remember sequences and patterns of movements which are related to music and rhythm. </a:t>
                      </a:r>
                    </a:p>
                    <a:p>
                      <a:pPr marL="171450" lvl="0" indent="-171450">
                        <a:buFont typeface="Arial"/>
                        <a:buChar char="•"/>
                      </a:pPr>
                      <a:r>
                        <a:rPr lang="en-US" sz="900">
                          <a:solidFill>
                            <a:schemeClr val="tx1"/>
                          </a:solidFill>
                          <a:effectLst/>
                          <a:latin typeface="Century Gothic"/>
                        </a:rPr>
                        <a:t>Choose the right resources to carry out their own plan. For example, choosing a spade to enlarge a small hole they dug with a trowel. </a:t>
                      </a:r>
                    </a:p>
                    <a:p>
                      <a:pPr marL="171450" lvl="0" indent="-171450">
                        <a:buFont typeface="Arial"/>
                        <a:buChar char="•"/>
                      </a:pPr>
                      <a:r>
                        <a:rPr lang="en-US" sz="900">
                          <a:solidFill>
                            <a:schemeClr val="tx1"/>
                          </a:solidFill>
                          <a:effectLst/>
                          <a:latin typeface="Century Gothic"/>
                        </a:rPr>
                        <a:t>Collaborate with others to manage large items, such as moving a long plank safely, carrying large hollow blocks. </a:t>
                      </a:r>
                    </a:p>
                    <a:p>
                      <a:pPr marL="171450" lvl="0" indent="-171450">
                        <a:buFont typeface="Arial"/>
                        <a:buChar char="•"/>
                      </a:pPr>
                      <a:r>
                        <a:rPr lang="en-US" sz="900">
                          <a:solidFill>
                            <a:schemeClr val="tx1"/>
                          </a:solidFill>
                          <a:effectLst/>
                          <a:latin typeface="Century Gothic"/>
                        </a:rPr>
                        <a:t>Most, but not all, children are reliably dry during the day by the age of 4. </a:t>
                      </a:r>
                    </a:p>
                  </a:txBody>
                  <a:tcPr anchor="ctr">
                    <a:lnL w="9525" cap="flat" cmpd="sng" algn="ctr">
                      <a:solidFill>
                        <a:srgbClr val="BABABA"/>
                      </a:solidFill>
                      <a:prstDash val="solid"/>
                      <a:round/>
                      <a:headEnd type="none" w="med" len="med"/>
                      <a:tailEnd type="none" w="med" len="med"/>
                    </a:lnL>
                    <a:lnR w="9525" cap="flat" cmpd="sng" algn="ctr">
                      <a:solidFill>
                        <a:srgbClr val="BABABA"/>
                      </a:solidFill>
                      <a:prstDash val="solid"/>
                      <a:round/>
                      <a:headEnd type="none" w="med" len="med"/>
                      <a:tailEnd type="none" w="med" len="med"/>
                    </a:lnR>
                    <a:lnT w="9525" cap="flat" cmpd="sng" algn="ctr">
                      <a:solidFill>
                        <a:srgbClr val="BABABA"/>
                      </a:solidFill>
                      <a:prstDash val="solid"/>
                      <a:round/>
                      <a:headEnd type="none" w="med" len="med"/>
                      <a:tailEnd type="none" w="med" len="med"/>
                    </a:lnT>
                    <a:lnB w="9525" cap="flat" cmpd="sng" algn="ctr">
                      <a:solidFill>
                        <a:srgbClr val="BABABA"/>
                      </a:solidFill>
                      <a:prstDash val="solid"/>
                      <a:round/>
                      <a:headEnd type="none" w="med" len="med"/>
                      <a:tailEnd type="none" w="med" len="med"/>
                    </a:lnB>
                    <a:solidFill>
                      <a:srgbClr val="FFFFFF"/>
                    </a:solidFill>
                  </a:tcPr>
                </a:tc>
                <a:extLst>
                  <a:ext uri="{0D108BD9-81ED-4DB2-BD59-A6C34878D82A}">
                    <a16:rowId xmlns:a16="http://schemas.microsoft.com/office/drawing/2014/main" val="1370316327"/>
                  </a:ext>
                </a:extLst>
              </a:tr>
            </a:tbl>
          </a:graphicData>
        </a:graphic>
      </p:graphicFrame>
      <p:graphicFrame>
        <p:nvGraphicFramePr>
          <p:cNvPr id="32" name="Table 31">
            <a:extLst>
              <a:ext uri="{FF2B5EF4-FFF2-40B4-BE49-F238E27FC236}">
                <a16:creationId xmlns:a16="http://schemas.microsoft.com/office/drawing/2014/main" id="{CB027923-160F-6C4E-032E-ADC7D7B2BD1C}"/>
              </a:ext>
            </a:extLst>
          </p:cNvPr>
          <p:cNvGraphicFramePr>
            <a:graphicFrameLocks noGrp="1"/>
          </p:cNvGraphicFramePr>
          <p:nvPr>
            <p:extLst>
              <p:ext uri="{D42A27DB-BD31-4B8C-83A1-F6EECF244321}">
                <p14:modId xmlns:p14="http://schemas.microsoft.com/office/powerpoint/2010/main" val="3028711310"/>
              </p:ext>
            </p:extLst>
          </p:nvPr>
        </p:nvGraphicFramePr>
        <p:xfrm>
          <a:off x="6748622" y="2570382"/>
          <a:ext cx="2036664" cy="3786980"/>
        </p:xfrm>
        <a:graphic>
          <a:graphicData uri="http://schemas.openxmlformats.org/drawingml/2006/table">
            <a:tbl>
              <a:tblPr firstRow="1" bandRow="1">
                <a:tableStyleId>{5C22544A-7EE6-4342-B048-85BDC9FD1C3A}</a:tableStyleId>
              </a:tblPr>
              <a:tblGrid>
                <a:gridCol w="2036664">
                  <a:extLst>
                    <a:ext uri="{9D8B030D-6E8A-4147-A177-3AD203B41FA5}">
                      <a16:colId xmlns:a16="http://schemas.microsoft.com/office/drawing/2014/main" val="1642604431"/>
                    </a:ext>
                  </a:extLst>
                </a:gridCol>
              </a:tblGrid>
              <a:tr h="3786980">
                <a:tc>
                  <a:txBody>
                    <a:bodyPr/>
                    <a:lstStyle/>
                    <a:p>
                      <a:pPr marL="171450" marR="0" lvl="0" indent="-171450" algn="l">
                        <a:lnSpc>
                          <a:spcPct val="100000"/>
                        </a:lnSpc>
                        <a:spcBef>
                          <a:spcPts val="0"/>
                        </a:spcBef>
                        <a:spcAft>
                          <a:spcPts val="0"/>
                        </a:spcAft>
                        <a:buClr>
                          <a:srgbClr val="FFFFFF"/>
                        </a:buClr>
                        <a:buFont typeface="Arial"/>
                        <a:buChar char="•"/>
                      </a:pPr>
                      <a:r>
                        <a:rPr lang="en-GB" sz="1100" b="1" i="0" u="none" strike="noStrike" noProof="0" dirty="0">
                          <a:solidFill>
                            <a:schemeClr val="tx1"/>
                          </a:solidFill>
                          <a:effectLst/>
                          <a:latin typeface="Century Gothic"/>
                        </a:rPr>
                        <a:t>Skipping, hopping and standing on one leg and hold a position for a few seconds;</a:t>
                      </a:r>
                      <a:endParaRPr lang="en-US" sz="1100" b="0" i="0" u="none" strike="noStrike" noProof="0" dirty="0">
                        <a:solidFill>
                          <a:srgbClr val="000000"/>
                        </a:solidFill>
                        <a:effectLst/>
                        <a:latin typeface="Century Gothic"/>
                      </a:endParaRPr>
                    </a:p>
                    <a:p>
                      <a:pPr marL="171450" marR="0" lvl="0" indent="-171450" algn="l">
                        <a:lnSpc>
                          <a:spcPct val="100000"/>
                        </a:lnSpc>
                        <a:spcBef>
                          <a:spcPts val="0"/>
                        </a:spcBef>
                        <a:spcAft>
                          <a:spcPts val="0"/>
                        </a:spcAft>
                        <a:buClr>
                          <a:srgbClr val="FFFFFF"/>
                        </a:buClr>
                        <a:buFont typeface="Arial"/>
                        <a:buChar char="•"/>
                      </a:pPr>
                      <a:r>
                        <a:rPr lang="en-GB" sz="1100" b="1" i="0" u="none" strike="noStrike" noProof="0" dirty="0">
                          <a:solidFill>
                            <a:schemeClr val="tx1"/>
                          </a:solidFill>
                          <a:effectLst/>
                          <a:latin typeface="Century Gothic"/>
                        </a:rPr>
                        <a:t>Balancing and riding a bike or scooter;</a:t>
                      </a:r>
                      <a:endParaRPr lang="en-US" sz="1100" b="0" i="0" u="none" strike="noStrike" noProof="0" dirty="0">
                        <a:solidFill>
                          <a:srgbClr val="000000"/>
                        </a:solidFill>
                        <a:effectLst/>
                        <a:latin typeface="Century Gothic"/>
                      </a:endParaRPr>
                    </a:p>
                    <a:p>
                      <a:pPr marL="171450" marR="0" lvl="0" indent="-171450" algn="l">
                        <a:lnSpc>
                          <a:spcPct val="100000"/>
                        </a:lnSpc>
                        <a:spcBef>
                          <a:spcPts val="0"/>
                        </a:spcBef>
                        <a:spcAft>
                          <a:spcPts val="0"/>
                        </a:spcAft>
                        <a:buClr>
                          <a:srgbClr val="FFFFFF"/>
                        </a:buClr>
                        <a:buFont typeface="Arial"/>
                        <a:buChar char="•"/>
                      </a:pPr>
                      <a:r>
                        <a:rPr lang="en-GB" sz="1100" b="1" i="0" u="none" strike="noStrike" noProof="0" dirty="0">
                          <a:solidFill>
                            <a:schemeClr val="tx1"/>
                          </a:solidFill>
                          <a:effectLst/>
                          <a:latin typeface="Century Gothic"/>
                        </a:rPr>
                        <a:t>Going up steps or stairs using alternative feet;</a:t>
                      </a:r>
                      <a:endParaRPr lang="en-US" sz="1100" b="0" i="0" u="none" strike="noStrike" noProof="0" dirty="0">
                        <a:solidFill>
                          <a:srgbClr val="000000"/>
                        </a:solidFill>
                        <a:effectLst/>
                        <a:latin typeface="Century Gothic"/>
                      </a:endParaRPr>
                    </a:p>
                    <a:p>
                      <a:pPr marL="171450" marR="0" lvl="0" indent="-171450" algn="l">
                        <a:lnSpc>
                          <a:spcPct val="100000"/>
                        </a:lnSpc>
                        <a:spcBef>
                          <a:spcPts val="0"/>
                        </a:spcBef>
                        <a:spcAft>
                          <a:spcPts val="0"/>
                        </a:spcAft>
                        <a:buClr>
                          <a:srgbClr val="FFFFFF"/>
                        </a:buClr>
                        <a:buFont typeface="Arial"/>
                        <a:buChar char="•"/>
                      </a:pPr>
                      <a:r>
                        <a:rPr lang="en-GB" sz="1100" b="1" i="0" u="none" strike="noStrike" noProof="0" dirty="0">
                          <a:solidFill>
                            <a:schemeClr val="tx1"/>
                          </a:solidFill>
                          <a:effectLst/>
                          <a:latin typeface="Century Gothic"/>
                        </a:rPr>
                        <a:t>Responding to music showing appropriate movement and rhythm.</a:t>
                      </a:r>
                      <a:endParaRPr lang="en-US" dirty="0"/>
                    </a:p>
                  </a:txBody>
                  <a:tcPr anchor="ctr">
                    <a:lnL w="9525" cap="flat" cmpd="sng" algn="ctr">
                      <a:solidFill>
                        <a:srgbClr val="BABABA"/>
                      </a:solidFill>
                      <a:prstDash val="solid"/>
                      <a:round/>
                      <a:headEnd type="none" w="med" len="med"/>
                      <a:tailEnd type="none" w="med" len="med"/>
                    </a:lnL>
                    <a:lnR w="9525" cap="flat" cmpd="sng" algn="ctr">
                      <a:solidFill>
                        <a:srgbClr val="BABABA"/>
                      </a:solidFill>
                      <a:prstDash val="solid"/>
                      <a:round/>
                      <a:headEnd type="none" w="med" len="med"/>
                      <a:tailEnd type="none" w="med" len="med"/>
                    </a:lnR>
                    <a:lnT w="9525" cap="flat" cmpd="sng" algn="ctr">
                      <a:solidFill>
                        <a:srgbClr val="BABABA"/>
                      </a:solidFill>
                      <a:prstDash val="solid"/>
                      <a:round/>
                      <a:headEnd type="none" w="med" len="med"/>
                      <a:tailEnd type="none" w="med" len="med"/>
                    </a:lnT>
                    <a:lnB w="9525" cap="flat" cmpd="sng" algn="ctr">
                      <a:solidFill>
                        <a:srgbClr val="BABABA"/>
                      </a:solidFill>
                      <a:prstDash val="solid"/>
                      <a:round/>
                      <a:headEnd type="none" w="med" len="med"/>
                      <a:tailEnd type="none" w="med" len="med"/>
                    </a:lnB>
                    <a:solidFill>
                      <a:srgbClr val="FFFFFF"/>
                    </a:solidFill>
                  </a:tcPr>
                </a:tc>
                <a:extLst>
                  <a:ext uri="{0D108BD9-81ED-4DB2-BD59-A6C34878D82A}">
                    <a16:rowId xmlns:a16="http://schemas.microsoft.com/office/drawing/2014/main" val="1370316327"/>
                  </a:ext>
                </a:extLst>
              </a:tr>
            </a:tbl>
          </a:graphicData>
        </a:graphic>
      </p:graphicFrame>
    </p:spTree>
    <p:extLst>
      <p:ext uri="{BB962C8B-B14F-4D97-AF65-F5344CB8AC3E}">
        <p14:creationId xmlns:p14="http://schemas.microsoft.com/office/powerpoint/2010/main" val="11716814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8F294A4B-6C27-433C-B7D3-6162B6429A26}"/>
              </a:ext>
            </a:extLst>
          </p:cNvPr>
          <p:cNvGraphicFramePr>
            <a:graphicFrameLocks noGrp="1"/>
          </p:cNvGraphicFramePr>
          <p:nvPr>
            <p:ph idx="1"/>
            <p:extLst>
              <p:ext uri="{D42A27DB-BD31-4B8C-83A1-F6EECF244321}">
                <p14:modId xmlns:p14="http://schemas.microsoft.com/office/powerpoint/2010/main" val="4161101673"/>
              </p:ext>
            </p:extLst>
          </p:nvPr>
        </p:nvGraphicFramePr>
        <p:xfrm>
          <a:off x="295275" y="225425"/>
          <a:ext cx="8482013" cy="741680"/>
        </p:xfrm>
        <a:graphic>
          <a:graphicData uri="http://schemas.openxmlformats.org/drawingml/2006/table">
            <a:tbl>
              <a:tblPr firstRow="1" bandRow="1">
                <a:tableStyleId>{5C22544A-7EE6-4342-B048-85BDC9FD1C3A}</a:tableStyleId>
              </a:tblPr>
              <a:tblGrid>
                <a:gridCol w="8482013">
                  <a:extLst>
                    <a:ext uri="{9D8B030D-6E8A-4147-A177-3AD203B41FA5}">
                      <a16:colId xmlns:a16="http://schemas.microsoft.com/office/drawing/2014/main" val="3754541971"/>
                    </a:ext>
                  </a:extLst>
                </a:gridCol>
              </a:tblGrid>
              <a:tr h="370840">
                <a:tc>
                  <a:txBody>
                    <a:bodyPr/>
                    <a:lstStyle/>
                    <a:p>
                      <a:pPr algn="ctr"/>
                      <a:r>
                        <a:rPr lang="en-GB">
                          <a:latin typeface="Century Gothic" panose="020B0502020202020204" pitchFamily="34" charset="0"/>
                        </a:rPr>
                        <a:t>PHYSICAL DEVELOPMENT: Progress through reception</a:t>
                      </a:r>
                    </a:p>
                  </a:txBody>
                  <a:tcPr>
                    <a:solidFill>
                      <a:srgbClr val="D280D0"/>
                    </a:solidFill>
                  </a:tcPr>
                </a:tc>
                <a:extLst>
                  <a:ext uri="{0D108BD9-81ED-4DB2-BD59-A6C34878D82A}">
                    <a16:rowId xmlns:a16="http://schemas.microsoft.com/office/drawing/2014/main" val="2121299838"/>
                  </a:ext>
                </a:extLst>
              </a:tr>
              <a:tr h="370840">
                <a:tc>
                  <a:txBody>
                    <a:bodyPr/>
                    <a:lstStyle/>
                    <a:p>
                      <a:pPr algn="ctr"/>
                      <a:r>
                        <a:rPr lang="en-GB" b="1">
                          <a:solidFill>
                            <a:srgbClr val="D280D0"/>
                          </a:solidFill>
                          <a:latin typeface="Century Gothic" panose="020B0502020202020204" pitchFamily="34" charset="0"/>
                        </a:rPr>
                        <a:t>Gross motor skills</a:t>
                      </a:r>
                    </a:p>
                  </a:txBody>
                  <a:tcPr>
                    <a:noFill/>
                  </a:tcPr>
                </a:tc>
                <a:extLst>
                  <a:ext uri="{0D108BD9-81ED-4DB2-BD59-A6C34878D82A}">
                    <a16:rowId xmlns:a16="http://schemas.microsoft.com/office/drawing/2014/main" val="762247846"/>
                  </a:ext>
                </a:extLst>
              </a:tr>
            </a:tbl>
          </a:graphicData>
        </a:graphic>
      </p:graphicFrame>
      <p:sp>
        <p:nvSpPr>
          <p:cNvPr id="14" name="Rectangle 13">
            <a:extLst>
              <a:ext uri="{FF2B5EF4-FFF2-40B4-BE49-F238E27FC236}">
                <a16:creationId xmlns:a16="http://schemas.microsoft.com/office/drawing/2014/main" id="{83F880F4-4AE3-4016-919C-4BB11928779B}"/>
              </a:ext>
            </a:extLst>
          </p:cNvPr>
          <p:cNvSpPr/>
          <p:nvPr/>
        </p:nvSpPr>
        <p:spPr>
          <a:xfrm>
            <a:off x="295275" y="2771774"/>
            <a:ext cx="1838326" cy="25720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1100" b="1">
                <a:solidFill>
                  <a:schemeClr val="tx1"/>
                </a:solidFill>
                <a:latin typeface="Century Gothic" panose="020B0502020202020204" pitchFamily="34" charset="0"/>
              </a:rPr>
              <a:t>Skipping, hopping and standing on one leg and hold a position for a few seconds;</a:t>
            </a:r>
          </a:p>
          <a:p>
            <a:pPr marL="171450" indent="-171450">
              <a:buFont typeface="Arial" panose="020B0604020202020204" pitchFamily="34" charset="0"/>
              <a:buChar char="•"/>
            </a:pPr>
            <a:r>
              <a:rPr lang="en-GB" sz="1100" b="1">
                <a:solidFill>
                  <a:schemeClr val="tx1"/>
                </a:solidFill>
                <a:latin typeface="Century Gothic" panose="020B0502020202020204" pitchFamily="34" charset="0"/>
              </a:rPr>
              <a:t>Balancing and riding a bike or scooter;</a:t>
            </a:r>
          </a:p>
          <a:p>
            <a:pPr marL="171450" indent="-171450">
              <a:buFont typeface="Arial" panose="020B0604020202020204" pitchFamily="34" charset="0"/>
              <a:buChar char="•"/>
            </a:pPr>
            <a:r>
              <a:rPr lang="en-GB" sz="1100" b="1">
                <a:solidFill>
                  <a:schemeClr val="tx1"/>
                </a:solidFill>
                <a:latin typeface="Century Gothic" panose="020B0502020202020204" pitchFamily="34" charset="0"/>
              </a:rPr>
              <a:t>Going up steps or stairs using alternative feet;</a:t>
            </a:r>
          </a:p>
          <a:p>
            <a:pPr marL="171450" indent="-171450">
              <a:buFont typeface="Arial" panose="020B0604020202020204" pitchFamily="34" charset="0"/>
              <a:buChar char="•"/>
            </a:pPr>
            <a:r>
              <a:rPr lang="en-GB" sz="1100" b="1">
                <a:solidFill>
                  <a:schemeClr val="tx1"/>
                </a:solidFill>
                <a:latin typeface="Century Gothic" panose="020B0502020202020204" pitchFamily="34" charset="0"/>
              </a:rPr>
              <a:t>Responding to music showing appropriate movement and rhythm.</a:t>
            </a:r>
          </a:p>
        </p:txBody>
      </p:sp>
      <p:sp>
        <p:nvSpPr>
          <p:cNvPr id="17" name="Rectangle 16">
            <a:extLst>
              <a:ext uri="{FF2B5EF4-FFF2-40B4-BE49-F238E27FC236}">
                <a16:creationId xmlns:a16="http://schemas.microsoft.com/office/drawing/2014/main" id="{76ABC9D3-EFFA-48B9-87EC-BDBF29665BCF}"/>
              </a:ext>
            </a:extLst>
          </p:cNvPr>
          <p:cNvSpPr/>
          <p:nvPr/>
        </p:nvSpPr>
        <p:spPr>
          <a:xfrm>
            <a:off x="2395540" y="2771775"/>
            <a:ext cx="2024062" cy="3505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endParaRPr lang="en-GB" sz="1100" b="1">
              <a:solidFill>
                <a:schemeClr val="tx1"/>
              </a:solidFill>
              <a:latin typeface="Century Gothic" panose="020B0502020202020204" pitchFamily="34" charset="0"/>
            </a:endParaRPr>
          </a:p>
          <a:p>
            <a:pPr marL="171450" indent="-171450">
              <a:buFont typeface="Arial" panose="020B0604020202020204" pitchFamily="34" charset="0"/>
              <a:buChar char="•"/>
            </a:pPr>
            <a:r>
              <a:rPr lang="en-GB" sz="1100" b="1">
                <a:solidFill>
                  <a:schemeClr val="tx1"/>
                </a:solidFill>
                <a:latin typeface="Century Gothic" panose="020B0502020202020204" pitchFamily="34" charset="0"/>
              </a:rPr>
              <a:t>Showing increasing control when linking movements together;</a:t>
            </a:r>
          </a:p>
          <a:p>
            <a:pPr marL="171450" indent="-171450">
              <a:buFont typeface="Arial" panose="020B0604020202020204" pitchFamily="34" charset="0"/>
              <a:buChar char="•"/>
            </a:pPr>
            <a:r>
              <a:rPr lang="en-GB" sz="1100" b="1">
                <a:solidFill>
                  <a:schemeClr val="tx1"/>
                </a:solidFill>
                <a:latin typeface="Century Gothic" panose="020B0502020202020204" pitchFamily="34" charset="0"/>
              </a:rPr>
              <a:t>Knowing that it is good to be active and sometimes getting out of breath;</a:t>
            </a:r>
          </a:p>
          <a:p>
            <a:pPr marL="171450" indent="-171450">
              <a:buFont typeface="Arial" panose="020B0604020202020204" pitchFamily="34" charset="0"/>
              <a:buChar char="•"/>
            </a:pPr>
            <a:r>
              <a:rPr lang="en-GB" sz="1100" b="1">
                <a:solidFill>
                  <a:schemeClr val="tx1"/>
                </a:solidFill>
                <a:latin typeface="Century Gothic" panose="020B0502020202020204" pitchFamily="34" charset="0"/>
              </a:rPr>
              <a:t>Moving freely with confidence in a range of ways;</a:t>
            </a:r>
          </a:p>
          <a:p>
            <a:pPr marL="171450" indent="-171450">
              <a:buFont typeface="Arial" panose="020B0604020202020204" pitchFamily="34" charset="0"/>
              <a:buChar char="•"/>
            </a:pPr>
            <a:r>
              <a:rPr lang="en-GB" sz="1100" b="1">
                <a:solidFill>
                  <a:schemeClr val="tx1"/>
                </a:solidFill>
                <a:latin typeface="Century Gothic" panose="020B0502020202020204" pitchFamily="34" charset="0"/>
              </a:rPr>
              <a:t>Mounting stairs, steps or climbing equipment using alternative steps;</a:t>
            </a:r>
          </a:p>
          <a:p>
            <a:pPr marL="171450" indent="-171450">
              <a:buFont typeface="Arial" panose="020B0604020202020204" pitchFamily="34" charset="0"/>
              <a:buChar char="•"/>
            </a:pPr>
            <a:r>
              <a:rPr lang="en-GB" sz="1100" b="1">
                <a:solidFill>
                  <a:schemeClr val="tx1"/>
                </a:solidFill>
                <a:latin typeface="Century Gothic" panose="020B0502020202020204" pitchFamily="34" charset="0"/>
              </a:rPr>
              <a:t>Walking downstairs two-feet to each step;</a:t>
            </a:r>
          </a:p>
          <a:p>
            <a:pPr marL="171450" indent="-171450">
              <a:buFont typeface="Arial" panose="020B0604020202020204" pitchFamily="34" charset="0"/>
              <a:buChar char="•"/>
            </a:pPr>
            <a:r>
              <a:rPr lang="en-GB" sz="1100" b="1">
                <a:solidFill>
                  <a:schemeClr val="tx1"/>
                </a:solidFill>
                <a:latin typeface="Century Gothic" panose="020B0502020202020204" pitchFamily="34" charset="0"/>
              </a:rPr>
              <a:t>Standing momentarily on one foot;</a:t>
            </a:r>
          </a:p>
          <a:p>
            <a:pPr marL="171450" indent="-171450">
              <a:buFont typeface="Arial" panose="020B0604020202020204" pitchFamily="34" charset="0"/>
              <a:buChar char="•"/>
            </a:pPr>
            <a:r>
              <a:rPr lang="en-GB" sz="1100" b="1">
                <a:solidFill>
                  <a:schemeClr val="tx1"/>
                </a:solidFill>
                <a:latin typeface="Century Gothic" panose="020B0502020202020204" pitchFamily="34" charset="0"/>
              </a:rPr>
              <a:t>Running skilfully whilst negotiating space successfully, adjusting speed and direction as needed.</a:t>
            </a:r>
          </a:p>
        </p:txBody>
      </p:sp>
      <p:sp>
        <p:nvSpPr>
          <p:cNvPr id="18" name="Rectangle 17">
            <a:extLst>
              <a:ext uri="{FF2B5EF4-FFF2-40B4-BE49-F238E27FC236}">
                <a16:creationId xmlns:a16="http://schemas.microsoft.com/office/drawing/2014/main" id="{E7D3B6FF-CD7B-4422-86C6-800E979B7FF9}"/>
              </a:ext>
            </a:extLst>
          </p:cNvPr>
          <p:cNvSpPr/>
          <p:nvPr/>
        </p:nvSpPr>
        <p:spPr>
          <a:xfrm>
            <a:off x="4724399" y="2771775"/>
            <a:ext cx="2024062" cy="3505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1100" b="1">
                <a:solidFill>
                  <a:schemeClr val="tx1"/>
                </a:solidFill>
                <a:latin typeface="Century Gothic" panose="020B0502020202020204" pitchFamily="34" charset="0"/>
              </a:rPr>
              <a:t>Starting to experiment with different types of movements;</a:t>
            </a:r>
          </a:p>
          <a:p>
            <a:pPr marL="171450" indent="-171450">
              <a:buFont typeface="Arial" panose="020B0604020202020204" pitchFamily="34" charset="0"/>
              <a:buChar char="•"/>
            </a:pPr>
            <a:r>
              <a:rPr lang="en-GB" sz="1100" b="1">
                <a:solidFill>
                  <a:schemeClr val="tx1"/>
                </a:solidFill>
                <a:latin typeface="Century Gothic" panose="020B0502020202020204" pitchFamily="34" charset="0"/>
              </a:rPr>
              <a:t>Recognising how they can refine a range of physical actions, such as rolling, running, skipping, etc.</a:t>
            </a:r>
          </a:p>
          <a:p>
            <a:pPr marL="171450" indent="-171450">
              <a:buFont typeface="Arial" panose="020B0604020202020204" pitchFamily="34" charset="0"/>
              <a:buChar char="•"/>
            </a:pPr>
            <a:r>
              <a:rPr lang="en-GB" sz="1100" b="1">
                <a:solidFill>
                  <a:schemeClr val="tx1"/>
                </a:solidFill>
                <a:latin typeface="Century Gothic" panose="020B0502020202020204" pitchFamily="34" charset="0"/>
              </a:rPr>
              <a:t>Jumping off objects safely and carefully;</a:t>
            </a:r>
          </a:p>
          <a:p>
            <a:pPr marL="171450" indent="-171450">
              <a:buFont typeface="Arial" panose="020B0604020202020204" pitchFamily="34" charset="0"/>
              <a:buChar char="•"/>
            </a:pPr>
            <a:r>
              <a:rPr lang="en-GB" sz="1100" b="1">
                <a:solidFill>
                  <a:schemeClr val="tx1"/>
                </a:solidFill>
                <a:latin typeface="Century Gothic" panose="020B0502020202020204" pitchFamily="34" charset="0"/>
              </a:rPr>
              <a:t>Negotiating space carefully;</a:t>
            </a:r>
          </a:p>
          <a:p>
            <a:pPr marL="171450" indent="-171450">
              <a:buFont typeface="Arial" panose="020B0604020202020204" pitchFamily="34" charset="0"/>
              <a:buChar char="•"/>
            </a:pPr>
            <a:r>
              <a:rPr lang="en-GB" sz="1100" b="1">
                <a:solidFill>
                  <a:schemeClr val="tx1"/>
                </a:solidFill>
                <a:latin typeface="Century Gothic" panose="020B0502020202020204" pitchFamily="34" charset="0"/>
              </a:rPr>
              <a:t>Travelling with confidence and skill when moving around, under, over and through various equipment;</a:t>
            </a:r>
          </a:p>
          <a:p>
            <a:pPr marL="171450" indent="-171450">
              <a:buFont typeface="Arial" panose="020B0604020202020204" pitchFamily="34" charset="0"/>
              <a:buChar char="•"/>
            </a:pPr>
            <a:r>
              <a:rPr lang="en-GB" sz="1100" b="1">
                <a:solidFill>
                  <a:schemeClr val="tx1"/>
                </a:solidFill>
                <a:latin typeface="Century Gothic" panose="020B0502020202020204" pitchFamily="34" charset="0"/>
              </a:rPr>
              <a:t>Showing increasing control when throwing, catching and kicking a ball.</a:t>
            </a:r>
          </a:p>
        </p:txBody>
      </p:sp>
      <p:sp>
        <p:nvSpPr>
          <p:cNvPr id="19" name="Rectangle 18">
            <a:extLst>
              <a:ext uri="{FF2B5EF4-FFF2-40B4-BE49-F238E27FC236}">
                <a16:creationId xmlns:a16="http://schemas.microsoft.com/office/drawing/2014/main" id="{CD0CD56C-65AD-4C76-900E-E4B82122E69D}"/>
              </a:ext>
            </a:extLst>
          </p:cNvPr>
          <p:cNvSpPr/>
          <p:nvPr/>
        </p:nvSpPr>
        <p:spPr>
          <a:xfrm>
            <a:off x="6938962" y="2771774"/>
            <a:ext cx="1838326" cy="29432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1200" b="1" dirty="0">
                <a:solidFill>
                  <a:schemeClr val="tx1"/>
                </a:solidFill>
                <a:latin typeface="Century Gothic" panose="020B0502020202020204" pitchFamily="34" charset="0"/>
              </a:rPr>
              <a:t>Negotiate space and obstacles safely, with consideration for themselves and others;</a:t>
            </a:r>
          </a:p>
          <a:p>
            <a:pPr marL="171450" indent="-171450">
              <a:buFont typeface="Arial" panose="020B0604020202020204" pitchFamily="34" charset="0"/>
              <a:buChar char="•"/>
            </a:pPr>
            <a:r>
              <a:rPr lang="en-GB" sz="1200" b="1" dirty="0">
                <a:solidFill>
                  <a:schemeClr val="tx1"/>
                </a:solidFill>
                <a:latin typeface="Century Gothic" panose="020B0502020202020204" pitchFamily="34" charset="0"/>
              </a:rPr>
              <a:t>Demonstrate strength, balance and coordination when playing;</a:t>
            </a:r>
          </a:p>
          <a:p>
            <a:pPr marL="171450" indent="-171450">
              <a:buFont typeface="Arial" panose="020B0604020202020204" pitchFamily="34" charset="0"/>
              <a:buChar char="•"/>
            </a:pPr>
            <a:r>
              <a:rPr lang="en-GB" sz="1200" b="1" dirty="0">
                <a:solidFill>
                  <a:schemeClr val="tx1"/>
                </a:solidFill>
                <a:latin typeface="Century Gothic" panose="020B0502020202020204" pitchFamily="34" charset="0"/>
              </a:rPr>
              <a:t>Move energetically, such as running, jumping, dancing, hopping, skipping and climbing.</a:t>
            </a:r>
          </a:p>
        </p:txBody>
      </p:sp>
      <p:sp>
        <p:nvSpPr>
          <p:cNvPr id="20" name="Rectangle 19">
            <a:extLst>
              <a:ext uri="{FF2B5EF4-FFF2-40B4-BE49-F238E27FC236}">
                <a16:creationId xmlns:a16="http://schemas.microsoft.com/office/drawing/2014/main" id="{413742AF-BA83-4051-9991-E630CD14E758}"/>
              </a:ext>
            </a:extLst>
          </p:cNvPr>
          <p:cNvSpPr/>
          <p:nvPr/>
        </p:nvSpPr>
        <p:spPr>
          <a:xfrm>
            <a:off x="6938962" y="1733550"/>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working at the expected level of  development will</a:t>
            </a:r>
          </a:p>
        </p:txBody>
      </p:sp>
      <p:sp>
        <p:nvSpPr>
          <p:cNvPr id="21" name="TextBox 20">
            <a:extLst>
              <a:ext uri="{FF2B5EF4-FFF2-40B4-BE49-F238E27FC236}">
                <a16:creationId xmlns:a16="http://schemas.microsoft.com/office/drawing/2014/main" id="{FBCB89E0-C069-4CEB-BC6D-5EB35A248B7E}"/>
              </a:ext>
            </a:extLst>
          </p:cNvPr>
          <p:cNvSpPr txBox="1"/>
          <p:nvPr/>
        </p:nvSpPr>
        <p:spPr>
          <a:xfrm>
            <a:off x="6938962" y="1254324"/>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reception</a:t>
            </a:r>
          </a:p>
        </p:txBody>
      </p:sp>
      <p:sp>
        <p:nvSpPr>
          <p:cNvPr id="22" name="Rectangle 21">
            <a:extLst>
              <a:ext uri="{FF2B5EF4-FFF2-40B4-BE49-F238E27FC236}">
                <a16:creationId xmlns:a16="http://schemas.microsoft.com/office/drawing/2014/main" id="{F5A80219-CC73-487D-8C49-A69B40E54900}"/>
              </a:ext>
            </a:extLst>
          </p:cNvPr>
          <p:cNvSpPr/>
          <p:nvPr/>
        </p:nvSpPr>
        <p:spPr>
          <a:xfrm>
            <a:off x="295275" y="1733550"/>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3" name="TextBox 22">
            <a:extLst>
              <a:ext uri="{FF2B5EF4-FFF2-40B4-BE49-F238E27FC236}">
                <a16:creationId xmlns:a16="http://schemas.microsoft.com/office/drawing/2014/main" id="{CAFBF1F9-26A8-4240-A8EF-4419BE9A4ED5}"/>
              </a:ext>
            </a:extLst>
          </p:cNvPr>
          <p:cNvSpPr txBox="1"/>
          <p:nvPr/>
        </p:nvSpPr>
        <p:spPr>
          <a:xfrm>
            <a:off x="295275" y="1254324"/>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nursery</a:t>
            </a:r>
          </a:p>
        </p:txBody>
      </p:sp>
      <p:sp>
        <p:nvSpPr>
          <p:cNvPr id="24" name="TextBox 23">
            <a:extLst>
              <a:ext uri="{FF2B5EF4-FFF2-40B4-BE49-F238E27FC236}">
                <a16:creationId xmlns:a16="http://schemas.microsoft.com/office/drawing/2014/main" id="{24CAB40F-BE79-418F-9720-64E8B908F3AD}"/>
              </a:ext>
            </a:extLst>
          </p:cNvPr>
          <p:cNvSpPr txBox="1"/>
          <p:nvPr/>
        </p:nvSpPr>
        <p:spPr>
          <a:xfrm>
            <a:off x="2324100" y="1254323"/>
            <a:ext cx="2024062"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autumn term</a:t>
            </a:r>
          </a:p>
        </p:txBody>
      </p:sp>
      <p:sp>
        <p:nvSpPr>
          <p:cNvPr id="25" name="TextBox 24">
            <a:extLst>
              <a:ext uri="{FF2B5EF4-FFF2-40B4-BE49-F238E27FC236}">
                <a16:creationId xmlns:a16="http://schemas.microsoft.com/office/drawing/2014/main" id="{63EE487E-E363-457A-A9DF-2C0982732CCE}"/>
              </a:ext>
            </a:extLst>
          </p:cNvPr>
          <p:cNvSpPr txBox="1"/>
          <p:nvPr/>
        </p:nvSpPr>
        <p:spPr>
          <a:xfrm>
            <a:off x="4724399" y="1254323"/>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spring term</a:t>
            </a:r>
          </a:p>
        </p:txBody>
      </p:sp>
      <p:sp>
        <p:nvSpPr>
          <p:cNvPr id="26" name="Rectangle 25">
            <a:extLst>
              <a:ext uri="{FF2B5EF4-FFF2-40B4-BE49-F238E27FC236}">
                <a16:creationId xmlns:a16="http://schemas.microsoft.com/office/drawing/2014/main" id="{C50C895F-7FD7-4E98-BDCF-7F25CF6C1ECF}"/>
              </a:ext>
            </a:extLst>
          </p:cNvPr>
          <p:cNvSpPr/>
          <p:nvPr/>
        </p:nvSpPr>
        <p:spPr>
          <a:xfrm>
            <a:off x="2509836" y="1733549"/>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7" name="Rectangle 26">
            <a:extLst>
              <a:ext uri="{FF2B5EF4-FFF2-40B4-BE49-F238E27FC236}">
                <a16:creationId xmlns:a16="http://schemas.microsoft.com/office/drawing/2014/main" id="{030045F8-D53B-43FE-8544-571B158C799C}"/>
              </a:ext>
            </a:extLst>
          </p:cNvPr>
          <p:cNvSpPr/>
          <p:nvPr/>
        </p:nvSpPr>
        <p:spPr>
          <a:xfrm>
            <a:off x="4724399" y="1733548"/>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3" name="Footer Placeholder 2">
            <a:extLst>
              <a:ext uri="{FF2B5EF4-FFF2-40B4-BE49-F238E27FC236}">
                <a16:creationId xmlns:a16="http://schemas.microsoft.com/office/drawing/2014/main" id="{85968001-8EDE-CE07-29D6-CBBD394E5355}"/>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DEDA29E8-C34A-D0F8-03EE-8E2CE61539E7}"/>
              </a:ext>
            </a:extLst>
          </p:cNvPr>
          <p:cNvSpPr>
            <a:spLocks noGrp="1"/>
          </p:cNvSpPr>
          <p:nvPr>
            <p:ph type="sldNum" sz="quarter" idx="12"/>
          </p:nvPr>
        </p:nvSpPr>
        <p:spPr/>
        <p:txBody>
          <a:bodyPr/>
          <a:lstStyle/>
          <a:p>
            <a:fld id="{ADBD1915-73F0-4A8D-B501-CF547A3FBDF8}" type="slidenum">
              <a:rPr lang="en-GB" smtClean="0"/>
              <a:t>21</a:t>
            </a:fld>
            <a:endParaRPr lang="en-GB"/>
          </a:p>
        </p:txBody>
      </p:sp>
    </p:spTree>
    <p:extLst>
      <p:ext uri="{BB962C8B-B14F-4D97-AF65-F5344CB8AC3E}">
        <p14:creationId xmlns:p14="http://schemas.microsoft.com/office/powerpoint/2010/main" val="6956589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8AFCE2CA-BB0E-43D8-B252-7A78CFA5B31D}"/>
              </a:ext>
            </a:extLst>
          </p:cNvPr>
          <p:cNvGraphicFramePr>
            <a:graphicFrameLocks noGrp="1"/>
          </p:cNvGraphicFramePr>
          <p:nvPr>
            <p:ph idx="1"/>
            <p:extLst>
              <p:ext uri="{D42A27DB-BD31-4B8C-83A1-F6EECF244321}">
                <p14:modId xmlns:p14="http://schemas.microsoft.com/office/powerpoint/2010/main" val="3969327043"/>
              </p:ext>
            </p:extLst>
          </p:nvPr>
        </p:nvGraphicFramePr>
        <p:xfrm>
          <a:off x="525282" y="561368"/>
          <a:ext cx="8165493" cy="741680"/>
        </p:xfrm>
        <a:graphic>
          <a:graphicData uri="http://schemas.openxmlformats.org/drawingml/2006/table">
            <a:tbl>
              <a:tblPr firstRow="1" bandRow="1">
                <a:tableStyleId>{5C22544A-7EE6-4342-B048-85BDC9FD1C3A}</a:tableStyleId>
              </a:tblPr>
              <a:tblGrid>
                <a:gridCol w="8165493">
                  <a:extLst>
                    <a:ext uri="{9D8B030D-6E8A-4147-A177-3AD203B41FA5}">
                      <a16:colId xmlns:a16="http://schemas.microsoft.com/office/drawing/2014/main" val="2352009460"/>
                    </a:ext>
                  </a:extLst>
                </a:gridCol>
              </a:tblGrid>
              <a:tr h="370840">
                <a:tc>
                  <a:txBody>
                    <a:bodyPr/>
                    <a:lstStyle/>
                    <a:p>
                      <a:pPr algn="ctr"/>
                      <a:r>
                        <a:rPr lang="en-GB">
                          <a:latin typeface="Century Gothic" panose="020B0502020202020204" pitchFamily="34" charset="0"/>
                        </a:rPr>
                        <a:t>PHYSICAL DEVELOPMENT: Progress beyond reception</a:t>
                      </a:r>
                    </a:p>
                  </a:txBody>
                  <a:tcPr>
                    <a:solidFill>
                      <a:srgbClr val="D280D0"/>
                    </a:solidFill>
                  </a:tcPr>
                </a:tc>
                <a:extLst>
                  <a:ext uri="{0D108BD9-81ED-4DB2-BD59-A6C34878D82A}">
                    <a16:rowId xmlns:a16="http://schemas.microsoft.com/office/drawing/2014/main" val="2330111559"/>
                  </a:ext>
                </a:extLst>
              </a:tr>
              <a:tr h="370840">
                <a:tc>
                  <a:txBody>
                    <a:bodyPr/>
                    <a:lstStyle/>
                    <a:p>
                      <a:pPr algn="ctr"/>
                      <a:r>
                        <a:rPr lang="en-GB" b="1">
                          <a:solidFill>
                            <a:srgbClr val="D280D0"/>
                          </a:solidFill>
                          <a:latin typeface="Century Gothic" panose="020B0502020202020204" pitchFamily="34" charset="0"/>
                        </a:rPr>
                        <a:t>Gross motor skills</a:t>
                      </a:r>
                    </a:p>
                  </a:txBody>
                  <a:tcPr>
                    <a:noFill/>
                  </a:tcPr>
                </a:tc>
                <a:extLst>
                  <a:ext uri="{0D108BD9-81ED-4DB2-BD59-A6C34878D82A}">
                    <a16:rowId xmlns:a16="http://schemas.microsoft.com/office/drawing/2014/main" val="2632676721"/>
                  </a:ext>
                </a:extLst>
              </a:tr>
            </a:tbl>
          </a:graphicData>
        </a:graphic>
      </p:graphicFrame>
      <p:sp>
        <p:nvSpPr>
          <p:cNvPr id="5" name="Rectangle 4">
            <a:extLst>
              <a:ext uri="{FF2B5EF4-FFF2-40B4-BE49-F238E27FC236}">
                <a16:creationId xmlns:a16="http://schemas.microsoft.com/office/drawing/2014/main" id="{DDAB8651-8FC1-40FF-B865-3B05F16409E5}"/>
              </a:ext>
            </a:extLst>
          </p:cNvPr>
          <p:cNvSpPr/>
          <p:nvPr/>
        </p:nvSpPr>
        <p:spPr>
          <a:xfrm>
            <a:off x="525283" y="2151573"/>
            <a:ext cx="3545785" cy="20932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1400" b="1">
                <a:solidFill>
                  <a:schemeClr val="tx1"/>
                </a:solidFill>
                <a:latin typeface="Century Gothic" panose="020B0502020202020204" pitchFamily="34" charset="0"/>
              </a:rPr>
              <a:t>Negotiate space and obstacles safely, with consideration for themselves and others;</a:t>
            </a:r>
          </a:p>
          <a:p>
            <a:pPr marL="171450" indent="-171450">
              <a:buFont typeface="Arial" panose="020B0604020202020204" pitchFamily="34" charset="0"/>
              <a:buChar char="•"/>
            </a:pPr>
            <a:r>
              <a:rPr lang="en-GB" sz="1400" b="1">
                <a:solidFill>
                  <a:schemeClr val="tx1"/>
                </a:solidFill>
                <a:latin typeface="Century Gothic" panose="020B0502020202020204" pitchFamily="34" charset="0"/>
              </a:rPr>
              <a:t>Demonstrate strength, balance and coordination when playing;</a:t>
            </a:r>
          </a:p>
          <a:p>
            <a:pPr marL="171450" indent="-171450">
              <a:buFont typeface="Arial" panose="020B0604020202020204" pitchFamily="34" charset="0"/>
              <a:buChar char="•"/>
            </a:pPr>
            <a:r>
              <a:rPr lang="en-GB" sz="1400" b="1">
                <a:solidFill>
                  <a:schemeClr val="tx1"/>
                </a:solidFill>
                <a:latin typeface="Century Gothic" panose="020B0502020202020204" pitchFamily="34" charset="0"/>
              </a:rPr>
              <a:t>Move energetically, such as running, jumping, dancing, hopping, skipping and climbing.</a:t>
            </a:r>
          </a:p>
        </p:txBody>
      </p:sp>
      <p:sp>
        <p:nvSpPr>
          <p:cNvPr id="6" name="Rectangle 5">
            <a:extLst>
              <a:ext uri="{FF2B5EF4-FFF2-40B4-BE49-F238E27FC236}">
                <a16:creationId xmlns:a16="http://schemas.microsoft.com/office/drawing/2014/main" id="{2184C2AF-0626-4C31-9DFE-403CE0970D57}"/>
              </a:ext>
            </a:extLst>
          </p:cNvPr>
          <p:cNvSpPr/>
          <p:nvPr/>
        </p:nvSpPr>
        <p:spPr>
          <a:xfrm>
            <a:off x="5144990" y="2151572"/>
            <a:ext cx="3545785" cy="26867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lvl="0" indent="-171450" algn="ctr">
              <a:buSzPct val="100000"/>
              <a:buFont typeface="Arial" pitchFamily="34"/>
              <a:buChar char="•"/>
            </a:pPr>
            <a:endParaRPr lang="en-GB" sz="1400" b="1" u="none" baseline="0">
              <a:solidFill>
                <a:schemeClr val="tx1"/>
              </a:solidFill>
              <a:latin typeface="Century Gothic" pitchFamily="34"/>
            </a:endParaRPr>
          </a:p>
          <a:p>
            <a:pPr marL="171450" lvl="0" indent="-171450" algn="ctr">
              <a:buSzPct val="100000"/>
              <a:buFont typeface="Arial" pitchFamily="34"/>
              <a:buChar char="•"/>
            </a:pPr>
            <a:endParaRPr lang="en-GB" sz="1400" b="1">
              <a:solidFill>
                <a:schemeClr val="tx1"/>
              </a:solidFill>
              <a:latin typeface="Century Gothic" pitchFamily="34"/>
            </a:endParaRPr>
          </a:p>
          <a:p>
            <a:pPr marL="171450" lvl="0" indent="-171450">
              <a:buSzPct val="100000"/>
              <a:buFont typeface="Arial" pitchFamily="34"/>
              <a:buChar char="•"/>
            </a:pPr>
            <a:r>
              <a:rPr lang="en-GB" sz="1400" b="1">
                <a:solidFill>
                  <a:schemeClr val="tx1"/>
                </a:solidFill>
                <a:latin typeface="Century Gothic" pitchFamily="34"/>
              </a:rPr>
              <a:t>M</a:t>
            </a:r>
            <a:r>
              <a:rPr lang="en-GB" sz="1400" b="1" u="none" baseline="0">
                <a:solidFill>
                  <a:schemeClr val="tx1"/>
                </a:solidFill>
                <a:latin typeface="Century Gothic" pitchFamily="34"/>
              </a:rPr>
              <a:t>ake body curled, tense, stretched and relaxed;</a:t>
            </a:r>
          </a:p>
          <a:p>
            <a:pPr marL="171450" lvl="0" indent="-171450">
              <a:buSzPct val="100000"/>
              <a:buFont typeface="Arial" pitchFamily="34"/>
              <a:buChar char="•"/>
            </a:pPr>
            <a:r>
              <a:rPr lang="en-GB" sz="1400" b="1">
                <a:solidFill>
                  <a:schemeClr val="tx1"/>
                </a:solidFill>
                <a:latin typeface="Century Gothic" pitchFamily="34"/>
              </a:rPr>
              <a:t>C</a:t>
            </a:r>
            <a:r>
              <a:rPr lang="en-GB" sz="1400" b="1" u="none" baseline="0">
                <a:solidFill>
                  <a:schemeClr val="tx1"/>
                </a:solidFill>
                <a:latin typeface="Century Gothic" pitchFamily="34"/>
              </a:rPr>
              <a:t>ontrol body when travelling and balancing;</a:t>
            </a:r>
          </a:p>
          <a:p>
            <a:pPr marL="171450" lvl="0" indent="-171450">
              <a:buSzPct val="100000"/>
              <a:buFont typeface="Arial" pitchFamily="34"/>
              <a:buChar char="•"/>
            </a:pPr>
            <a:r>
              <a:rPr lang="en-GB" sz="1400" b="1">
                <a:solidFill>
                  <a:schemeClr val="tx1"/>
                </a:solidFill>
                <a:latin typeface="Century Gothic" pitchFamily="34"/>
              </a:rPr>
              <a:t>C</a:t>
            </a:r>
            <a:r>
              <a:rPr lang="en-GB" sz="1400" b="1" u="none" baseline="0">
                <a:solidFill>
                  <a:schemeClr val="tx1"/>
                </a:solidFill>
                <a:latin typeface="Century Gothic" pitchFamily="34"/>
              </a:rPr>
              <a:t>opy sequences and repeat them.</a:t>
            </a:r>
          </a:p>
          <a:p>
            <a:pPr marL="171450" lvl="0" indent="-171450">
              <a:buSzPct val="100000"/>
              <a:buFont typeface="Arial" pitchFamily="34"/>
              <a:buChar char="•"/>
            </a:pPr>
            <a:r>
              <a:rPr lang="en-GB" sz="1400" b="1">
                <a:solidFill>
                  <a:schemeClr val="tx1"/>
                </a:solidFill>
                <a:latin typeface="Century Gothic" pitchFamily="34"/>
              </a:rPr>
              <a:t>R</a:t>
            </a:r>
            <a:r>
              <a:rPr lang="en-GB" sz="1400" b="1" u="none" baseline="0">
                <a:solidFill>
                  <a:schemeClr val="tx1"/>
                </a:solidFill>
                <a:latin typeface="Century Gothic" pitchFamily="34"/>
              </a:rPr>
              <a:t>oll, curl, travel and balance in different ways;</a:t>
            </a:r>
          </a:p>
          <a:p>
            <a:pPr marL="171450" lvl="0" indent="-171450">
              <a:buSzPct val="100000"/>
              <a:buFont typeface="Arial" pitchFamily="34"/>
              <a:buChar char="•"/>
            </a:pPr>
            <a:r>
              <a:rPr lang="en-GB" sz="1400" b="1">
                <a:solidFill>
                  <a:schemeClr val="tx1"/>
                </a:solidFill>
                <a:latin typeface="Century Gothic" pitchFamily="34"/>
              </a:rPr>
              <a:t>T</a:t>
            </a:r>
            <a:r>
              <a:rPr lang="en-GB" sz="1400" b="1" baseline="0">
                <a:solidFill>
                  <a:schemeClr val="tx1"/>
                </a:solidFill>
                <a:latin typeface="Century Gothic" pitchFamily="34"/>
              </a:rPr>
              <a:t>hrow underarm;</a:t>
            </a:r>
          </a:p>
          <a:p>
            <a:pPr marL="171450" lvl="0" indent="-171450">
              <a:buSzPct val="100000"/>
              <a:buFont typeface="Arial" pitchFamily="34"/>
              <a:buChar char="•"/>
            </a:pPr>
            <a:r>
              <a:rPr lang="en-GB" sz="1400" b="1">
                <a:solidFill>
                  <a:schemeClr val="tx1"/>
                </a:solidFill>
                <a:latin typeface="Century Gothic" pitchFamily="34"/>
              </a:rPr>
              <a:t>T</a:t>
            </a:r>
            <a:r>
              <a:rPr lang="en-GB" sz="1400" b="1" baseline="0">
                <a:solidFill>
                  <a:schemeClr val="tx1"/>
                </a:solidFill>
                <a:latin typeface="Century Gothic" pitchFamily="34"/>
              </a:rPr>
              <a:t>hrow and kick in different ways;</a:t>
            </a:r>
            <a:endParaRPr lang="en-GB" sz="1400" b="1">
              <a:solidFill>
                <a:schemeClr val="tx1"/>
              </a:solidFill>
              <a:latin typeface="Century Gothic" pitchFamily="34"/>
            </a:endParaRPr>
          </a:p>
          <a:p>
            <a:pPr marL="171450" lvl="0" indent="-171450">
              <a:buSzPct val="100000"/>
              <a:buFont typeface="Arial" pitchFamily="34"/>
              <a:buChar char="•"/>
            </a:pPr>
            <a:r>
              <a:rPr lang="en-GB" sz="1400" b="1">
                <a:solidFill>
                  <a:schemeClr val="tx1"/>
                </a:solidFill>
                <a:latin typeface="Century Gothic" pitchFamily="34"/>
              </a:rPr>
              <a:t>P</a:t>
            </a:r>
            <a:r>
              <a:rPr lang="en-GB" sz="1400" b="1" u="none" baseline="0">
                <a:solidFill>
                  <a:schemeClr val="tx1"/>
                </a:solidFill>
                <a:latin typeface="Century Gothic" pitchFamily="34"/>
              </a:rPr>
              <a:t>erform own dance moves;</a:t>
            </a:r>
          </a:p>
          <a:p>
            <a:pPr marL="171450" lvl="0" indent="-171450">
              <a:buSzPct val="100000"/>
              <a:buFont typeface="Arial" pitchFamily="34"/>
              <a:buChar char="•"/>
            </a:pPr>
            <a:r>
              <a:rPr lang="en-GB" sz="1400" b="1">
                <a:solidFill>
                  <a:schemeClr val="tx1"/>
                </a:solidFill>
                <a:latin typeface="Century Gothic" pitchFamily="34"/>
              </a:rPr>
              <a:t>C</a:t>
            </a:r>
            <a:r>
              <a:rPr lang="en-GB" sz="1400" b="1" u="none" kern="1200" baseline="0">
                <a:solidFill>
                  <a:schemeClr val="tx1"/>
                </a:solidFill>
                <a:latin typeface="Century Gothic" pitchFamily="34"/>
              </a:rPr>
              <a:t>opy or </a:t>
            </a:r>
            <a:r>
              <a:rPr lang="en-GB" sz="1400" b="1" u="none" baseline="0">
                <a:solidFill>
                  <a:schemeClr val="tx1"/>
                </a:solidFill>
                <a:latin typeface="Century Gothic" pitchFamily="34"/>
              </a:rPr>
              <a:t>make up a short dance;</a:t>
            </a:r>
          </a:p>
          <a:p>
            <a:pPr marL="171450" lvl="0" indent="-171450">
              <a:buSzPct val="100000"/>
              <a:buFont typeface="Arial" pitchFamily="34"/>
              <a:buChar char="•"/>
            </a:pPr>
            <a:r>
              <a:rPr lang="en-GB" sz="1400" b="1">
                <a:solidFill>
                  <a:schemeClr val="tx1"/>
                </a:solidFill>
                <a:latin typeface="Century Gothic" pitchFamily="34"/>
              </a:rPr>
              <a:t>M</a:t>
            </a:r>
            <a:r>
              <a:rPr lang="en-GB" sz="1400" b="1" u="none" baseline="0">
                <a:solidFill>
                  <a:schemeClr val="tx1"/>
                </a:solidFill>
                <a:latin typeface="Century Gothic" pitchFamily="34"/>
              </a:rPr>
              <a:t>ove safely in a space.</a:t>
            </a:r>
            <a:endParaRPr lang="en-GB" sz="1400" b="1" kern="1200">
              <a:solidFill>
                <a:schemeClr val="tx1"/>
              </a:solidFill>
              <a:latin typeface="Century Gothic" pitchFamily="34"/>
            </a:endParaRPr>
          </a:p>
          <a:p>
            <a:pPr marL="171450" lvl="0" indent="-171450">
              <a:buSzPct val="100000"/>
              <a:buFont typeface="Arial" pitchFamily="34"/>
              <a:buChar char="•"/>
            </a:pPr>
            <a:endParaRPr lang="en-GB" sz="1400" u="none" baseline="0">
              <a:latin typeface="Century Gothic" pitchFamily="34"/>
            </a:endParaRPr>
          </a:p>
          <a:p>
            <a:pPr lvl="0" algn="ctr">
              <a:buSzPct val="100000"/>
            </a:pPr>
            <a:endParaRPr lang="en-GB" sz="1400" b="1" baseline="0">
              <a:solidFill>
                <a:schemeClr val="tx1"/>
              </a:solidFill>
              <a:latin typeface="Century Gothic" pitchFamily="34"/>
            </a:endParaRPr>
          </a:p>
        </p:txBody>
      </p:sp>
      <p:sp>
        <p:nvSpPr>
          <p:cNvPr id="7" name="Rectangle 6">
            <a:extLst>
              <a:ext uri="{FF2B5EF4-FFF2-40B4-BE49-F238E27FC236}">
                <a16:creationId xmlns:a16="http://schemas.microsoft.com/office/drawing/2014/main" id="{5AE092BA-DEB3-40C3-846C-EDD1AA98C4F0}"/>
              </a:ext>
            </a:extLst>
          </p:cNvPr>
          <p:cNvSpPr/>
          <p:nvPr/>
        </p:nvSpPr>
        <p:spPr>
          <a:xfrm>
            <a:off x="525281" y="1630017"/>
            <a:ext cx="3545785" cy="389614"/>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latin typeface="Century Gothic" panose="020B0502020202020204" pitchFamily="34" charset="0"/>
              </a:rPr>
              <a:t>Early learning goal</a:t>
            </a:r>
          </a:p>
        </p:txBody>
      </p:sp>
      <p:sp>
        <p:nvSpPr>
          <p:cNvPr id="8" name="Rectangle 7">
            <a:extLst>
              <a:ext uri="{FF2B5EF4-FFF2-40B4-BE49-F238E27FC236}">
                <a16:creationId xmlns:a16="http://schemas.microsoft.com/office/drawing/2014/main" id="{CA106F46-E18F-4EF8-92E8-5901BEFBE0B1}"/>
              </a:ext>
            </a:extLst>
          </p:cNvPr>
          <p:cNvSpPr/>
          <p:nvPr/>
        </p:nvSpPr>
        <p:spPr>
          <a:xfrm>
            <a:off x="5144989" y="1630017"/>
            <a:ext cx="3545785" cy="389614"/>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latin typeface="Century Gothic" panose="020B0502020202020204" pitchFamily="34" charset="0"/>
              </a:rPr>
              <a:t>End of Year 1 expectation</a:t>
            </a:r>
          </a:p>
        </p:txBody>
      </p:sp>
      <p:sp>
        <p:nvSpPr>
          <p:cNvPr id="3" name="Footer Placeholder 2">
            <a:extLst>
              <a:ext uri="{FF2B5EF4-FFF2-40B4-BE49-F238E27FC236}">
                <a16:creationId xmlns:a16="http://schemas.microsoft.com/office/drawing/2014/main" id="{FE4025C9-85AB-C609-2A09-C03DCEE81516}"/>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CC05845C-04E8-B746-ACB6-56CD2A7C5A68}"/>
              </a:ext>
            </a:extLst>
          </p:cNvPr>
          <p:cNvSpPr>
            <a:spLocks noGrp="1"/>
          </p:cNvSpPr>
          <p:nvPr>
            <p:ph type="sldNum" sz="quarter" idx="12"/>
          </p:nvPr>
        </p:nvSpPr>
        <p:spPr/>
        <p:txBody>
          <a:bodyPr/>
          <a:lstStyle/>
          <a:p>
            <a:fld id="{ADBD1915-73F0-4A8D-B501-CF547A3FBDF8}" type="slidenum">
              <a:rPr lang="en-GB" smtClean="0"/>
              <a:t>22</a:t>
            </a:fld>
            <a:endParaRPr lang="en-GB"/>
          </a:p>
        </p:txBody>
      </p:sp>
    </p:spTree>
    <p:extLst>
      <p:ext uri="{BB962C8B-B14F-4D97-AF65-F5344CB8AC3E}">
        <p14:creationId xmlns:p14="http://schemas.microsoft.com/office/powerpoint/2010/main" val="16283731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02A40D-6387-06F9-A251-0927547F68A9}"/>
            </a:ext>
          </a:extLst>
        </p:cNvPr>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E910215E-AE3E-B839-0564-9AC8775A1EB5}"/>
              </a:ext>
            </a:extLst>
          </p:cNvPr>
          <p:cNvGraphicFramePr>
            <a:graphicFrameLocks noGrp="1"/>
          </p:cNvGraphicFramePr>
          <p:nvPr>
            <p:ph idx="1"/>
          </p:nvPr>
        </p:nvGraphicFramePr>
        <p:xfrm>
          <a:off x="295275" y="225425"/>
          <a:ext cx="8482013" cy="741680"/>
        </p:xfrm>
        <a:graphic>
          <a:graphicData uri="http://schemas.openxmlformats.org/drawingml/2006/table">
            <a:tbl>
              <a:tblPr firstRow="1" bandRow="1">
                <a:tableStyleId>{5C22544A-7EE6-4342-B048-85BDC9FD1C3A}</a:tableStyleId>
              </a:tblPr>
              <a:tblGrid>
                <a:gridCol w="8482013">
                  <a:extLst>
                    <a:ext uri="{9D8B030D-6E8A-4147-A177-3AD203B41FA5}">
                      <a16:colId xmlns:a16="http://schemas.microsoft.com/office/drawing/2014/main" val="3754541971"/>
                    </a:ext>
                  </a:extLst>
                </a:gridCol>
              </a:tblGrid>
              <a:tr h="370840">
                <a:tc>
                  <a:txBody>
                    <a:bodyPr/>
                    <a:lstStyle/>
                    <a:p>
                      <a:pPr algn="ctr"/>
                      <a:r>
                        <a:rPr lang="en-GB">
                          <a:latin typeface="Century Gothic" panose="020B0502020202020204" pitchFamily="34" charset="0"/>
                        </a:rPr>
                        <a:t>PHYSICAL DEVELOPMENT: Progress through reception</a:t>
                      </a:r>
                    </a:p>
                  </a:txBody>
                  <a:tcPr>
                    <a:solidFill>
                      <a:srgbClr val="D280D0"/>
                    </a:solidFill>
                  </a:tcPr>
                </a:tc>
                <a:extLst>
                  <a:ext uri="{0D108BD9-81ED-4DB2-BD59-A6C34878D82A}">
                    <a16:rowId xmlns:a16="http://schemas.microsoft.com/office/drawing/2014/main" val="2121299838"/>
                  </a:ext>
                </a:extLst>
              </a:tr>
              <a:tr h="370840">
                <a:tc>
                  <a:txBody>
                    <a:bodyPr/>
                    <a:lstStyle/>
                    <a:p>
                      <a:pPr algn="ctr"/>
                      <a:r>
                        <a:rPr lang="en-GB" b="1">
                          <a:solidFill>
                            <a:srgbClr val="D280D0"/>
                          </a:solidFill>
                          <a:latin typeface="Century Gothic" panose="020B0502020202020204" pitchFamily="34" charset="0"/>
                        </a:rPr>
                        <a:t>Fine motor skills</a:t>
                      </a:r>
                    </a:p>
                  </a:txBody>
                  <a:tcPr>
                    <a:noFill/>
                  </a:tcPr>
                </a:tc>
                <a:extLst>
                  <a:ext uri="{0D108BD9-81ED-4DB2-BD59-A6C34878D82A}">
                    <a16:rowId xmlns:a16="http://schemas.microsoft.com/office/drawing/2014/main" val="762247846"/>
                  </a:ext>
                </a:extLst>
              </a:tr>
            </a:tbl>
          </a:graphicData>
        </a:graphic>
      </p:graphicFrame>
      <p:sp>
        <p:nvSpPr>
          <p:cNvPr id="17" name="Rectangle 16">
            <a:extLst>
              <a:ext uri="{FF2B5EF4-FFF2-40B4-BE49-F238E27FC236}">
                <a16:creationId xmlns:a16="http://schemas.microsoft.com/office/drawing/2014/main" id="{68F83C05-5F41-7AFF-DEB4-E7891137C16E}"/>
              </a:ext>
            </a:extLst>
          </p:cNvPr>
          <p:cNvSpPr/>
          <p:nvPr/>
        </p:nvSpPr>
        <p:spPr>
          <a:xfrm>
            <a:off x="2509836" y="2771775"/>
            <a:ext cx="1838326" cy="26055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171450" indent="-171450">
              <a:buFont typeface="Arial" panose="020B0604020202020204" pitchFamily="34" charset="0"/>
              <a:buChar char="•"/>
            </a:pPr>
            <a:endParaRPr lang="en-GB" sz="1000" b="1">
              <a:solidFill>
                <a:schemeClr val="tx1"/>
              </a:solidFill>
              <a:latin typeface="Century Gothic" panose="020B0502020202020204" pitchFamily="34" charset="0"/>
            </a:endParaRPr>
          </a:p>
        </p:txBody>
      </p:sp>
      <p:sp>
        <p:nvSpPr>
          <p:cNvPr id="19" name="Rectangle 18">
            <a:extLst>
              <a:ext uri="{FF2B5EF4-FFF2-40B4-BE49-F238E27FC236}">
                <a16:creationId xmlns:a16="http://schemas.microsoft.com/office/drawing/2014/main" id="{2CE020ED-6AC0-0AC5-DD5F-41CD07A66323}"/>
              </a:ext>
            </a:extLst>
          </p:cNvPr>
          <p:cNvSpPr/>
          <p:nvPr/>
        </p:nvSpPr>
        <p:spPr>
          <a:xfrm>
            <a:off x="302188" y="2771775"/>
            <a:ext cx="1838326" cy="22028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171450" indent="-171450">
              <a:buFont typeface="Arial" panose="020B0604020202020204" pitchFamily="34" charset="0"/>
              <a:buChar char="•"/>
            </a:pPr>
            <a:endParaRPr lang="en-GB" sz="1050" b="1" i="0" u="none" strike="noStrike" baseline="0">
              <a:solidFill>
                <a:srgbClr val="000000"/>
              </a:solidFill>
              <a:latin typeface="Century Gothic"/>
            </a:endParaRPr>
          </a:p>
        </p:txBody>
      </p:sp>
      <p:sp>
        <p:nvSpPr>
          <p:cNvPr id="22" name="Rectangle 21">
            <a:extLst>
              <a:ext uri="{FF2B5EF4-FFF2-40B4-BE49-F238E27FC236}">
                <a16:creationId xmlns:a16="http://schemas.microsoft.com/office/drawing/2014/main" id="{C9F526A9-D9C1-A136-B9EA-D37D1C44C210}"/>
              </a:ext>
            </a:extLst>
          </p:cNvPr>
          <p:cNvSpPr/>
          <p:nvPr/>
        </p:nvSpPr>
        <p:spPr>
          <a:xfrm>
            <a:off x="1819275" y="1721260"/>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3" name="TextBox 22">
            <a:extLst>
              <a:ext uri="{FF2B5EF4-FFF2-40B4-BE49-F238E27FC236}">
                <a16:creationId xmlns:a16="http://schemas.microsoft.com/office/drawing/2014/main" id="{9895FA1E-048A-04EB-771E-17B4E6F41C42}"/>
              </a:ext>
            </a:extLst>
          </p:cNvPr>
          <p:cNvSpPr txBox="1"/>
          <p:nvPr/>
        </p:nvSpPr>
        <p:spPr>
          <a:xfrm>
            <a:off x="1819275" y="1242035"/>
            <a:ext cx="1838326" cy="307777"/>
          </a:xfrm>
          <a:prstGeom prst="rect">
            <a:avLst/>
          </a:prstGeom>
          <a:noFill/>
        </p:spPr>
        <p:txBody>
          <a:bodyPr wrap="square" lIns="91440" tIns="45720" rIns="91440" bIns="45720" rtlCol="0" anchor="t">
            <a:spAutoFit/>
          </a:bodyPr>
          <a:lstStyle/>
          <a:p>
            <a:pPr algn="ctr"/>
            <a:r>
              <a:rPr lang="en-GB" sz="1400" b="1">
                <a:solidFill>
                  <a:srgbClr val="D280D0"/>
                </a:solidFill>
                <a:latin typeface="Century Gothic"/>
              </a:rPr>
              <a:t>Start of nursery/FS1</a:t>
            </a:r>
          </a:p>
        </p:txBody>
      </p:sp>
      <p:sp>
        <p:nvSpPr>
          <p:cNvPr id="24" name="TextBox 23">
            <a:extLst>
              <a:ext uri="{FF2B5EF4-FFF2-40B4-BE49-F238E27FC236}">
                <a16:creationId xmlns:a16="http://schemas.microsoft.com/office/drawing/2014/main" id="{E6A4F0FD-788C-519B-5CC3-A793BB27EB3B}"/>
              </a:ext>
            </a:extLst>
          </p:cNvPr>
          <p:cNvSpPr txBox="1"/>
          <p:nvPr/>
        </p:nvSpPr>
        <p:spPr>
          <a:xfrm>
            <a:off x="5273777" y="1180582"/>
            <a:ext cx="2024062"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autumn term</a:t>
            </a:r>
          </a:p>
        </p:txBody>
      </p:sp>
      <p:sp>
        <p:nvSpPr>
          <p:cNvPr id="26" name="Rectangle 25">
            <a:extLst>
              <a:ext uri="{FF2B5EF4-FFF2-40B4-BE49-F238E27FC236}">
                <a16:creationId xmlns:a16="http://schemas.microsoft.com/office/drawing/2014/main" id="{BDE99AB0-646E-05A5-D018-5A00AC00D431}"/>
              </a:ext>
            </a:extLst>
          </p:cNvPr>
          <p:cNvSpPr/>
          <p:nvPr/>
        </p:nvSpPr>
        <p:spPr>
          <a:xfrm>
            <a:off x="5459513" y="1659807"/>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3" name="Footer Placeholder 2">
            <a:extLst>
              <a:ext uri="{FF2B5EF4-FFF2-40B4-BE49-F238E27FC236}">
                <a16:creationId xmlns:a16="http://schemas.microsoft.com/office/drawing/2014/main" id="{49F42C57-0F8A-6AEE-0BD2-84B574BB4990}"/>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2A21966D-4106-3D22-ECAB-509EF8DDFCBF}"/>
              </a:ext>
            </a:extLst>
          </p:cNvPr>
          <p:cNvSpPr>
            <a:spLocks noGrp="1"/>
          </p:cNvSpPr>
          <p:nvPr>
            <p:ph type="sldNum" sz="quarter" idx="12"/>
          </p:nvPr>
        </p:nvSpPr>
        <p:spPr/>
        <p:txBody>
          <a:bodyPr/>
          <a:lstStyle/>
          <a:p>
            <a:fld id="{ADBD1915-73F0-4A8D-B501-CF547A3FBDF8}" type="slidenum">
              <a:rPr lang="en-GB" smtClean="0"/>
              <a:t>23</a:t>
            </a:fld>
            <a:endParaRPr lang="en-GB"/>
          </a:p>
        </p:txBody>
      </p:sp>
      <p:graphicFrame>
        <p:nvGraphicFramePr>
          <p:cNvPr id="5" name="Table 4">
            <a:extLst>
              <a:ext uri="{FF2B5EF4-FFF2-40B4-BE49-F238E27FC236}">
                <a16:creationId xmlns:a16="http://schemas.microsoft.com/office/drawing/2014/main" id="{4866D4B6-1EA3-71F5-2670-279A777C69DB}"/>
              </a:ext>
            </a:extLst>
          </p:cNvPr>
          <p:cNvGraphicFramePr>
            <a:graphicFrameLocks noGrp="1"/>
          </p:cNvGraphicFramePr>
          <p:nvPr>
            <p:extLst>
              <p:ext uri="{D42A27DB-BD31-4B8C-83A1-F6EECF244321}">
                <p14:modId xmlns:p14="http://schemas.microsoft.com/office/powerpoint/2010/main" val="1996300798"/>
              </p:ext>
            </p:extLst>
          </p:nvPr>
        </p:nvGraphicFramePr>
        <p:xfrm>
          <a:off x="5338609" y="2696004"/>
          <a:ext cx="2092313" cy="3226209"/>
        </p:xfrm>
        <a:graphic>
          <a:graphicData uri="http://schemas.openxmlformats.org/drawingml/2006/table">
            <a:tbl>
              <a:tblPr firstRow="1" bandRow="1">
                <a:tableStyleId>{5C22544A-7EE6-4342-B048-85BDC9FD1C3A}</a:tableStyleId>
              </a:tblPr>
              <a:tblGrid>
                <a:gridCol w="2092313">
                  <a:extLst>
                    <a:ext uri="{9D8B030D-6E8A-4147-A177-3AD203B41FA5}">
                      <a16:colId xmlns:a16="http://schemas.microsoft.com/office/drawing/2014/main" val="3119731069"/>
                    </a:ext>
                  </a:extLst>
                </a:gridCol>
              </a:tblGrid>
              <a:tr h="3226209">
                <a:tc>
                  <a:txBody>
                    <a:bodyPr/>
                    <a:lstStyle/>
                    <a:p>
                      <a:pPr marL="285750" indent="-285750" algn="l">
                        <a:buFont typeface="Arial"/>
                        <a:buChar char="•"/>
                      </a:pPr>
                      <a:r>
                        <a:rPr lang="en-US" sz="1100">
                          <a:solidFill>
                            <a:schemeClr val="tx1"/>
                          </a:solidFill>
                          <a:effectLst/>
                          <a:latin typeface="Century Gothic"/>
                        </a:rPr>
                        <a:t>Use one-handed tools and equipment, for example, making snips in paper with scissors. (FMS 3-4 </a:t>
                      </a:r>
                      <a:r>
                        <a:rPr lang="en-US" sz="1100" err="1">
                          <a:solidFill>
                            <a:schemeClr val="tx1"/>
                          </a:solidFill>
                          <a:effectLst/>
                          <a:latin typeface="Century Gothic"/>
                        </a:rPr>
                        <a:t>Yrs</a:t>
                      </a:r>
                      <a:r>
                        <a:rPr lang="en-US" sz="1100">
                          <a:solidFill>
                            <a:schemeClr val="tx1"/>
                          </a:solidFill>
                          <a:effectLst/>
                          <a:latin typeface="Century Gothic"/>
                        </a:rPr>
                        <a:t>)</a:t>
                      </a:r>
                    </a:p>
                    <a:p>
                      <a:pPr marL="285750" lvl="0" indent="-285750" algn="l">
                        <a:buFont typeface="Arial"/>
                        <a:buChar char="•"/>
                      </a:pPr>
                      <a:r>
                        <a:rPr lang="en-US" sz="1100">
                          <a:solidFill>
                            <a:schemeClr val="tx1"/>
                          </a:solidFill>
                          <a:effectLst/>
                          <a:latin typeface="Century Gothic"/>
                        </a:rPr>
                        <a:t>Use a comfortable grip with good control when holding pens and pencils. (FMS 3-4 </a:t>
                      </a:r>
                      <a:r>
                        <a:rPr lang="en-US" sz="1100" err="1">
                          <a:solidFill>
                            <a:schemeClr val="tx1"/>
                          </a:solidFill>
                          <a:effectLst/>
                          <a:latin typeface="Century Gothic"/>
                        </a:rPr>
                        <a:t>Yrs</a:t>
                      </a:r>
                      <a:r>
                        <a:rPr lang="en-US" sz="1100">
                          <a:solidFill>
                            <a:schemeClr val="tx1"/>
                          </a:solidFill>
                          <a:effectLst/>
                          <a:latin typeface="Century Gothic"/>
                        </a:rPr>
                        <a:t>)</a:t>
                      </a:r>
                      <a:endParaRPr lang="en-US" sz="1100">
                        <a:solidFill>
                          <a:schemeClr val="tx1"/>
                        </a:solidFill>
                        <a:latin typeface="Century Gothic"/>
                      </a:endParaRPr>
                    </a:p>
                    <a:p>
                      <a:pPr marL="285750" lvl="0" indent="-285750" algn="l">
                        <a:buFont typeface="Arial"/>
                        <a:buChar char="•"/>
                      </a:pPr>
                      <a:r>
                        <a:rPr lang="en-US" sz="1100">
                          <a:solidFill>
                            <a:schemeClr val="tx1"/>
                          </a:solidFill>
                          <a:effectLst/>
                          <a:latin typeface="Century Gothic"/>
                        </a:rPr>
                        <a:t>Start to eat independently and learning how to use a knife and fork. (FMS 3-4 </a:t>
                      </a:r>
                      <a:r>
                        <a:rPr lang="en-US" sz="1100" err="1">
                          <a:solidFill>
                            <a:schemeClr val="tx1"/>
                          </a:solidFill>
                          <a:effectLst/>
                          <a:latin typeface="Century Gothic"/>
                        </a:rPr>
                        <a:t>Yrs</a:t>
                      </a:r>
                      <a:r>
                        <a:rPr lang="en-US" sz="1100">
                          <a:solidFill>
                            <a:schemeClr val="tx1"/>
                          </a:solidFill>
                          <a:effectLst/>
                          <a:latin typeface="Century Gothic"/>
                        </a:rPr>
                        <a:t>)</a:t>
                      </a:r>
                      <a:endParaRPr lang="en-US" sz="1100">
                        <a:solidFill>
                          <a:schemeClr val="tx1"/>
                        </a:solidFill>
                        <a:latin typeface="Century Gothic"/>
                      </a:endParaRPr>
                    </a:p>
                    <a:p>
                      <a:pPr marL="285750" lvl="0" indent="-285750" algn="l">
                        <a:buFont typeface="Arial"/>
                        <a:buChar char="•"/>
                      </a:pPr>
                      <a:r>
                        <a:rPr lang="en-US" sz="1100">
                          <a:solidFill>
                            <a:schemeClr val="tx1"/>
                          </a:solidFill>
                          <a:effectLst/>
                          <a:latin typeface="Century Gothic"/>
                        </a:rPr>
                        <a:t>Show a preference for a dominant hand. (FMS 3-4 </a:t>
                      </a:r>
                      <a:r>
                        <a:rPr lang="en-US" sz="1100" err="1">
                          <a:solidFill>
                            <a:schemeClr val="tx1"/>
                          </a:solidFill>
                          <a:effectLst/>
                          <a:latin typeface="Century Gothic"/>
                        </a:rPr>
                        <a:t>Yrs</a:t>
                      </a:r>
                      <a:r>
                        <a:rPr lang="en-US" sz="1100">
                          <a:solidFill>
                            <a:schemeClr val="tx1"/>
                          </a:solidFill>
                          <a:effectLst/>
                          <a:latin typeface="Century Gothic"/>
                        </a:rPr>
                        <a:t>)</a:t>
                      </a:r>
                      <a:endParaRPr lang="en-US" sz="1100">
                        <a:solidFill>
                          <a:schemeClr val="tx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844346463"/>
                  </a:ext>
                </a:extLst>
              </a:tr>
            </a:tbl>
          </a:graphicData>
        </a:graphic>
      </p:graphicFrame>
      <p:graphicFrame>
        <p:nvGraphicFramePr>
          <p:cNvPr id="8" name="Table 7">
            <a:extLst>
              <a:ext uri="{FF2B5EF4-FFF2-40B4-BE49-F238E27FC236}">
                <a16:creationId xmlns:a16="http://schemas.microsoft.com/office/drawing/2014/main" id="{AF46ED66-6FB8-41ED-9C9A-2AB798A4AD48}"/>
              </a:ext>
            </a:extLst>
          </p:cNvPr>
          <p:cNvGraphicFramePr>
            <a:graphicFrameLocks noGrp="1"/>
          </p:cNvGraphicFramePr>
          <p:nvPr>
            <p:extLst>
              <p:ext uri="{D42A27DB-BD31-4B8C-83A1-F6EECF244321}">
                <p14:modId xmlns:p14="http://schemas.microsoft.com/office/powerpoint/2010/main" val="1647619575"/>
              </p:ext>
            </p:extLst>
          </p:nvPr>
        </p:nvGraphicFramePr>
        <p:xfrm>
          <a:off x="430161" y="2863644"/>
          <a:ext cx="4412196" cy="3441244"/>
        </p:xfrm>
        <a:graphic>
          <a:graphicData uri="http://schemas.openxmlformats.org/drawingml/2006/table">
            <a:tbl>
              <a:tblPr firstRow="1" bandRow="1">
                <a:tableStyleId>{5C22544A-7EE6-4342-B048-85BDC9FD1C3A}</a:tableStyleId>
              </a:tblPr>
              <a:tblGrid>
                <a:gridCol w="4412196">
                  <a:extLst>
                    <a:ext uri="{9D8B030D-6E8A-4147-A177-3AD203B41FA5}">
                      <a16:colId xmlns:a16="http://schemas.microsoft.com/office/drawing/2014/main" val="2729907756"/>
                    </a:ext>
                  </a:extLst>
                </a:gridCol>
              </a:tblGrid>
              <a:tr h="3441244">
                <a:tc>
                  <a:txBody>
                    <a:bodyPr/>
                    <a:lstStyle/>
                    <a:p>
                      <a:pPr marL="285750" indent="-285750" algn="l">
                        <a:buFont typeface="Arial"/>
                        <a:buChar char="•"/>
                      </a:pPr>
                      <a:r>
                        <a:rPr lang="en-US" sz="1050">
                          <a:solidFill>
                            <a:schemeClr val="tx1"/>
                          </a:solidFill>
                          <a:effectLst/>
                          <a:latin typeface="Century Gothic"/>
                        </a:rPr>
                        <a:t>Reach out for objects as co-ordination develops. (FMS 0-3 </a:t>
                      </a:r>
                      <a:r>
                        <a:rPr lang="en-US" sz="1050" err="1">
                          <a:solidFill>
                            <a:schemeClr val="tx1"/>
                          </a:solidFill>
                          <a:effectLst/>
                          <a:latin typeface="Century Gothic"/>
                        </a:rPr>
                        <a:t>Yrs</a:t>
                      </a:r>
                      <a:r>
                        <a:rPr lang="en-US" sz="1050">
                          <a:solidFill>
                            <a:schemeClr val="tx1"/>
                          </a:solidFill>
                          <a:effectLst/>
                          <a:latin typeface="Century Gothic"/>
                        </a:rPr>
                        <a:t>)</a:t>
                      </a:r>
                    </a:p>
                    <a:p>
                      <a:pPr marL="285750" lvl="0" indent="-285750" algn="l">
                        <a:buFont typeface="Arial"/>
                        <a:buChar char="•"/>
                      </a:pPr>
                      <a:r>
                        <a:rPr lang="en-US" sz="1050">
                          <a:solidFill>
                            <a:schemeClr val="tx1"/>
                          </a:solidFill>
                          <a:effectLst/>
                          <a:latin typeface="Century Gothic"/>
                        </a:rPr>
                        <a:t>Eat finger food and develop likes and dislikes. (FMS 0-3 </a:t>
                      </a:r>
                      <a:r>
                        <a:rPr lang="en-US" sz="1050" err="1">
                          <a:solidFill>
                            <a:schemeClr val="tx1"/>
                          </a:solidFill>
                          <a:effectLst/>
                          <a:latin typeface="Century Gothic"/>
                        </a:rPr>
                        <a:t>Yrs</a:t>
                      </a:r>
                      <a:r>
                        <a:rPr lang="en-US" sz="1050">
                          <a:solidFill>
                            <a:schemeClr val="tx1"/>
                          </a:solidFill>
                          <a:effectLst/>
                          <a:latin typeface="Century Gothic"/>
                        </a:rPr>
                        <a:t>)</a:t>
                      </a:r>
                      <a:endParaRPr lang="en-US" sz="1050">
                        <a:solidFill>
                          <a:schemeClr val="tx1"/>
                        </a:solidFill>
                        <a:latin typeface="Century Gothic"/>
                      </a:endParaRPr>
                    </a:p>
                    <a:p>
                      <a:pPr marL="285750" lvl="0" indent="-285750" algn="l">
                        <a:buFont typeface="Arial"/>
                        <a:buChar char="•"/>
                      </a:pPr>
                      <a:r>
                        <a:rPr lang="en-US" sz="1050">
                          <a:solidFill>
                            <a:schemeClr val="tx1"/>
                          </a:solidFill>
                          <a:effectLst/>
                          <a:latin typeface="Century Gothic"/>
                        </a:rPr>
                        <a:t>Try a wider range of foods with different tastes and textures. (FMS 0-3 </a:t>
                      </a:r>
                      <a:r>
                        <a:rPr lang="en-US" sz="1050" err="1">
                          <a:solidFill>
                            <a:schemeClr val="tx1"/>
                          </a:solidFill>
                          <a:effectLst/>
                          <a:latin typeface="Century Gothic"/>
                        </a:rPr>
                        <a:t>Yrs</a:t>
                      </a:r>
                      <a:r>
                        <a:rPr lang="en-US" sz="1050">
                          <a:solidFill>
                            <a:schemeClr val="tx1"/>
                          </a:solidFill>
                          <a:effectLst/>
                          <a:latin typeface="Century Gothic"/>
                        </a:rPr>
                        <a:t>)</a:t>
                      </a:r>
                      <a:endParaRPr lang="en-US" sz="1050">
                        <a:solidFill>
                          <a:schemeClr val="tx1"/>
                        </a:solidFill>
                        <a:latin typeface="Century Gothic"/>
                      </a:endParaRPr>
                    </a:p>
                    <a:p>
                      <a:pPr marL="285750" lvl="0" indent="-285750" algn="l">
                        <a:buFont typeface="Arial"/>
                        <a:buChar char="•"/>
                      </a:pPr>
                      <a:r>
                        <a:rPr lang="en-US" sz="1050">
                          <a:solidFill>
                            <a:schemeClr val="tx1"/>
                          </a:solidFill>
                          <a:effectLst/>
                          <a:latin typeface="Century Gothic"/>
                        </a:rPr>
                        <a:t>Lift objects up to suck them. (FMS 0-3 </a:t>
                      </a:r>
                      <a:r>
                        <a:rPr lang="en-US" sz="1050" err="1">
                          <a:solidFill>
                            <a:schemeClr val="tx1"/>
                          </a:solidFill>
                          <a:effectLst/>
                          <a:latin typeface="Century Gothic"/>
                        </a:rPr>
                        <a:t>Yrs</a:t>
                      </a:r>
                      <a:r>
                        <a:rPr lang="en-US" sz="1050">
                          <a:solidFill>
                            <a:schemeClr val="tx1"/>
                          </a:solidFill>
                          <a:effectLst/>
                          <a:latin typeface="Century Gothic"/>
                        </a:rPr>
                        <a:t>)</a:t>
                      </a:r>
                      <a:endParaRPr lang="en-US" sz="1050">
                        <a:solidFill>
                          <a:schemeClr val="tx1"/>
                        </a:solidFill>
                        <a:latin typeface="Century Gothic"/>
                      </a:endParaRPr>
                    </a:p>
                    <a:p>
                      <a:pPr marL="285750" lvl="0" indent="-285750" algn="l">
                        <a:buFont typeface="Arial"/>
                        <a:buChar char="•"/>
                      </a:pPr>
                      <a:r>
                        <a:rPr lang="en-US" sz="1050">
                          <a:solidFill>
                            <a:schemeClr val="tx1"/>
                          </a:solidFill>
                          <a:effectLst/>
                          <a:latin typeface="Century Gothic"/>
                        </a:rPr>
                        <a:t>Pass things from one hand to the other. Let go of things and hands them to another person, or drops them. (FMS 0-3 </a:t>
                      </a:r>
                      <a:r>
                        <a:rPr lang="en-US" sz="1050" err="1">
                          <a:solidFill>
                            <a:schemeClr val="tx1"/>
                          </a:solidFill>
                          <a:effectLst/>
                          <a:latin typeface="Century Gothic"/>
                        </a:rPr>
                        <a:t>Yrs</a:t>
                      </a:r>
                      <a:r>
                        <a:rPr lang="en-US" sz="1050">
                          <a:solidFill>
                            <a:schemeClr val="tx1"/>
                          </a:solidFill>
                          <a:effectLst/>
                          <a:latin typeface="Century Gothic"/>
                        </a:rPr>
                        <a:t>)</a:t>
                      </a:r>
                      <a:endParaRPr lang="en-US" sz="1050">
                        <a:solidFill>
                          <a:schemeClr val="tx1"/>
                        </a:solidFill>
                        <a:latin typeface="Century Gothic"/>
                      </a:endParaRPr>
                    </a:p>
                    <a:p>
                      <a:pPr marL="285750" lvl="0" indent="-285750" algn="l">
                        <a:buFont typeface="Arial"/>
                        <a:buChar char="•"/>
                      </a:pPr>
                      <a:r>
                        <a:rPr lang="en-US" sz="1050">
                          <a:solidFill>
                            <a:schemeClr val="tx1"/>
                          </a:solidFill>
                          <a:effectLst/>
                          <a:latin typeface="Century Gothic"/>
                        </a:rPr>
                        <a:t>Can the baby pick up something small with their first finger and thumb (such as a piece of string)? (FMS 0-3 </a:t>
                      </a:r>
                      <a:r>
                        <a:rPr lang="en-US" sz="1050" err="1">
                          <a:solidFill>
                            <a:schemeClr val="tx1"/>
                          </a:solidFill>
                          <a:effectLst/>
                          <a:latin typeface="Century Gothic"/>
                        </a:rPr>
                        <a:t>Yrs</a:t>
                      </a:r>
                      <a:r>
                        <a:rPr lang="en-US" sz="1050">
                          <a:solidFill>
                            <a:schemeClr val="tx1"/>
                          </a:solidFill>
                          <a:effectLst/>
                          <a:latin typeface="Century Gothic"/>
                        </a:rPr>
                        <a:t>)</a:t>
                      </a:r>
                      <a:endParaRPr lang="en-US" sz="1050">
                        <a:solidFill>
                          <a:schemeClr val="tx1"/>
                        </a:solidFill>
                        <a:latin typeface="Century Gothic"/>
                      </a:endParaRPr>
                    </a:p>
                    <a:p>
                      <a:pPr marL="285750" lvl="0" indent="-285750" algn="l">
                        <a:buFont typeface="Arial"/>
                        <a:buChar char="•"/>
                      </a:pPr>
                      <a:r>
                        <a:rPr lang="en-US" sz="1050">
                          <a:solidFill>
                            <a:schemeClr val="tx1"/>
                          </a:solidFill>
                          <a:effectLst/>
                          <a:latin typeface="Century Gothic"/>
                        </a:rPr>
                        <a:t>Build independently with a range of appropriate resources. (FMS 0-3 </a:t>
                      </a:r>
                      <a:r>
                        <a:rPr lang="en-US" sz="1050" err="1">
                          <a:solidFill>
                            <a:schemeClr val="tx1"/>
                          </a:solidFill>
                          <a:effectLst/>
                          <a:latin typeface="Century Gothic"/>
                        </a:rPr>
                        <a:t>Yrs</a:t>
                      </a:r>
                      <a:r>
                        <a:rPr lang="en-US" sz="1050">
                          <a:solidFill>
                            <a:schemeClr val="tx1"/>
                          </a:solidFill>
                          <a:effectLst/>
                          <a:latin typeface="Century Gothic"/>
                        </a:rPr>
                        <a:t>)</a:t>
                      </a:r>
                      <a:endParaRPr lang="en-US" sz="1050">
                        <a:solidFill>
                          <a:schemeClr val="tx1"/>
                        </a:solidFill>
                        <a:latin typeface="Century Gothic"/>
                      </a:endParaRPr>
                    </a:p>
                    <a:p>
                      <a:pPr marL="285750" lvl="0" indent="-285750" algn="l">
                        <a:buFont typeface="Arial"/>
                        <a:buChar char="•"/>
                      </a:pPr>
                      <a:r>
                        <a:rPr lang="en-US" sz="1050">
                          <a:solidFill>
                            <a:schemeClr val="tx1"/>
                          </a:solidFill>
                          <a:effectLst/>
                          <a:latin typeface="Century Gothic"/>
                        </a:rPr>
                        <a:t>Develop manipulation and control. (FMS 0-3 </a:t>
                      </a:r>
                      <a:r>
                        <a:rPr lang="en-US" sz="1050" err="1">
                          <a:solidFill>
                            <a:schemeClr val="tx1"/>
                          </a:solidFill>
                          <a:effectLst/>
                          <a:latin typeface="Century Gothic"/>
                        </a:rPr>
                        <a:t>Yrs</a:t>
                      </a:r>
                      <a:r>
                        <a:rPr lang="en-US" sz="1050">
                          <a:solidFill>
                            <a:schemeClr val="tx1"/>
                          </a:solidFill>
                          <a:effectLst/>
                          <a:latin typeface="Century Gothic"/>
                        </a:rPr>
                        <a:t>)</a:t>
                      </a:r>
                      <a:endParaRPr lang="en-US" sz="1050">
                        <a:solidFill>
                          <a:schemeClr val="tx1"/>
                        </a:solidFill>
                        <a:latin typeface="Century Gothic"/>
                      </a:endParaRPr>
                    </a:p>
                    <a:p>
                      <a:pPr marL="285750" lvl="0" indent="-285750" algn="l">
                        <a:buFont typeface="Arial"/>
                        <a:buChar char="•"/>
                      </a:pPr>
                      <a:r>
                        <a:rPr lang="en-US" sz="1050">
                          <a:solidFill>
                            <a:schemeClr val="tx1"/>
                          </a:solidFill>
                          <a:effectLst/>
                          <a:latin typeface="Century Gothic"/>
                        </a:rPr>
                        <a:t>Explore different materials and tools. (FMS 0-3 </a:t>
                      </a:r>
                      <a:r>
                        <a:rPr lang="en-US" sz="1050" err="1">
                          <a:solidFill>
                            <a:schemeClr val="tx1"/>
                          </a:solidFill>
                          <a:effectLst/>
                          <a:latin typeface="Century Gothic"/>
                        </a:rPr>
                        <a:t>Yrs</a:t>
                      </a:r>
                      <a:r>
                        <a:rPr lang="en-US" sz="1050">
                          <a:solidFill>
                            <a:schemeClr val="tx1"/>
                          </a:solidFill>
                          <a:effectLst/>
                          <a:latin typeface="Century Gothic"/>
                        </a:rPr>
                        <a:t>)</a:t>
                      </a:r>
                      <a:endParaRPr lang="en-US" sz="1050">
                        <a:solidFill>
                          <a:schemeClr val="tx1"/>
                        </a:solidFill>
                        <a:latin typeface="Century Gothic"/>
                      </a:endParaRPr>
                    </a:p>
                    <a:p>
                      <a:pPr marL="285750" lvl="0" indent="-285750" algn="l">
                        <a:buFont typeface="Arial"/>
                        <a:buChar char="•"/>
                      </a:pPr>
                      <a:r>
                        <a:rPr lang="en-US" sz="1050">
                          <a:solidFill>
                            <a:schemeClr val="tx1"/>
                          </a:solidFill>
                          <a:effectLst/>
                          <a:latin typeface="Century Gothic"/>
                        </a:rPr>
                        <a:t>Use large and small motor skills to do things independently, for example manage buttons and zips, and pour drinks. (FMS 0-3 </a:t>
                      </a:r>
                      <a:r>
                        <a:rPr lang="en-US" sz="1050" err="1">
                          <a:solidFill>
                            <a:schemeClr val="tx1"/>
                          </a:solidFill>
                          <a:effectLst/>
                          <a:latin typeface="Century Gothic"/>
                        </a:rPr>
                        <a:t>Yrs</a:t>
                      </a:r>
                      <a:r>
                        <a:rPr lang="en-US" sz="1050">
                          <a:solidFill>
                            <a:schemeClr val="tx1"/>
                          </a:solidFill>
                          <a:effectLst/>
                          <a:latin typeface="Century Gothic"/>
                        </a:rPr>
                        <a:t>)</a:t>
                      </a:r>
                      <a:endParaRPr lang="en-US" sz="1050">
                        <a:solidFill>
                          <a:schemeClr val="tx1"/>
                        </a:solidFill>
                        <a:latin typeface="Century Gothic"/>
                      </a:endParaRPr>
                    </a:p>
                    <a:p>
                      <a:pPr marL="285750" lvl="0" indent="-285750" algn="l">
                        <a:buFont typeface="Arial"/>
                        <a:buChar char="•"/>
                      </a:pPr>
                      <a:r>
                        <a:rPr lang="en-US" sz="1050">
                          <a:solidFill>
                            <a:schemeClr val="tx1"/>
                          </a:solidFill>
                          <a:effectLst/>
                          <a:latin typeface="Century Gothic"/>
                        </a:rPr>
                        <a:t>Show an increasing desire to be independent, such as wanting to feed themselves and dress or undress. (FMS 0-3 </a:t>
                      </a:r>
                      <a:r>
                        <a:rPr lang="en-US" sz="1050" err="1">
                          <a:solidFill>
                            <a:schemeClr val="tx1"/>
                          </a:solidFill>
                          <a:effectLst/>
                          <a:latin typeface="Century Gothic"/>
                        </a:rPr>
                        <a:t>Yrs</a:t>
                      </a:r>
                      <a:r>
                        <a:rPr lang="en-US" sz="1050">
                          <a:solidFill>
                            <a:schemeClr val="tx1"/>
                          </a:solidFill>
                          <a:effectLst/>
                          <a:latin typeface="Century Gothic"/>
                        </a:rPr>
                        <a:t>)</a:t>
                      </a:r>
                      <a:endParaRPr lang="en-US" sz="1050">
                        <a:solidFill>
                          <a:schemeClr val="tx1"/>
                        </a:solidFill>
                        <a:latin typeface="Century Gothic"/>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841506503"/>
                  </a:ext>
                </a:extLst>
              </a:tr>
            </a:tbl>
          </a:graphicData>
        </a:graphic>
      </p:graphicFrame>
    </p:spTree>
    <p:extLst>
      <p:ext uri="{BB962C8B-B14F-4D97-AF65-F5344CB8AC3E}">
        <p14:creationId xmlns:p14="http://schemas.microsoft.com/office/powerpoint/2010/main" val="34753091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17C7E5-5753-0F9D-0B6E-3F9F97B37E12}"/>
            </a:ext>
          </a:extLst>
        </p:cNvPr>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EE4F9768-5950-D082-11E1-52A2E0E4FDE4}"/>
              </a:ext>
            </a:extLst>
          </p:cNvPr>
          <p:cNvGraphicFramePr>
            <a:graphicFrameLocks noGrp="1"/>
          </p:cNvGraphicFramePr>
          <p:nvPr>
            <p:ph idx="1"/>
          </p:nvPr>
        </p:nvGraphicFramePr>
        <p:xfrm>
          <a:off x="295275" y="225425"/>
          <a:ext cx="8482013" cy="741680"/>
        </p:xfrm>
        <a:graphic>
          <a:graphicData uri="http://schemas.openxmlformats.org/drawingml/2006/table">
            <a:tbl>
              <a:tblPr firstRow="1" bandRow="1">
                <a:tableStyleId>{5C22544A-7EE6-4342-B048-85BDC9FD1C3A}</a:tableStyleId>
              </a:tblPr>
              <a:tblGrid>
                <a:gridCol w="8482013">
                  <a:extLst>
                    <a:ext uri="{9D8B030D-6E8A-4147-A177-3AD203B41FA5}">
                      <a16:colId xmlns:a16="http://schemas.microsoft.com/office/drawing/2014/main" val="3754541971"/>
                    </a:ext>
                  </a:extLst>
                </a:gridCol>
              </a:tblGrid>
              <a:tr h="370840">
                <a:tc>
                  <a:txBody>
                    <a:bodyPr/>
                    <a:lstStyle/>
                    <a:p>
                      <a:pPr algn="ctr"/>
                      <a:r>
                        <a:rPr lang="en-GB">
                          <a:latin typeface="Century Gothic" panose="020B0502020202020204" pitchFamily="34" charset="0"/>
                        </a:rPr>
                        <a:t>PHYSICAL DEVELOPMENT: Progress through reception</a:t>
                      </a:r>
                    </a:p>
                  </a:txBody>
                  <a:tcPr>
                    <a:solidFill>
                      <a:srgbClr val="D280D0"/>
                    </a:solidFill>
                  </a:tcPr>
                </a:tc>
                <a:extLst>
                  <a:ext uri="{0D108BD9-81ED-4DB2-BD59-A6C34878D82A}">
                    <a16:rowId xmlns:a16="http://schemas.microsoft.com/office/drawing/2014/main" val="2121299838"/>
                  </a:ext>
                </a:extLst>
              </a:tr>
              <a:tr h="370840">
                <a:tc>
                  <a:txBody>
                    <a:bodyPr/>
                    <a:lstStyle/>
                    <a:p>
                      <a:pPr algn="ctr"/>
                      <a:r>
                        <a:rPr lang="en-GB" b="1">
                          <a:solidFill>
                            <a:srgbClr val="D280D0"/>
                          </a:solidFill>
                          <a:latin typeface="Century Gothic" panose="020B0502020202020204" pitchFamily="34" charset="0"/>
                        </a:rPr>
                        <a:t>Fine motor skills</a:t>
                      </a:r>
                    </a:p>
                  </a:txBody>
                  <a:tcPr>
                    <a:noFill/>
                  </a:tcPr>
                </a:tc>
                <a:extLst>
                  <a:ext uri="{0D108BD9-81ED-4DB2-BD59-A6C34878D82A}">
                    <a16:rowId xmlns:a16="http://schemas.microsoft.com/office/drawing/2014/main" val="762247846"/>
                  </a:ext>
                </a:extLst>
              </a:tr>
            </a:tbl>
          </a:graphicData>
        </a:graphic>
      </p:graphicFrame>
      <p:sp>
        <p:nvSpPr>
          <p:cNvPr id="14" name="Rectangle 13">
            <a:extLst>
              <a:ext uri="{FF2B5EF4-FFF2-40B4-BE49-F238E27FC236}">
                <a16:creationId xmlns:a16="http://schemas.microsoft.com/office/drawing/2014/main" id="{C732D0C8-ED90-6D47-02B9-42778CEA089B}"/>
              </a:ext>
            </a:extLst>
          </p:cNvPr>
          <p:cNvSpPr/>
          <p:nvPr/>
        </p:nvSpPr>
        <p:spPr>
          <a:xfrm>
            <a:off x="5162243" y="2894677"/>
            <a:ext cx="1838326" cy="260556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1050" b="1" dirty="0">
                <a:solidFill>
                  <a:schemeClr val="tx1"/>
                </a:solidFill>
                <a:latin typeface="Century Gothic" panose="020B0502020202020204" pitchFamily="34" charset="0"/>
              </a:rPr>
              <a:t>Picking up tiny objects using pincer grasp;</a:t>
            </a:r>
          </a:p>
          <a:p>
            <a:pPr marL="171450" indent="-171450">
              <a:buFont typeface="Arial" panose="020B0604020202020204" pitchFamily="34" charset="0"/>
              <a:buChar char="•"/>
            </a:pPr>
            <a:r>
              <a:rPr lang="en-GB" sz="1050" b="1" dirty="0">
                <a:solidFill>
                  <a:schemeClr val="tx1"/>
                </a:solidFill>
                <a:latin typeface="Century Gothic" panose="020B0502020202020204" pitchFamily="34" charset="0"/>
              </a:rPr>
              <a:t>Making simple models using small pieces such as </a:t>
            </a:r>
            <a:r>
              <a:rPr lang="en-GB" sz="1050" b="1" dirty="0" err="1">
                <a:solidFill>
                  <a:schemeClr val="tx1"/>
                </a:solidFill>
                <a:latin typeface="Century Gothic" panose="020B0502020202020204" pitchFamily="34" charset="0"/>
              </a:rPr>
              <a:t>lego</a:t>
            </a:r>
            <a:r>
              <a:rPr lang="en-GB" sz="1050" b="1" dirty="0">
                <a:solidFill>
                  <a:schemeClr val="tx1"/>
                </a:solidFill>
                <a:latin typeface="Century Gothic" panose="020B0502020202020204" pitchFamily="34" charset="0"/>
              </a:rPr>
              <a:t>;</a:t>
            </a:r>
          </a:p>
          <a:p>
            <a:pPr marL="171450" indent="-171450">
              <a:buFont typeface="Arial" panose="020B0604020202020204" pitchFamily="34" charset="0"/>
              <a:buChar char="•"/>
            </a:pPr>
            <a:r>
              <a:rPr lang="en-GB" sz="1050" b="1" dirty="0">
                <a:solidFill>
                  <a:schemeClr val="tx1"/>
                </a:solidFill>
                <a:latin typeface="Century Gothic" panose="020B0502020202020204" pitchFamily="34" charset="0"/>
              </a:rPr>
              <a:t>Making small cuts in paper with scissors;</a:t>
            </a:r>
          </a:p>
          <a:p>
            <a:pPr marL="171450" indent="-171450">
              <a:buFont typeface="Arial" panose="020B0604020202020204" pitchFamily="34" charset="0"/>
              <a:buChar char="•"/>
            </a:pPr>
            <a:r>
              <a:rPr lang="en-GB" sz="1050" b="1" dirty="0">
                <a:solidFill>
                  <a:schemeClr val="tx1"/>
                </a:solidFill>
                <a:latin typeface="Century Gothic" panose="020B0502020202020204" pitchFamily="34" charset="0"/>
              </a:rPr>
              <a:t>Using a comfortable grip with good control when holding pens, pencils and paint brush;</a:t>
            </a:r>
          </a:p>
          <a:p>
            <a:pPr marL="171450" indent="-171450">
              <a:buFont typeface="Arial" panose="020B0604020202020204" pitchFamily="34" charset="0"/>
              <a:buChar char="•"/>
            </a:pPr>
            <a:r>
              <a:rPr lang="en-GB" sz="1050" b="1" dirty="0">
                <a:solidFill>
                  <a:schemeClr val="tx1"/>
                </a:solidFill>
                <a:latin typeface="Century Gothic" panose="020B0502020202020204" pitchFamily="34" charset="0"/>
              </a:rPr>
              <a:t>Beginning to show a preference for a dominant hand.</a:t>
            </a:r>
          </a:p>
        </p:txBody>
      </p:sp>
      <p:sp>
        <p:nvSpPr>
          <p:cNvPr id="17" name="Rectangle 16">
            <a:extLst>
              <a:ext uri="{FF2B5EF4-FFF2-40B4-BE49-F238E27FC236}">
                <a16:creationId xmlns:a16="http://schemas.microsoft.com/office/drawing/2014/main" id="{6F60AC05-FEE1-58AF-CB62-B8E8D94B3EBD}"/>
              </a:ext>
            </a:extLst>
          </p:cNvPr>
          <p:cNvSpPr/>
          <p:nvPr/>
        </p:nvSpPr>
        <p:spPr>
          <a:xfrm>
            <a:off x="2509836" y="2771775"/>
            <a:ext cx="1838326" cy="26055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171450" indent="-171450">
              <a:buFont typeface="Arial" panose="020B0604020202020204" pitchFamily="34" charset="0"/>
              <a:buChar char="•"/>
            </a:pPr>
            <a:endParaRPr lang="en-GB" sz="1000" b="1">
              <a:solidFill>
                <a:schemeClr val="tx1"/>
              </a:solidFill>
              <a:latin typeface="Century Gothic" panose="020B0502020202020204" pitchFamily="34" charset="0"/>
            </a:endParaRPr>
          </a:p>
        </p:txBody>
      </p:sp>
      <p:sp>
        <p:nvSpPr>
          <p:cNvPr id="18" name="Rectangle 17">
            <a:extLst>
              <a:ext uri="{FF2B5EF4-FFF2-40B4-BE49-F238E27FC236}">
                <a16:creationId xmlns:a16="http://schemas.microsoft.com/office/drawing/2014/main" id="{77405E93-24D1-CBB3-36DF-7BECEF3B6E1C}"/>
              </a:ext>
            </a:extLst>
          </p:cNvPr>
          <p:cNvSpPr/>
          <p:nvPr/>
        </p:nvSpPr>
        <p:spPr>
          <a:xfrm>
            <a:off x="1578076" y="3398582"/>
            <a:ext cx="2182456" cy="27957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171450" indent="-171450">
              <a:buFont typeface="Arial" panose="020B0604020202020204" pitchFamily="34" charset="0"/>
              <a:buChar char="•"/>
            </a:pPr>
            <a:endParaRPr lang="en-GB" sz="1200" b="1">
              <a:solidFill>
                <a:schemeClr val="tx1"/>
              </a:solidFill>
              <a:latin typeface="Century Gothic" panose="020B0502020202020204" pitchFamily="34" charset="0"/>
            </a:endParaRPr>
          </a:p>
          <a:p>
            <a:pPr marL="171450" indent="-171450">
              <a:buFont typeface="Arial" panose="020B0604020202020204" pitchFamily="34" charset="0"/>
              <a:buChar char="•"/>
            </a:pPr>
            <a:r>
              <a:rPr lang="en-US" sz="1100" b="1">
                <a:solidFill>
                  <a:schemeClr val="tx1"/>
                </a:solidFill>
                <a:latin typeface="Century Gothic"/>
                <a:cs typeface="Calibri"/>
              </a:rPr>
              <a:t>Be increasingly independent as they get dressed and undressed, for example, putting coats on and doing up zips. (FMS 3-4 </a:t>
            </a:r>
            <a:r>
              <a:rPr lang="en-US" sz="1100" b="1" err="1">
                <a:solidFill>
                  <a:schemeClr val="tx1"/>
                </a:solidFill>
                <a:latin typeface="Century Gothic"/>
                <a:cs typeface="Calibri"/>
              </a:rPr>
              <a:t>Yrs</a:t>
            </a:r>
            <a:r>
              <a:rPr lang="en-US" sz="1100" b="1">
                <a:solidFill>
                  <a:schemeClr val="tx1"/>
                </a:solidFill>
                <a:latin typeface="Century Gothic"/>
                <a:cs typeface="Calibri"/>
              </a:rPr>
              <a:t>)</a:t>
            </a:r>
          </a:p>
          <a:p>
            <a:pPr marL="171450" indent="-171450">
              <a:buFont typeface="Arial" panose="020B0604020202020204" pitchFamily="34" charset="0"/>
              <a:buChar char="•"/>
            </a:pPr>
            <a:r>
              <a:rPr lang="en-US" sz="1100" b="1">
                <a:solidFill>
                  <a:schemeClr val="tx1"/>
                </a:solidFill>
                <a:latin typeface="Century Gothic"/>
                <a:cs typeface="Calibri"/>
              </a:rPr>
              <a:t>Be increasingly independent in meeting their own care needs, e.g. brushing teeth, using the toilet, washing and drying their hands thoroughly. (FMS 3-4 </a:t>
            </a:r>
            <a:r>
              <a:rPr lang="en-US" sz="1100" b="1" err="1">
                <a:solidFill>
                  <a:schemeClr val="tx1"/>
                </a:solidFill>
                <a:latin typeface="Century Gothic"/>
                <a:cs typeface="Calibri"/>
              </a:rPr>
              <a:t>Yrs</a:t>
            </a:r>
            <a:r>
              <a:rPr lang="en-US" sz="1100" b="1">
                <a:solidFill>
                  <a:schemeClr val="tx1"/>
                </a:solidFill>
                <a:latin typeface="Century Gothic"/>
                <a:cs typeface="Calibri"/>
              </a:rPr>
              <a:t>)</a:t>
            </a:r>
          </a:p>
          <a:p>
            <a:pPr marL="171450" indent="-171450">
              <a:buFont typeface="Arial" panose="020B0604020202020204" pitchFamily="34" charset="0"/>
              <a:buChar char="•"/>
            </a:pPr>
            <a:r>
              <a:rPr lang="en-US" sz="1100" b="1">
                <a:solidFill>
                  <a:schemeClr val="tx1"/>
                </a:solidFill>
                <a:latin typeface="Century Gothic"/>
                <a:cs typeface="Calibri"/>
              </a:rPr>
              <a:t>Make healthy choices about food, drink, activity and toothbrushing. (FMS 3-4 </a:t>
            </a:r>
            <a:r>
              <a:rPr lang="en-US" sz="1100" b="1" err="1">
                <a:solidFill>
                  <a:schemeClr val="tx1"/>
                </a:solidFill>
                <a:latin typeface="Century Gothic"/>
                <a:cs typeface="Calibri"/>
              </a:rPr>
              <a:t>Yrs</a:t>
            </a:r>
            <a:r>
              <a:rPr lang="en-US" sz="1100" b="1">
                <a:solidFill>
                  <a:schemeClr val="tx1"/>
                </a:solidFill>
                <a:latin typeface="Century Gothic"/>
                <a:cs typeface="Calibri"/>
              </a:rPr>
              <a:t>)</a:t>
            </a:r>
          </a:p>
          <a:p>
            <a:pPr marL="171450" indent="-171450">
              <a:buFont typeface="Arial" panose="020B0604020202020204" pitchFamily="34" charset="0"/>
              <a:buChar char="•"/>
            </a:pPr>
            <a:endParaRPr lang="en-GB" sz="1000" b="1">
              <a:solidFill>
                <a:schemeClr val="tx1"/>
              </a:solidFill>
              <a:latin typeface="Century Gothic" panose="020B0502020202020204" pitchFamily="34" charset="0"/>
            </a:endParaRPr>
          </a:p>
          <a:p>
            <a:pPr marL="171450" indent="-171450">
              <a:buFont typeface="Arial" panose="020B0604020202020204" pitchFamily="34" charset="0"/>
              <a:buChar char="•"/>
            </a:pPr>
            <a:endParaRPr lang="en-GB" sz="1100" b="1">
              <a:solidFill>
                <a:schemeClr val="tx1"/>
              </a:solidFill>
              <a:latin typeface="Century Gothic" panose="020B0502020202020204" pitchFamily="34" charset="0"/>
            </a:endParaRPr>
          </a:p>
        </p:txBody>
      </p:sp>
      <p:sp>
        <p:nvSpPr>
          <p:cNvPr id="19" name="Rectangle 18">
            <a:extLst>
              <a:ext uri="{FF2B5EF4-FFF2-40B4-BE49-F238E27FC236}">
                <a16:creationId xmlns:a16="http://schemas.microsoft.com/office/drawing/2014/main" id="{653A8D1D-CC34-89DC-74D4-8C6C55399745}"/>
              </a:ext>
            </a:extLst>
          </p:cNvPr>
          <p:cNvSpPr/>
          <p:nvPr/>
        </p:nvSpPr>
        <p:spPr>
          <a:xfrm>
            <a:off x="302188" y="2771775"/>
            <a:ext cx="1838326" cy="22028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171450" indent="-171450">
              <a:buFont typeface="Arial" panose="020B0604020202020204" pitchFamily="34" charset="0"/>
              <a:buChar char="•"/>
            </a:pPr>
            <a:endParaRPr lang="en-GB" sz="1050" b="1" i="0" u="none" strike="noStrike" baseline="0">
              <a:solidFill>
                <a:srgbClr val="000000"/>
              </a:solidFill>
              <a:latin typeface="Century Gothic"/>
            </a:endParaRPr>
          </a:p>
        </p:txBody>
      </p:sp>
      <p:sp>
        <p:nvSpPr>
          <p:cNvPr id="20" name="Rectangle 19">
            <a:extLst>
              <a:ext uri="{FF2B5EF4-FFF2-40B4-BE49-F238E27FC236}">
                <a16:creationId xmlns:a16="http://schemas.microsoft.com/office/drawing/2014/main" id="{4441D504-378C-C7DE-2162-2B99AB095AAC}"/>
              </a:ext>
            </a:extLst>
          </p:cNvPr>
          <p:cNvSpPr/>
          <p:nvPr/>
        </p:nvSpPr>
        <p:spPr>
          <a:xfrm>
            <a:off x="5169156" y="1917905"/>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working at the expected level of  development will</a:t>
            </a:r>
          </a:p>
        </p:txBody>
      </p:sp>
      <p:sp>
        <p:nvSpPr>
          <p:cNvPr id="21" name="TextBox 20">
            <a:extLst>
              <a:ext uri="{FF2B5EF4-FFF2-40B4-BE49-F238E27FC236}">
                <a16:creationId xmlns:a16="http://schemas.microsoft.com/office/drawing/2014/main" id="{9AFEA5AE-0D15-9257-2A8C-17B1F4183B80}"/>
              </a:ext>
            </a:extLst>
          </p:cNvPr>
          <p:cNvSpPr txBox="1"/>
          <p:nvPr/>
        </p:nvSpPr>
        <p:spPr>
          <a:xfrm>
            <a:off x="5169156" y="1438679"/>
            <a:ext cx="1838326" cy="307777"/>
          </a:xfrm>
          <a:prstGeom prst="rect">
            <a:avLst/>
          </a:prstGeom>
          <a:noFill/>
        </p:spPr>
        <p:txBody>
          <a:bodyPr wrap="square" lIns="91440" tIns="45720" rIns="91440" bIns="45720" rtlCol="0" anchor="t">
            <a:spAutoFit/>
          </a:bodyPr>
          <a:lstStyle/>
          <a:p>
            <a:pPr algn="ctr"/>
            <a:r>
              <a:rPr lang="en-GB" sz="1400" b="1">
                <a:solidFill>
                  <a:srgbClr val="D280D0"/>
                </a:solidFill>
                <a:latin typeface="Century Gothic"/>
              </a:rPr>
              <a:t>End of Nursery/FS1</a:t>
            </a:r>
            <a:endParaRPr lang="en-GB" sz="1400" b="1">
              <a:solidFill>
                <a:srgbClr val="D280D0"/>
              </a:solidFill>
              <a:latin typeface="Century Gothic" panose="020B0502020202020204" pitchFamily="34" charset="0"/>
            </a:endParaRPr>
          </a:p>
        </p:txBody>
      </p:sp>
      <p:sp>
        <p:nvSpPr>
          <p:cNvPr id="25" name="TextBox 24">
            <a:extLst>
              <a:ext uri="{FF2B5EF4-FFF2-40B4-BE49-F238E27FC236}">
                <a16:creationId xmlns:a16="http://schemas.microsoft.com/office/drawing/2014/main" id="{5A5263C4-65B2-12A3-66B3-CAC9B889098D}"/>
              </a:ext>
            </a:extLst>
          </p:cNvPr>
          <p:cNvSpPr txBox="1"/>
          <p:nvPr/>
        </p:nvSpPr>
        <p:spPr>
          <a:xfrm>
            <a:off x="1664108" y="1512421"/>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spring term</a:t>
            </a:r>
          </a:p>
        </p:txBody>
      </p:sp>
      <p:sp>
        <p:nvSpPr>
          <p:cNvPr id="27" name="Rectangle 26">
            <a:extLst>
              <a:ext uri="{FF2B5EF4-FFF2-40B4-BE49-F238E27FC236}">
                <a16:creationId xmlns:a16="http://schemas.microsoft.com/office/drawing/2014/main" id="{85F888D3-17F2-28B9-D824-16859BFF374C}"/>
              </a:ext>
            </a:extLst>
          </p:cNvPr>
          <p:cNvSpPr/>
          <p:nvPr/>
        </p:nvSpPr>
        <p:spPr>
          <a:xfrm>
            <a:off x="1664108" y="1991645"/>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3" name="Footer Placeholder 2">
            <a:extLst>
              <a:ext uri="{FF2B5EF4-FFF2-40B4-BE49-F238E27FC236}">
                <a16:creationId xmlns:a16="http://schemas.microsoft.com/office/drawing/2014/main" id="{C6209774-92AB-5D08-CAAC-AFCAF9A07F96}"/>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F6DBEE21-ACF5-B7E0-4B26-63E7A552EDC7}"/>
              </a:ext>
            </a:extLst>
          </p:cNvPr>
          <p:cNvSpPr>
            <a:spLocks noGrp="1"/>
          </p:cNvSpPr>
          <p:nvPr>
            <p:ph type="sldNum" sz="quarter" idx="12"/>
          </p:nvPr>
        </p:nvSpPr>
        <p:spPr/>
        <p:txBody>
          <a:bodyPr/>
          <a:lstStyle/>
          <a:p>
            <a:fld id="{ADBD1915-73F0-4A8D-B501-CF547A3FBDF8}" type="slidenum">
              <a:rPr lang="en-GB" smtClean="0"/>
              <a:t>24</a:t>
            </a:fld>
            <a:endParaRPr lang="en-GB"/>
          </a:p>
        </p:txBody>
      </p:sp>
    </p:spTree>
    <p:extLst>
      <p:ext uri="{BB962C8B-B14F-4D97-AF65-F5344CB8AC3E}">
        <p14:creationId xmlns:p14="http://schemas.microsoft.com/office/powerpoint/2010/main" val="30873126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0" y="3376"/>
            <a:ext cx="9143999" cy="710623"/>
          </a:xfrm>
          <a:solidFill>
            <a:srgbClr val="D280D0"/>
          </a:solidFill>
        </p:spPr>
        <p:txBody>
          <a:bodyPr/>
          <a:lstStyle/>
          <a:p>
            <a:pPr algn="ctr"/>
            <a:r>
              <a:rPr lang="en-GB" altLang="en-US" sz="2800" b="1">
                <a:solidFill>
                  <a:schemeClr val="bg1"/>
                </a:solidFill>
                <a:latin typeface="Century Gothic" pitchFamily="34" charset="0"/>
              </a:rPr>
              <a:t>Prime Area: Physical Development</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30442163"/>
              </p:ext>
            </p:extLst>
          </p:nvPr>
        </p:nvGraphicFramePr>
        <p:xfrm>
          <a:off x="468541" y="814883"/>
          <a:ext cx="8209636" cy="5464181"/>
        </p:xfrm>
        <a:graphic>
          <a:graphicData uri="http://schemas.openxmlformats.org/drawingml/2006/table">
            <a:tbl>
              <a:tblPr firstRow="1" bandRow="1">
                <a:tableStyleId>{5C22544A-7EE6-4342-B048-85BDC9FD1C3A}</a:tableStyleId>
              </a:tblPr>
              <a:tblGrid>
                <a:gridCol w="2052409">
                  <a:extLst>
                    <a:ext uri="{9D8B030D-6E8A-4147-A177-3AD203B41FA5}">
                      <a16:colId xmlns:a16="http://schemas.microsoft.com/office/drawing/2014/main" val="20000"/>
                    </a:ext>
                  </a:extLst>
                </a:gridCol>
                <a:gridCol w="2052409">
                  <a:extLst>
                    <a:ext uri="{9D8B030D-6E8A-4147-A177-3AD203B41FA5}">
                      <a16:colId xmlns:a16="http://schemas.microsoft.com/office/drawing/2014/main" val="20001"/>
                    </a:ext>
                  </a:extLst>
                </a:gridCol>
                <a:gridCol w="2052409">
                  <a:extLst>
                    <a:ext uri="{9D8B030D-6E8A-4147-A177-3AD203B41FA5}">
                      <a16:colId xmlns:a16="http://schemas.microsoft.com/office/drawing/2014/main" val="20002"/>
                    </a:ext>
                  </a:extLst>
                </a:gridCol>
                <a:gridCol w="2052409">
                  <a:extLst>
                    <a:ext uri="{9D8B030D-6E8A-4147-A177-3AD203B41FA5}">
                      <a16:colId xmlns:a16="http://schemas.microsoft.com/office/drawing/2014/main" val="20003"/>
                    </a:ext>
                  </a:extLst>
                </a:gridCol>
              </a:tblGrid>
              <a:tr h="435077">
                <a:tc gridSpan="4">
                  <a:txBody>
                    <a:bodyPr/>
                    <a:lstStyle/>
                    <a:p>
                      <a:pPr algn="ctr"/>
                      <a:r>
                        <a:rPr lang="en-GB" sz="1800" b="1" kern="1200" baseline="0">
                          <a:solidFill>
                            <a:schemeClr val="bg1"/>
                          </a:solidFill>
                          <a:latin typeface="Century Gothic" pitchFamily="34" charset="0"/>
                          <a:ea typeface="+mn-ea"/>
                          <a:cs typeface="+mn-cs"/>
                        </a:rPr>
                        <a:t>The stages of grip development</a:t>
                      </a:r>
                    </a:p>
                  </a:txBody>
                  <a:tcPr marL="91447" marR="91447" marT="45696" marB="45696">
                    <a:solidFill>
                      <a:srgbClr val="CC66FF"/>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0"/>
                  </a:ext>
                </a:extLst>
              </a:tr>
              <a:tr h="411430">
                <a:tc>
                  <a:txBody>
                    <a:bodyPr/>
                    <a:lstStyle/>
                    <a:p>
                      <a:pPr algn="ctr"/>
                      <a:r>
                        <a:rPr lang="en-GB" sz="2100" b="1">
                          <a:solidFill>
                            <a:schemeClr val="bg1"/>
                          </a:solidFill>
                          <a:latin typeface="Century Gothic" pitchFamily="34" charset="0"/>
                        </a:rPr>
                        <a:t>16-26 months</a:t>
                      </a:r>
                    </a:p>
                  </a:txBody>
                  <a:tcPr marL="91447" marR="91447" marT="45696" marB="45696">
                    <a:solidFill>
                      <a:srgbClr val="D280D0"/>
                    </a:solidFill>
                  </a:tcPr>
                </a:tc>
                <a:tc>
                  <a:txBody>
                    <a:bodyPr/>
                    <a:lstStyle/>
                    <a:p>
                      <a:pPr algn="ctr"/>
                      <a:r>
                        <a:rPr lang="en-GB" sz="2100" b="1">
                          <a:solidFill>
                            <a:schemeClr val="bg1"/>
                          </a:solidFill>
                          <a:latin typeface="Century Gothic" pitchFamily="34" charset="0"/>
                        </a:rPr>
                        <a:t>22-36 months</a:t>
                      </a:r>
                    </a:p>
                  </a:txBody>
                  <a:tcPr marL="91447" marR="91447" marT="45696" marB="45696">
                    <a:solidFill>
                      <a:srgbClr val="D280D0"/>
                    </a:solidFill>
                  </a:tcPr>
                </a:tc>
                <a:tc>
                  <a:txBody>
                    <a:bodyPr/>
                    <a:lstStyle/>
                    <a:p>
                      <a:pPr algn="ctr"/>
                      <a:r>
                        <a:rPr lang="en-GB" sz="2100" b="1">
                          <a:solidFill>
                            <a:schemeClr val="bg1"/>
                          </a:solidFill>
                          <a:latin typeface="Century Gothic" pitchFamily="34" charset="0"/>
                        </a:rPr>
                        <a:t>30-50 months</a:t>
                      </a:r>
                    </a:p>
                  </a:txBody>
                  <a:tcPr marL="91447" marR="91447" marT="45696" marB="45696">
                    <a:solidFill>
                      <a:srgbClr val="D280D0"/>
                    </a:solidFill>
                  </a:tcPr>
                </a:tc>
                <a:tc>
                  <a:txBody>
                    <a:bodyPr/>
                    <a:lstStyle/>
                    <a:p>
                      <a:pPr algn="ctr"/>
                      <a:r>
                        <a:rPr lang="en-GB" sz="2100" b="1">
                          <a:solidFill>
                            <a:schemeClr val="bg1"/>
                          </a:solidFill>
                          <a:latin typeface="Century Gothic" pitchFamily="34" charset="0"/>
                        </a:rPr>
                        <a:t>40-60 months</a:t>
                      </a:r>
                    </a:p>
                  </a:txBody>
                  <a:tcPr marL="91447" marR="91447" marT="45696" marB="45696">
                    <a:solidFill>
                      <a:srgbClr val="D280D0"/>
                    </a:solidFill>
                  </a:tcPr>
                </a:tc>
                <a:extLst>
                  <a:ext uri="{0D108BD9-81ED-4DB2-BD59-A6C34878D82A}">
                    <a16:rowId xmlns:a16="http://schemas.microsoft.com/office/drawing/2014/main" val="10001"/>
                  </a:ext>
                </a:extLst>
              </a:tr>
              <a:tr h="4617648">
                <a:tc>
                  <a:txBody>
                    <a:bodyPr/>
                    <a:lstStyle/>
                    <a:p>
                      <a:pPr marL="0" indent="0">
                        <a:buFont typeface="Arial" pitchFamily="34" charset="0"/>
                        <a:buNone/>
                      </a:pPr>
                      <a:endParaRPr lang="en-GB" sz="1100" kern="1200">
                        <a:solidFill>
                          <a:schemeClr val="tx1"/>
                        </a:solidFill>
                        <a:latin typeface="Century Gothic" pitchFamily="34" charset="0"/>
                        <a:ea typeface="+mn-ea"/>
                        <a:cs typeface="+mn-cs"/>
                      </a:endParaRPr>
                    </a:p>
                    <a:p>
                      <a:pPr marL="0" indent="0">
                        <a:buFont typeface="Arial" pitchFamily="34" charset="0"/>
                        <a:buNone/>
                      </a:pPr>
                      <a:endParaRPr lang="en-GB" sz="1100" kern="1200">
                        <a:solidFill>
                          <a:schemeClr val="tx1"/>
                        </a:solidFill>
                        <a:latin typeface="Century Gothic" pitchFamily="34" charset="0"/>
                        <a:ea typeface="+mn-ea"/>
                        <a:cs typeface="+mn-cs"/>
                      </a:endParaRPr>
                    </a:p>
                    <a:p>
                      <a:pPr marL="0" indent="0">
                        <a:buFont typeface="Arial" pitchFamily="34" charset="0"/>
                        <a:buNone/>
                      </a:pPr>
                      <a:endParaRPr lang="en-GB" sz="1100" kern="1200">
                        <a:solidFill>
                          <a:schemeClr val="tx1"/>
                        </a:solidFill>
                        <a:latin typeface="Century Gothic" pitchFamily="34" charset="0"/>
                        <a:ea typeface="+mn-ea"/>
                        <a:cs typeface="+mn-cs"/>
                      </a:endParaRPr>
                    </a:p>
                    <a:p>
                      <a:pPr marL="0" indent="0">
                        <a:buFont typeface="Arial" pitchFamily="34" charset="0"/>
                        <a:buNone/>
                      </a:pPr>
                      <a:endParaRPr lang="en-GB" sz="1100" kern="1200">
                        <a:solidFill>
                          <a:schemeClr val="tx1"/>
                        </a:solidFill>
                        <a:latin typeface="Century Gothic" pitchFamily="34" charset="0"/>
                        <a:ea typeface="+mn-ea"/>
                        <a:cs typeface="+mn-cs"/>
                      </a:endParaRPr>
                    </a:p>
                    <a:p>
                      <a:pPr marL="0" indent="0">
                        <a:buFont typeface="Arial" pitchFamily="34" charset="0"/>
                        <a:buNone/>
                      </a:pPr>
                      <a:endParaRPr lang="en-GB" sz="1100" kern="1200">
                        <a:solidFill>
                          <a:schemeClr val="tx1"/>
                        </a:solidFill>
                        <a:latin typeface="Century Gothic" pitchFamily="34" charset="0"/>
                        <a:ea typeface="+mn-ea"/>
                        <a:cs typeface="+mn-cs"/>
                      </a:endParaRPr>
                    </a:p>
                    <a:p>
                      <a:pPr marL="0" indent="0">
                        <a:buFont typeface="Arial" pitchFamily="34" charset="0"/>
                        <a:buNone/>
                      </a:pPr>
                      <a:endParaRPr lang="en-GB" sz="1100" kern="1200">
                        <a:solidFill>
                          <a:schemeClr val="tx1"/>
                        </a:solidFill>
                        <a:latin typeface="Century Gothic" pitchFamily="34" charset="0"/>
                        <a:ea typeface="+mn-ea"/>
                        <a:cs typeface="+mn-cs"/>
                      </a:endParaRPr>
                    </a:p>
                    <a:p>
                      <a:pPr marL="0" indent="0">
                        <a:buFont typeface="Arial" pitchFamily="34" charset="0"/>
                        <a:buNone/>
                      </a:pPr>
                      <a:endParaRPr lang="en-GB" sz="1100" b="1">
                        <a:solidFill>
                          <a:schemeClr val="tx1"/>
                        </a:solidFill>
                        <a:latin typeface="Century Gothic" panose="020B0502020202020204" pitchFamily="34" charset="0"/>
                      </a:endParaRPr>
                    </a:p>
                    <a:p>
                      <a:pPr marL="0" indent="0">
                        <a:buFont typeface="Arial" pitchFamily="34" charset="0"/>
                        <a:buNone/>
                      </a:pPr>
                      <a:endParaRPr lang="en-GB" sz="1100" b="1">
                        <a:solidFill>
                          <a:schemeClr val="tx1"/>
                        </a:solidFill>
                        <a:latin typeface="Century Gothic" panose="020B0502020202020204" pitchFamily="34" charset="0"/>
                      </a:endParaRPr>
                    </a:p>
                    <a:p>
                      <a:pPr marL="0" indent="0">
                        <a:buFont typeface="Arial" pitchFamily="34" charset="0"/>
                        <a:buNone/>
                      </a:pPr>
                      <a:endParaRPr lang="en-GB" sz="1100" b="1">
                        <a:solidFill>
                          <a:schemeClr val="tx1"/>
                        </a:solidFill>
                        <a:latin typeface="Century Gothic" panose="020B0502020202020204" pitchFamily="34" charset="0"/>
                      </a:endParaRPr>
                    </a:p>
                    <a:p>
                      <a:pPr marL="0" indent="0">
                        <a:buFont typeface="Arial" pitchFamily="34" charset="0"/>
                        <a:buNone/>
                      </a:pPr>
                      <a:endParaRPr lang="en-GB" sz="1100" b="1">
                        <a:solidFill>
                          <a:schemeClr val="tx1"/>
                        </a:solidFill>
                        <a:latin typeface="Century Gothic" panose="020B0502020202020204" pitchFamily="34" charset="0"/>
                      </a:endParaRPr>
                    </a:p>
                    <a:p>
                      <a:pPr marL="0" indent="0">
                        <a:buFont typeface="Arial" pitchFamily="34" charset="0"/>
                        <a:buNone/>
                      </a:pPr>
                      <a:r>
                        <a:rPr lang="en-GB" sz="1100" b="1">
                          <a:solidFill>
                            <a:schemeClr val="tx1"/>
                          </a:solidFill>
                          <a:latin typeface="Century Gothic" panose="020B0502020202020204" pitchFamily="34" charset="0"/>
                        </a:rPr>
                        <a:t>Fisted Grasp and</a:t>
                      </a:r>
                    </a:p>
                    <a:p>
                      <a:pPr marL="0" indent="0">
                        <a:buFont typeface="Arial" pitchFamily="34" charset="0"/>
                        <a:buNone/>
                      </a:pPr>
                      <a:endParaRPr lang="en-GB" sz="1100" b="1">
                        <a:solidFill>
                          <a:schemeClr val="tx1"/>
                        </a:solidFill>
                        <a:latin typeface="Century Gothic" panose="020B0502020202020204" pitchFamily="34" charset="0"/>
                      </a:endParaRPr>
                    </a:p>
                    <a:p>
                      <a:pPr marL="0" indent="0">
                        <a:buFont typeface="Arial" pitchFamily="34" charset="0"/>
                        <a:buNone/>
                      </a:pPr>
                      <a:r>
                        <a:rPr lang="en-GB" sz="1100" b="1">
                          <a:solidFill>
                            <a:schemeClr val="tx1"/>
                          </a:solidFill>
                          <a:latin typeface="Century Gothic" panose="020B0502020202020204" pitchFamily="34" charset="0"/>
                        </a:rPr>
                        <a:t>Fist grip.</a:t>
                      </a:r>
                      <a:r>
                        <a:rPr lang="en-GB" sz="1100">
                          <a:solidFill>
                            <a:schemeClr val="tx1"/>
                          </a:solidFill>
                          <a:latin typeface="Century Gothic" panose="020B0502020202020204" pitchFamily="34" charset="0"/>
                        </a:rPr>
                        <a:t> Children younger than one year old typically reach for and hold items with their entire fist. When using a pencil or crayon, a young child will hold the item in their closed fist with their little</a:t>
                      </a:r>
                      <a:r>
                        <a:rPr lang="en-GB" sz="1100" baseline="0">
                          <a:solidFill>
                            <a:schemeClr val="tx1"/>
                          </a:solidFill>
                          <a:latin typeface="Century Gothic" panose="020B0502020202020204" pitchFamily="34" charset="0"/>
                        </a:rPr>
                        <a:t> finger</a:t>
                      </a:r>
                      <a:r>
                        <a:rPr lang="en-GB" sz="1100">
                          <a:solidFill>
                            <a:schemeClr val="tx1"/>
                          </a:solidFill>
                          <a:latin typeface="Century Gothic" panose="020B0502020202020204" pitchFamily="34" charset="0"/>
                        </a:rPr>
                        <a:t> closest to the paper and thumb on top.</a:t>
                      </a:r>
                      <a:endParaRPr lang="en-GB" sz="1100" kern="1200">
                        <a:solidFill>
                          <a:schemeClr val="tx1"/>
                        </a:solidFill>
                        <a:latin typeface="Century Gothic" pitchFamily="34" charset="0"/>
                        <a:ea typeface="+mn-ea"/>
                        <a:cs typeface="+mn-cs"/>
                      </a:endParaRPr>
                    </a:p>
                  </a:txBody>
                  <a:tcPr marL="91447" marR="91447" marT="45696" marB="45696">
                    <a:noFill/>
                  </a:tcPr>
                </a:tc>
                <a:tc>
                  <a:txBody>
                    <a:bodyPr/>
                    <a:lstStyle/>
                    <a:p>
                      <a:pPr marL="0" indent="0">
                        <a:buFont typeface="Arial" pitchFamily="34" charset="0"/>
                        <a:buNone/>
                      </a:pPr>
                      <a:endParaRPr lang="en-GB" sz="1100" b="1">
                        <a:solidFill>
                          <a:schemeClr val="tx1"/>
                        </a:solidFill>
                        <a:latin typeface="Century Gothic" panose="020B0502020202020204" pitchFamily="34" charset="0"/>
                      </a:endParaRPr>
                    </a:p>
                    <a:p>
                      <a:pPr marL="0" indent="0">
                        <a:buFont typeface="Arial" pitchFamily="34" charset="0"/>
                        <a:buNone/>
                      </a:pPr>
                      <a:endParaRPr lang="en-GB" sz="1100" b="1">
                        <a:solidFill>
                          <a:schemeClr val="tx1"/>
                        </a:solidFill>
                        <a:latin typeface="Century Gothic" panose="020B0502020202020204" pitchFamily="34" charset="0"/>
                      </a:endParaRPr>
                    </a:p>
                    <a:p>
                      <a:pPr marL="0" indent="0">
                        <a:buFont typeface="Arial" pitchFamily="34" charset="0"/>
                        <a:buNone/>
                      </a:pPr>
                      <a:endParaRPr lang="en-GB" sz="1100" b="1">
                        <a:solidFill>
                          <a:schemeClr val="tx1"/>
                        </a:solidFill>
                        <a:latin typeface="Century Gothic" panose="020B0502020202020204" pitchFamily="34" charset="0"/>
                      </a:endParaRPr>
                    </a:p>
                    <a:p>
                      <a:pPr marL="0" indent="0">
                        <a:buFont typeface="Arial" pitchFamily="34" charset="0"/>
                        <a:buNone/>
                      </a:pPr>
                      <a:endParaRPr lang="en-GB" sz="1100" b="1">
                        <a:solidFill>
                          <a:schemeClr val="tx1"/>
                        </a:solidFill>
                        <a:latin typeface="Century Gothic" panose="020B0502020202020204" pitchFamily="34" charset="0"/>
                      </a:endParaRPr>
                    </a:p>
                    <a:p>
                      <a:pPr marL="0" indent="0">
                        <a:buFont typeface="Arial" pitchFamily="34" charset="0"/>
                        <a:buNone/>
                      </a:pPr>
                      <a:endParaRPr lang="en-GB" sz="1100" b="1">
                        <a:solidFill>
                          <a:schemeClr val="tx1"/>
                        </a:solidFill>
                        <a:latin typeface="Century Gothic" panose="020B0502020202020204" pitchFamily="34" charset="0"/>
                      </a:endParaRPr>
                    </a:p>
                    <a:p>
                      <a:pPr marL="0" indent="0">
                        <a:buFont typeface="Arial" pitchFamily="34" charset="0"/>
                        <a:buNone/>
                      </a:pPr>
                      <a:endParaRPr lang="en-GB" sz="1100" b="1">
                        <a:solidFill>
                          <a:schemeClr val="tx1"/>
                        </a:solidFill>
                        <a:latin typeface="Century Gothic" panose="020B0502020202020204" pitchFamily="34" charset="0"/>
                      </a:endParaRPr>
                    </a:p>
                    <a:p>
                      <a:pPr marL="0" indent="0">
                        <a:buFont typeface="Arial" pitchFamily="34" charset="0"/>
                        <a:buNone/>
                      </a:pPr>
                      <a:endParaRPr lang="en-GB" sz="1100" b="1">
                        <a:solidFill>
                          <a:schemeClr val="tx1"/>
                        </a:solidFill>
                        <a:latin typeface="Century Gothic" panose="020B0502020202020204" pitchFamily="34" charset="0"/>
                      </a:endParaRPr>
                    </a:p>
                    <a:p>
                      <a:pPr marL="0" indent="0">
                        <a:buFont typeface="Arial" pitchFamily="34" charset="0"/>
                        <a:buNone/>
                      </a:pPr>
                      <a:endParaRPr lang="en-GB" sz="1100" b="1">
                        <a:solidFill>
                          <a:schemeClr val="tx1"/>
                        </a:solidFill>
                        <a:latin typeface="Century Gothic" panose="020B0502020202020204" pitchFamily="34" charset="0"/>
                      </a:endParaRPr>
                    </a:p>
                    <a:p>
                      <a:pPr marL="0" indent="0">
                        <a:buFont typeface="Arial" pitchFamily="34" charset="0"/>
                        <a:buNone/>
                      </a:pPr>
                      <a:endParaRPr lang="en-GB" sz="1100" b="1">
                        <a:solidFill>
                          <a:schemeClr val="tx1"/>
                        </a:solidFill>
                        <a:latin typeface="Century Gothic" panose="020B0502020202020204" pitchFamily="34" charset="0"/>
                      </a:endParaRPr>
                    </a:p>
                    <a:p>
                      <a:pPr marL="0" indent="0">
                        <a:buFont typeface="Arial" pitchFamily="34" charset="0"/>
                        <a:buNone/>
                      </a:pPr>
                      <a:endParaRPr lang="en-GB" sz="1100" b="1">
                        <a:solidFill>
                          <a:schemeClr val="tx1"/>
                        </a:solidFill>
                        <a:latin typeface="Century Gothic" panose="020B0502020202020204" pitchFamily="34" charset="0"/>
                      </a:endParaRPr>
                    </a:p>
                    <a:p>
                      <a:pPr marL="0" indent="0">
                        <a:buFont typeface="Arial" pitchFamily="34" charset="0"/>
                        <a:buNone/>
                      </a:pPr>
                      <a:r>
                        <a:rPr lang="en-GB" sz="1100" b="1">
                          <a:solidFill>
                            <a:schemeClr val="tx1"/>
                          </a:solidFill>
                          <a:latin typeface="Century Gothic" panose="020B0502020202020204" pitchFamily="34" charset="0"/>
                        </a:rPr>
                        <a:t>Palmer Grasp and</a:t>
                      </a:r>
                    </a:p>
                    <a:p>
                      <a:pPr marL="0" indent="0">
                        <a:buFont typeface="Arial" pitchFamily="34" charset="0"/>
                        <a:buNone/>
                      </a:pPr>
                      <a:endParaRPr lang="en-GB" sz="1100" b="1">
                        <a:solidFill>
                          <a:schemeClr val="tx1"/>
                        </a:solidFill>
                        <a:latin typeface="Century Gothic" panose="020B0502020202020204" pitchFamily="34" charset="0"/>
                      </a:endParaRPr>
                    </a:p>
                    <a:p>
                      <a:pPr marL="0" indent="0">
                        <a:buFont typeface="Arial" pitchFamily="34" charset="0"/>
                        <a:buNone/>
                      </a:pPr>
                      <a:r>
                        <a:rPr lang="en-GB" sz="1100" b="1">
                          <a:solidFill>
                            <a:schemeClr val="tx1"/>
                          </a:solidFill>
                          <a:latin typeface="Century Gothic" panose="020B0502020202020204" pitchFamily="34" charset="0"/>
                        </a:rPr>
                        <a:t>Four-finger grip.</a:t>
                      </a:r>
                      <a:r>
                        <a:rPr lang="en-GB" sz="1100">
                          <a:solidFill>
                            <a:schemeClr val="tx1"/>
                          </a:solidFill>
                          <a:latin typeface="Century Gothic" panose="020B0502020202020204" pitchFamily="34" charset="0"/>
                        </a:rPr>
                        <a:t> As children gain fine motor control, they typically progress from using a fist grip to a four-fingered grip. With a four-fingered grip, a child uses all four fingers together to hold an object against his thumb. This grip gives a child greater control when holding small item.</a:t>
                      </a:r>
                    </a:p>
                  </a:txBody>
                  <a:tcPr marL="91447" marR="91447" marT="45696" marB="45696">
                    <a:noFill/>
                  </a:tcPr>
                </a:tc>
                <a:tc>
                  <a:txBody>
                    <a:bodyPr/>
                    <a:lstStyle/>
                    <a:p>
                      <a:pPr marL="0" indent="0">
                        <a:buFont typeface="Arial" pitchFamily="34" charset="0"/>
                        <a:buNone/>
                      </a:pPr>
                      <a:endParaRPr lang="en-GB" sz="1100" b="1">
                        <a:solidFill>
                          <a:schemeClr val="tx1"/>
                        </a:solidFill>
                        <a:latin typeface="Century Gothic" panose="020B0502020202020204" pitchFamily="34" charset="0"/>
                      </a:endParaRPr>
                    </a:p>
                    <a:p>
                      <a:pPr marL="0" indent="0">
                        <a:buFont typeface="Arial" pitchFamily="34" charset="0"/>
                        <a:buNone/>
                      </a:pPr>
                      <a:endParaRPr lang="en-GB" sz="1100" b="1">
                        <a:solidFill>
                          <a:schemeClr val="tx1"/>
                        </a:solidFill>
                        <a:latin typeface="Century Gothic" panose="020B0502020202020204" pitchFamily="34" charset="0"/>
                      </a:endParaRPr>
                    </a:p>
                    <a:p>
                      <a:pPr marL="0" indent="0">
                        <a:buFont typeface="Arial" pitchFamily="34" charset="0"/>
                        <a:buNone/>
                      </a:pPr>
                      <a:endParaRPr lang="en-GB" sz="1100" b="1">
                        <a:solidFill>
                          <a:schemeClr val="tx1"/>
                        </a:solidFill>
                        <a:latin typeface="Century Gothic" panose="020B0502020202020204" pitchFamily="34" charset="0"/>
                      </a:endParaRPr>
                    </a:p>
                    <a:p>
                      <a:pPr marL="0" indent="0">
                        <a:buFont typeface="Arial" pitchFamily="34" charset="0"/>
                        <a:buNone/>
                      </a:pPr>
                      <a:endParaRPr lang="en-GB" sz="1100" b="1">
                        <a:solidFill>
                          <a:schemeClr val="tx1"/>
                        </a:solidFill>
                        <a:latin typeface="Century Gothic" panose="020B0502020202020204" pitchFamily="34" charset="0"/>
                      </a:endParaRPr>
                    </a:p>
                    <a:p>
                      <a:pPr marL="0" indent="0">
                        <a:buFont typeface="Arial" pitchFamily="34" charset="0"/>
                        <a:buNone/>
                      </a:pPr>
                      <a:endParaRPr lang="en-GB" sz="1100" b="1">
                        <a:solidFill>
                          <a:schemeClr val="tx1"/>
                        </a:solidFill>
                        <a:latin typeface="Century Gothic" panose="020B0502020202020204" pitchFamily="34" charset="0"/>
                      </a:endParaRPr>
                    </a:p>
                    <a:p>
                      <a:pPr marL="0" indent="0">
                        <a:buFont typeface="Arial" pitchFamily="34" charset="0"/>
                        <a:buNone/>
                      </a:pPr>
                      <a:endParaRPr lang="en-GB" sz="1100" b="1">
                        <a:solidFill>
                          <a:schemeClr val="tx1"/>
                        </a:solidFill>
                        <a:latin typeface="Century Gothic" panose="020B0502020202020204" pitchFamily="34" charset="0"/>
                      </a:endParaRPr>
                    </a:p>
                    <a:p>
                      <a:pPr marL="0" indent="0">
                        <a:buFont typeface="Arial" pitchFamily="34" charset="0"/>
                        <a:buNone/>
                      </a:pPr>
                      <a:endParaRPr lang="en-GB" sz="1100" b="1">
                        <a:solidFill>
                          <a:schemeClr val="tx1"/>
                        </a:solidFill>
                        <a:latin typeface="Century Gothic" panose="020B0502020202020204" pitchFamily="34" charset="0"/>
                      </a:endParaRPr>
                    </a:p>
                    <a:p>
                      <a:pPr marL="0" indent="0">
                        <a:buFont typeface="Arial" pitchFamily="34" charset="0"/>
                        <a:buNone/>
                      </a:pPr>
                      <a:endParaRPr lang="en-GB" sz="1100" b="1">
                        <a:solidFill>
                          <a:schemeClr val="tx1"/>
                        </a:solidFill>
                        <a:latin typeface="Century Gothic" panose="020B0502020202020204" pitchFamily="34" charset="0"/>
                      </a:endParaRPr>
                    </a:p>
                    <a:p>
                      <a:pPr marL="0" indent="0">
                        <a:buFont typeface="Arial" pitchFamily="34" charset="0"/>
                        <a:buNone/>
                      </a:pPr>
                      <a:endParaRPr lang="en-GB" sz="1100" b="1">
                        <a:solidFill>
                          <a:schemeClr val="tx1"/>
                        </a:solidFill>
                        <a:latin typeface="Century Gothic" panose="020B0502020202020204" pitchFamily="34" charset="0"/>
                      </a:endParaRPr>
                    </a:p>
                    <a:p>
                      <a:pPr marL="0" indent="0">
                        <a:buFont typeface="Arial" pitchFamily="34" charset="0"/>
                        <a:buNone/>
                      </a:pPr>
                      <a:endParaRPr lang="en-GB" sz="1100" b="1">
                        <a:solidFill>
                          <a:schemeClr val="tx1"/>
                        </a:solidFill>
                        <a:latin typeface="Century Gothic" panose="020B0502020202020204" pitchFamily="34" charset="0"/>
                      </a:endParaRPr>
                    </a:p>
                    <a:p>
                      <a:pPr marL="0" indent="0">
                        <a:buFont typeface="Arial" pitchFamily="34" charset="0"/>
                        <a:buNone/>
                      </a:pPr>
                      <a:r>
                        <a:rPr lang="en-GB" sz="1100" b="1">
                          <a:solidFill>
                            <a:schemeClr val="tx1"/>
                          </a:solidFill>
                          <a:latin typeface="Century Gothic" panose="020B0502020202020204" pitchFamily="34" charset="0"/>
                        </a:rPr>
                        <a:t>Five finger Grasp and</a:t>
                      </a:r>
                    </a:p>
                    <a:p>
                      <a:pPr marL="0" indent="0">
                        <a:buFont typeface="Arial" pitchFamily="34" charset="0"/>
                        <a:buNone/>
                      </a:pPr>
                      <a:endParaRPr lang="en-GB" sz="1100" b="1">
                        <a:solidFill>
                          <a:schemeClr val="tx1"/>
                        </a:solidFill>
                        <a:latin typeface="Century Gothic" panose="020B0502020202020204" pitchFamily="34" charset="0"/>
                      </a:endParaRPr>
                    </a:p>
                    <a:p>
                      <a:pPr marL="0" indent="0">
                        <a:buFont typeface="Arial" pitchFamily="34" charset="0"/>
                        <a:buNone/>
                      </a:pPr>
                      <a:r>
                        <a:rPr lang="en-GB" sz="1100" b="1">
                          <a:solidFill>
                            <a:schemeClr val="tx1"/>
                          </a:solidFill>
                          <a:latin typeface="Century Gothic" panose="020B0502020202020204" pitchFamily="34" charset="0"/>
                        </a:rPr>
                        <a:t>Pincer grip.</a:t>
                      </a:r>
                      <a:r>
                        <a:rPr lang="en-GB" sz="1100">
                          <a:solidFill>
                            <a:schemeClr val="tx1"/>
                          </a:solidFill>
                          <a:latin typeface="Century Gothic" panose="020B0502020202020204" pitchFamily="34" charset="0"/>
                        </a:rPr>
                        <a:t> Once children develop strong fine motor skills, a true pincer grip emerges. With this grip, a child uses only his thumb and index finger to hold and manipulate small objects. With a pincer grip, a child can easily twist dials, turn the pages of a book, open and close a zip, and use crayons or pencils with precision.</a:t>
                      </a:r>
                      <a:endParaRPr lang="en-GB" sz="1100" i="0">
                        <a:solidFill>
                          <a:schemeClr val="tx1"/>
                        </a:solidFill>
                        <a:latin typeface="Century Gothic" pitchFamily="34" charset="0"/>
                      </a:endParaRPr>
                    </a:p>
                  </a:txBody>
                  <a:tcPr marL="91447" marR="91447" marT="45696" marB="45696">
                    <a:noFill/>
                  </a:tcPr>
                </a:tc>
                <a:tc>
                  <a:txBody>
                    <a:bodyPr/>
                    <a:lstStyle/>
                    <a:p>
                      <a:endParaRPr lang="en-GB" sz="1100">
                        <a:solidFill>
                          <a:schemeClr val="tx1"/>
                        </a:solidFill>
                        <a:latin typeface="Century Gothic" panose="020B0502020202020204" pitchFamily="34" charset="0"/>
                      </a:endParaRPr>
                    </a:p>
                    <a:p>
                      <a:endParaRPr lang="en-GB" sz="1100">
                        <a:solidFill>
                          <a:schemeClr val="tx1"/>
                        </a:solidFill>
                        <a:latin typeface="Century Gothic" panose="020B0502020202020204" pitchFamily="34" charset="0"/>
                      </a:endParaRPr>
                    </a:p>
                    <a:p>
                      <a:endParaRPr lang="en-GB" sz="1100">
                        <a:solidFill>
                          <a:schemeClr val="tx1"/>
                        </a:solidFill>
                        <a:latin typeface="Century Gothic" panose="020B0502020202020204" pitchFamily="34" charset="0"/>
                      </a:endParaRPr>
                    </a:p>
                    <a:p>
                      <a:endParaRPr lang="en-GB" sz="1100">
                        <a:solidFill>
                          <a:schemeClr val="tx1"/>
                        </a:solidFill>
                        <a:latin typeface="Century Gothic" panose="020B0502020202020204" pitchFamily="34" charset="0"/>
                      </a:endParaRPr>
                    </a:p>
                    <a:p>
                      <a:endParaRPr lang="en-GB" sz="1100">
                        <a:solidFill>
                          <a:schemeClr val="tx1"/>
                        </a:solidFill>
                        <a:latin typeface="Century Gothic" panose="020B0502020202020204" pitchFamily="34" charset="0"/>
                      </a:endParaRPr>
                    </a:p>
                    <a:p>
                      <a:endParaRPr lang="en-GB" sz="1100">
                        <a:solidFill>
                          <a:schemeClr val="tx1"/>
                        </a:solidFill>
                        <a:latin typeface="Century Gothic" panose="020B0502020202020204" pitchFamily="34" charset="0"/>
                      </a:endParaRPr>
                    </a:p>
                    <a:p>
                      <a:endParaRPr lang="en-GB" sz="1100">
                        <a:solidFill>
                          <a:schemeClr val="tx1"/>
                        </a:solidFill>
                        <a:latin typeface="Century Gothic" panose="020B0502020202020204" pitchFamily="34" charset="0"/>
                      </a:endParaRPr>
                    </a:p>
                    <a:p>
                      <a:endParaRPr lang="en-GB" sz="1100">
                        <a:solidFill>
                          <a:schemeClr val="tx1"/>
                        </a:solidFill>
                        <a:latin typeface="Century Gothic" panose="020B0502020202020204" pitchFamily="34" charset="0"/>
                      </a:endParaRPr>
                    </a:p>
                    <a:p>
                      <a:endParaRPr lang="en-GB" sz="1100">
                        <a:solidFill>
                          <a:schemeClr val="tx1"/>
                        </a:solidFill>
                        <a:latin typeface="Century Gothic" panose="020B0502020202020204" pitchFamily="34" charset="0"/>
                      </a:endParaRPr>
                    </a:p>
                    <a:p>
                      <a:endParaRPr lang="en-GB" sz="1100" b="1">
                        <a:solidFill>
                          <a:schemeClr val="tx1"/>
                        </a:solidFill>
                        <a:latin typeface="Century Gothic" panose="020B0502020202020204" pitchFamily="34" charset="0"/>
                      </a:endParaRPr>
                    </a:p>
                    <a:p>
                      <a:r>
                        <a:rPr lang="en-GB" sz="1100" b="1">
                          <a:solidFill>
                            <a:schemeClr val="tx1"/>
                          </a:solidFill>
                          <a:latin typeface="Century Gothic" panose="020B0502020202020204" pitchFamily="34" charset="0"/>
                        </a:rPr>
                        <a:t>Tripod Grasp (Three finger) </a:t>
                      </a:r>
                    </a:p>
                    <a:p>
                      <a:endParaRPr lang="en-GB" sz="1100">
                        <a:solidFill>
                          <a:schemeClr val="tx1"/>
                        </a:solidFill>
                        <a:latin typeface="Century Gothic" panose="020B0502020202020204" pitchFamily="34" charset="0"/>
                      </a:endParaRPr>
                    </a:p>
                    <a:p>
                      <a:r>
                        <a:rPr lang="en-GB" sz="1100">
                          <a:solidFill>
                            <a:schemeClr val="tx1"/>
                          </a:solidFill>
                          <a:latin typeface="Century Gothic" panose="020B0502020202020204" pitchFamily="34" charset="0"/>
                        </a:rPr>
                        <a:t>Most children reach a mature three-finger grip by age 5 or 6. In this hand grip, a utensil is held between thumb, index and middle fingers. They might have tense fingers at first and continue to use wrist movements as they</a:t>
                      </a:r>
                      <a:r>
                        <a:rPr lang="en-GB" sz="1100" baseline="0">
                          <a:solidFill>
                            <a:schemeClr val="tx1"/>
                          </a:solidFill>
                          <a:latin typeface="Century Gothic" panose="020B0502020202020204" pitchFamily="34" charset="0"/>
                        </a:rPr>
                        <a:t> </a:t>
                      </a:r>
                      <a:r>
                        <a:rPr lang="en-GB" sz="1100">
                          <a:solidFill>
                            <a:schemeClr val="tx1"/>
                          </a:solidFill>
                          <a:latin typeface="Century Gothic" panose="020B0502020202020204" pitchFamily="34" charset="0"/>
                        </a:rPr>
                        <a:t>did with the five-finger grip, but they will eventually gain more fine motor control and will start to use finger movements to make shapes and letters.</a:t>
                      </a:r>
                    </a:p>
                  </a:txBody>
                  <a:tcPr marL="91447" marR="91447" marT="45696" marB="45696">
                    <a:noFill/>
                  </a:tcPr>
                </a:tc>
                <a:extLst>
                  <a:ext uri="{0D108BD9-81ED-4DB2-BD59-A6C34878D82A}">
                    <a16:rowId xmlns:a16="http://schemas.microsoft.com/office/drawing/2014/main" val="10002"/>
                  </a:ext>
                </a:extLst>
              </a:tr>
            </a:tbl>
          </a:graphicData>
        </a:graphic>
      </p:graphicFrame>
      <p:pic>
        <p:nvPicPr>
          <p:cNvPr id="2255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097" y="1823065"/>
            <a:ext cx="1343148" cy="11905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255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15813" y="1823066"/>
            <a:ext cx="1210055" cy="13704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2554"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32573" y="1870571"/>
            <a:ext cx="1208697"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2555"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947973" y="1856175"/>
            <a:ext cx="1457228" cy="112428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2556" name="Picture 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61252" y="5816271"/>
            <a:ext cx="1558004" cy="9001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2557" name="Rectangle 10"/>
          <p:cNvSpPr>
            <a:spLocks noChangeArrowheads="1"/>
          </p:cNvSpPr>
          <p:nvPr/>
        </p:nvSpPr>
        <p:spPr bwMode="auto">
          <a:xfrm>
            <a:off x="361252" y="5598212"/>
            <a:ext cx="4571321" cy="234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0165" tIns="40083" rIns="80165" bIns="40083">
            <a:spAutoFit/>
          </a:bodyPr>
          <a:lstStyle/>
          <a:p>
            <a:r>
              <a:rPr lang="en-GB" altLang="en-US" sz="1000" b="1">
                <a:latin typeface="Century Gothic" pitchFamily="34" charset="0"/>
              </a:rPr>
              <a:t>Source: Planning for Rapid progress</a:t>
            </a:r>
          </a:p>
        </p:txBody>
      </p:sp>
      <p:sp>
        <p:nvSpPr>
          <p:cNvPr id="2" name="Footer Placeholder 1">
            <a:extLst>
              <a:ext uri="{FF2B5EF4-FFF2-40B4-BE49-F238E27FC236}">
                <a16:creationId xmlns:a16="http://schemas.microsoft.com/office/drawing/2014/main" id="{142D630C-A79E-0719-C1A6-BA513CFDE968}"/>
              </a:ext>
            </a:extLst>
          </p:cNvPr>
          <p:cNvSpPr>
            <a:spLocks noGrp="1"/>
          </p:cNvSpPr>
          <p:nvPr>
            <p:ph type="ftr" sz="quarter" idx="11"/>
          </p:nvPr>
        </p:nvSpPr>
        <p:spPr/>
        <p:txBody>
          <a:bodyPr/>
          <a:lstStyle/>
          <a:p>
            <a:r>
              <a:rPr lang="en-GB"/>
              <a:t>(c) Focus Education UK Ltd</a:t>
            </a:r>
          </a:p>
        </p:txBody>
      </p:sp>
      <p:sp>
        <p:nvSpPr>
          <p:cNvPr id="3" name="Slide Number Placeholder 2">
            <a:extLst>
              <a:ext uri="{FF2B5EF4-FFF2-40B4-BE49-F238E27FC236}">
                <a16:creationId xmlns:a16="http://schemas.microsoft.com/office/drawing/2014/main" id="{8CEEBB89-3F42-1D9A-2E01-C6D3EEF9C5F2}"/>
              </a:ext>
            </a:extLst>
          </p:cNvPr>
          <p:cNvSpPr>
            <a:spLocks noGrp="1"/>
          </p:cNvSpPr>
          <p:nvPr>
            <p:ph type="sldNum" sz="quarter" idx="12"/>
          </p:nvPr>
        </p:nvSpPr>
        <p:spPr/>
        <p:txBody>
          <a:bodyPr/>
          <a:lstStyle/>
          <a:p>
            <a:fld id="{ADBD1915-73F0-4A8D-B501-CF547A3FBDF8}" type="slidenum">
              <a:rPr lang="en-GB" smtClean="0"/>
              <a:t>25</a:t>
            </a:fld>
            <a:endParaRPr lang="en-GB"/>
          </a:p>
        </p:txBody>
      </p:sp>
    </p:spTree>
    <p:extLst>
      <p:ext uri="{BB962C8B-B14F-4D97-AF65-F5344CB8AC3E}">
        <p14:creationId xmlns:p14="http://schemas.microsoft.com/office/powerpoint/2010/main" val="1107396109"/>
      </p:ext>
    </p:extLst>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8F294A4B-6C27-433C-B7D3-6162B6429A26}"/>
              </a:ext>
            </a:extLst>
          </p:cNvPr>
          <p:cNvGraphicFramePr>
            <a:graphicFrameLocks noGrp="1"/>
          </p:cNvGraphicFramePr>
          <p:nvPr>
            <p:ph idx="1"/>
            <p:extLst>
              <p:ext uri="{D42A27DB-BD31-4B8C-83A1-F6EECF244321}">
                <p14:modId xmlns:p14="http://schemas.microsoft.com/office/powerpoint/2010/main" val="960696315"/>
              </p:ext>
            </p:extLst>
          </p:nvPr>
        </p:nvGraphicFramePr>
        <p:xfrm>
          <a:off x="295275" y="225425"/>
          <a:ext cx="8482013" cy="741680"/>
        </p:xfrm>
        <a:graphic>
          <a:graphicData uri="http://schemas.openxmlformats.org/drawingml/2006/table">
            <a:tbl>
              <a:tblPr firstRow="1" bandRow="1">
                <a:tableStyleId>{5C22544A-7EE6-4342-B048-85BDC9FD1C3A}</a:tableStyleId>
              </a:tblPr>
              <a:tblGrid>
                <a:gridCol w="8482013">
                  <a:extLst>
                    <a:ext uri="{9D8B030D-6E8A-4147-A177-3AD203B41FA5}">
                      <a16:colId xmlns:a16="http://schemas.microsoft.com/office/drawing/2014/main" val="3754541971"/>
                    </a:ext>
                  </a:extLst>
                </a:gridCol>
              </a:tblGrid>
              <a:tr h="370840">
                <a:tc>
                  <a:txBody>
                    <a:bodyPr/>
                    <a:lstStyle/>
                    <a:p>
                      <a:pPr algn="ctr"/>
                      <a:r>
                        <a:rPr lang="en-GB">
                          <a:latin typeface="Century Gothic" panose="020B0502020202020204" pitchFamily="34" charset="0"/>
                        </a:rPr>
                        <a:t>PHYSICAL DEVELOPMENT: Progress through reception</a:t>
                      </a:r>
                    </a:p>
                  </a:txBody>
                  <a:tcPr>
                    <a:solidFill>
                      <a:srgbClr val="D280D0"/>
                    </a:solidFill>
                  </a:tcPr>
                </a:tc>
                <a:extLst>
                  <a:ext uri="{0D108BD9-81ED-4DB2-BD59-A6C34878D82A}">
                    <a16:rowId xmlns:a16="http://schemas.microsoft.com/office/drawing/2014/main" val="2121299838"/>
                  </a:ext>
                </a:extLst>
              </a:tr>
              <a:tr h="370840">
                <a:tc>
                  <a:txBody>
                    <a:bodyPr/>
                    <a:lstStyle/>
                    <a:p>
                      <a:pPr algn="ctr"/>
                      <a:r>
                        <a:rPr lang="en-GB" b="1">
                          <a:solidFill>
                            <a:srgbClr val="D280D0"/>
                          </a:solidFill>
                          <a:latin typeface="Century Gothic" panose="020B0502020202020204" pitchFamily="34" charset="0"/>
                        </a:rPr>
                        <a:t>Fine motor skills</a:t>
                      </a:r>
                    </a:p>
                  </a:txBody>
                  <a:tcPr>
                    <a:noFill/>
                  </a:tcPr>
                </a:tc>
                <a:extLst>
                  <a:ext uri="{0D108BD9-81ED-4DB2-BD59-A6C34878D82A}">
                    <a16:rowId xmlns:a16="http://schemas.microsoft.com/office/drawing/2014/main" val="762247846"/>
                  </a:ext>
                </a:extLst>
              </a:tr>
            </a:tbl>
          </a:graphicData>
        </a:graphic>
      </p:graphicFrame>
      <p:sp>
        <p:nvSpPr>
          <p:cNvPr id="14" name="Rectangle 13">
            <a:extLst>
              <a:ext uri="{FF2B5EF4-FFF2-40B4-BE49-F238E27FC236}">
                <a16:creationId xmlns:a16="http://schemas.microsoft.com/office/drawing/2014/main" id="{83F880F4-4AE3-4016-919C-4BB11928779B}"/>
              </a:ext>
            </a:extLst>
          </p:cNvPr>
          <p:cNvSpPr/>
          <p:nvPr/>
        </p:nvSpPr>
        <p:spPr>
          <a:xfrm>
            <a:off x="295275" y="2771774"/>
            <a:ext cx="1838326" cy="260556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1050" b="1">
                <a:solidFill>
                  <a:schemeClr val="tx1"/>
                </a:solidFill>
                <a:latin typeface="Century Gothic" panose="020B0502020202020204" pitchFamily="34" charset="0"/>
              </a:rPr>
              <a:t>Picking up tiny objects using pincer grasp;</a:t>
            </a:r>
          </a:p>
          <a:p>
            <a:pPr marL="171450" indent="-171450">
              <a:buFont typeface="Arial" panose="020B0604020202020204" pitchFamily="34" charset="0"/>
              <a:buChar char="•"/>
            </a:pPr>
            <a:r>
              <a:rPr lang="en-GB" sz="1050" b="1">
                <a:solidFill>
                  <a:schemeClr val="tx1"/>
                </a:solidFill>
                <a:latin typeface="Century Gothic" panose="020B0502020202020204" pitchFamily="34" charset="0"/>
              </a:rPr>
              <a:t>Making simple models using small pieces such as lego;</a:t>
            </a:r>
          </a:p>
          <a:p>
            <a:pPr marL="171450" indent="-171450">
              <a:buFont typeface="Arial" panose="020B0604020202020204" pitchFamily="34" charset="0"/>
              <a:buChar char="•"/>
            </a:pPr>
            <a:r>
              <a:rPr lang="en-GB" sz="1050" b="1">
                <a:solidFill>
                  <a:schemeClr val="tx1"/>
                </a:solidFill>
                <a:latin typeface="Century Gothic" panose="020B0502020202020204" pitchFamily="34" charset="0"/>
              </a:rPr>
              <a:t>Making small cuts in paper with scissors;</a:t>
            </a:r>
          </a:p>
          <a:p>
            <a:pPr marL="171450" indent="-171450">
              <a:buFont typeface="Arial" panose="020B0604020202020204" pitchFamily="34" charset="0"/>
              <a:buChar char="•"/>
            </a:pPr>
            <a:r>
              <a:rPr lang="en-GB" sz="1050" b="1">
                <a:solidFill>
                  <a:schemeClr val="tx1"/>
                </a:solidFill>
                <a:latin typeface="Century Gothic" panose="020B0502020202020204" pitchFamily="34" charset="0"/>
              </a:rPr>
              <a:t>Using a comfortable grip with good control when holding pens, pencils and paint brush;</a:t>
            </a:r>
          </a:p>
          <a:p>
            <a:pPr marL="171450" indent="-171450">
              <a:buFont typeface="Arial" panose="020B0604020202020204" pitchFamily="34" charset="0"/>
              <a:buChar char="•"/>
            </a:pPr>
            <a:r>
              <a:rPr lang="en-GB" sz="1050" b="1">
                <a:solidFill>
                  <a:schemeClr val="tx1"/>
                </a:solidFill>
                <a:latin typeface="Century Gothic" panose="020B0502020202020204" pitchFamily="34" charset="0"/>
              </a:rPr>
              <a:t>Beginning to show a preference for a dominant hand.</a:t>
            </a:r>
          </a:p>
        </p:txBody>
      </p:sp>
      <p:sp>
        <p:nvSpPr>
          <p:cNvPr id="17" name="Rectangle 16">
            <a:extLst>
              <a:ext uri="{FF2B5EF4-FFF2-40B4-BE49-F238E27FC236}">
                <a16:creationId xmlns:a16="http://schemas.microsoft.com/office/drawing/2014/main" id="{76ABC9D3-EFFA-48B9-87EC-BDBF29665BCF}"/>
              </a:ext>
            </a:extLst>
          </p:cNvPr>
          <p:cNvSpPr/>
          <p:nvPr/>
        </p:nvSpPr>
        <p:spPr>
          <a:xfrm>
            <a:off x="2509836" y="2771775"/>
            <a:ext cx="1838326" cy="26055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1000" b="1">
                <a:solidFill>
                  <a:schemeClr val="tx1"/>
                </a:solidFill>
                <a:latin typeface="Century Gothic" panose="020B0502020202020204" pitchFamily="34" charset="0"/>
              </a:rPr>
              <a:t>Drawing lines and circles using gross motor movements;</a:t>
            </a:r>
          </a:p>
          <a:p>
            <a:pPr marL="171450" indent="-171450">
              <a:buFont typeface="Arial" panose="020B0604020202020204" pitchFamily="34" charset="0"/>
              <a:buChar char="•"/>
            </a:pPr>
            <a:r>
              <a:rPr lang="en-GB" sz="1000" b="1">
                <a:solidFill>
                  <a:schemeClr val="tx1"/>
                </a:solidFill>
                <a:latin typeface="Century Gothic" panose="020B0502020202020204" pitchFamily="34" charset="0"/>
              </a:rPr>
              <a:t>Using one handed tools and equipment, e.g. child scissors;</a:t>
            </a:r>
          </a:p>
          <a:p>
            <a:pPr marL="171450" indent="-171450">
              <a:buFont typeface="Arial" panose="020B0604020202020204" pitchFamily="34" charset="0"/>
              <a:buChar char="•"/>
            </a:pPr>
            <a:r>
              <a:rPr lang="en-GB" sz="1000" b="1">
                <a:solidFill>
                  <a:schemeClr val="tx1"/>
                </a:solidFill>
                <a:latin typeface="Century Gothic" panose="020B0502020202020204" pitchFamily="34" charset="0"/>
              </a:rPr>
              <a:t>Holding pencils between thumb and two fingers instead of whole hand;</a:t>
            </a:r>
          </a:p>
          <a:p>
            <a:pPr marL="171450" indent="-171450">
              <a:buFont typeface="Arial" panose="020B0604020202020204" pitchFamily="34" charset="0"/>
              <a:buChar char="•"/>
            </a:pPr>
            <a:r>
              <a:rPr lang="en-GB" sz="1000" b="1">
                <a:solidFill>
                  <a:schemeClr val="tx1"/>
                </a:solidFill>
                <a:latin typeface="Century Gothic" panose="020B0502020202020204" pitchFamily="34" charset="0"/>
              </a:rPr>
              <a:t>Beginning to hold pencil correctly and showing good control;</a:t>
            </a:r>
          </a:p>
          <a:p>
            <a:pPr marL="171450" indent="-171450">
              <a:buFont typeface="Arial" panose="020B0604020202020204" pitchFamily="34" charset="0"/>
              <a:buChar char="•"/>
            </a:pPr>
            <a:r>
              <a:rPr lang="en-GB" sz="1000" b="1">
                <a:solidFill>
                  <a:schemeClr val="tx1"/>
                </a:solidFill>
                <a:latin typeface="Century Gothic" panose="020B0502020202020204" pitchFamily="34" charset="0"/>
              </a:rPr>
              <a:t>Copying some letters, especially letters from own name.</a:t>
            </a:r>
          </a:p>
        </p:txBody>
      </p:sp>
      <p:sp>
        <p:nvSpPr>
          <p:cNvPr id="18" name="Rectangle 17">
            <a:extLst>
              <a:ext uri="{FF2B5EF4-FFF2-40B4-BE49-F238E27FC236}">
                <a16:creationId xmlns:a16="http://schemas.microsoft.com/office/drawing/2014/main" id="{E7D3B6FF-CD7B-4422-86C6-800E979B7FF9}"/>
              </a:ext>
            </a:extLst>
          </p:cNvPr>
          <p:cNvSpPr/>
          <p:nvPr/>
        </p:nvSpPr>
        <p:spPr>
          <a:xfrm>
            <a:off x="4724399" y="2771775"/>
            <a:ext cx="1838326" cy="29432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endParaRPr lang="en-GB" sz="1000" b="1">
              <a:solidFill>
                <a:schemeClr val="tx1"/>
              </a:solidFill>
              <a:latin typeface="Century Gothic" panose="020B0502020202020204" pitchFamily="34" charset="0"/>
            </a:endParaRPr>
          </a:p>
          <a:p>
            <a:pPr marL="171450" indent="-171450">
              <a:buFont typeface="Arial" panose="020B0604020202020204" pitchFamily="34" charset="0"/>
              <a:buChar char="•"/>
            </a:pPr>
            <a:r>
              <a:rPr lang="en-GB" sz="1000" b="1">
                <a:solidFill>
                  <a:schemeClr val="tx1"/>
                </a:solidFill>
                <a:latin typeface="Century Gothic" panose="020B0502020202020204" pitchFamily="34" charset="0"/>
              </a:rPr>
              <a:t>Handling tools, objects, construction and malleable materials safely and with increasing control;</a:t>
            </a:r>
          </a:p>
          <a:p>
            <a:pPr marL="171450" indent="-171450">
              <a:buFont typeface="Arial" panose="020B0604020202020204" pitchFamily="34" charset="0"/>
              <a:buChar char="•"/>
            </a:pPr>
            <a:r>
              <a:rPr lang="en-GB" sz="1000" b="1">
                <a:solidFill>
                  <a:schemeClr val="tx1"/>
                </a:solidFill>
                <a:latin typeface="Century Gothic" panose="020B0502020202020204" pitchFamily="34" charset="0"/>
              </a:rPr>
              <a:t>Showing a preference for a dominant hand;</a:t>
            </a:r>
          </a:p>
          <a:p>
            <a:pPr marL="171450" indent="-171450">
              <a:buFont typeface="Arial" panose="020B0604020202020204" pitchFamily="34" charset="0"/>
              <a:buChar char="•"/>
            </a:pPr>
            <a:r>
              <a:rPr lang="en-GB" sz="1000" b="1">
                <a:solidFill>
                  <a:schemeClr val="tx1"/>
                </a:solidFill>
                <a:latin typeface="Century Gothic" panose="020B0502020202020204" pitchFamily="34" charset="0"/>
              </a:rPr>
              <a:t>Beginning to show anti-clockwise movements and retrace vertical lines;</a:t>
            </a:r>
          </a:p>
          <a:p>
            <a:pPr marL="171450" indent="-171450">
              <a:buFont typeface="Arial" panose="020B0604020202020204" pitchFamily="34" charset="0"/>
              <a:buChar char="•"/>
            </a:pPr>
            <a:r>
              <a:rPr lang="en-GB" sz="1000" b="1">
                <a:solidFill>
                  <a:schemeClr val="tx1"/>
                </a:solidFill>
                <a:latin typeface="Century Gothic" panose="020B0502020202020204" pitchFamily="34" charset="0"/>
              </a:rPr>
              <a:t>Beginning to form recognisable letters;</a:t>
            </a:r>
          </a:p>
          <a:p>
            <a:pPr marL="171450" indent="-171450">
              <a:buFont typeface="Arial" panose="020B0604020202020204" pitchFamily="34" charset="0"/>
              <a:buChar char="•"/>
            </a:pPr>
            <a:r>
              <a:rPr lang="en-GB" sz="1000" b="1">
                <a:solidFill>
                  <a:schemeClr val="tx1"/>
                </a:solidFill>
                <a:latin typeface="Century Gothic" panose="020B0502020202020204" pitchFamily="34" charset="0"/>
              </a:rPr>
              <a:t>Using a pencil and holding it effectively to form recognisable letters, especially letters in their own name.</a:t>
            </a:r>
          </a:p>
          <a:p>
            <a:pPr marL="171450" indent="-171450">
              <a:buFont typeface="Arial" panose="020B0604020202020204" pitchFamily="34" charset="0"/>
              <a:buChar char="•"/>
            </a:pPr>
            <a:endParaRPr lang="en-GB" sz="1100" b="1">
              <a:solidFill>
                <a:schemeClr val="tx1"/>
              </a:solidFill>
              <a:latin typeface="Century Gothic" panose="020B0502020202020204" pitchFamily="34" charset="0"/>
            </a:endParaRPr>
          </a:p>
        </p:txBody>
      </p:sp>
      <p:sp>
        <p:nvSpPr>
          <p:cNvPr id="19" name="Rectangle 18">
            <a:extLst>
              <a:ext uri="{FF2B5EF4-FFF2-40B4-BE49-F238E27FC236}">
                <a16:creationId xmlns:a16="http://schemas.microsoft.com/office/drawing/2014/main" id="{CD0CD56C-65AD-4C76-900E-E4B82122E69D}"/>
              </a:ext>
            </a:extLst>
          </p:cNvPr>
          <p:cNvSpPr/>
          <p:nvPr/>
        </p:nvSpPr>
        <p:spPr>
          <a:xfrm>
            <a:off x="6938962" y="2771775"/>
            <a:ext cx="1838326" cy="22028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1050" b="1" u="none" strike="noStrike" baseline="0" dirty="0">
                <a:solidFill>
                  <a:srgbClr val="000000"/>
                </a:solidFill>
                <a:latin typeface="Century Gothic" panose="020B0502020202020204" pitchFamily="34" charset="0"/>
              </a:rPr>
              <a:t>Hold a pencil effectively in preparation for fluent writing – using the tripod grip in almost all cases;</a:t>
            </a:r>
          </a:p>
          <a:p>
            <a:pPr marL="171450" indent="-171450">
              <a:buFont typeface="Arial" panose="020B0604020202020204" pitchFamily="34" charset="0"/>
              <a:buChar char="•"/>
            </a:pPr>
            <a:r>
              <a:rPr lang="en-GB" sz="1050" b="1" u="none" strike="noStrike" baseline="0" dirty="0">
                <a:solidFill>
                  <a:srgbClr val="000000"/>
                </a:solidFill>
                <a:latin typeface="Century Gothic" panose="020B0502020202020204" pitchFamily="34" charset="0"/>
              </a:rPr>
              <a:t>Use a range of small tools, including scissors, paint brushes and cutlery;</a:t>
            </a:r>
          </a:p>
          <a:p>
            <a:pPr marL="171450" indent="-171450">
              <a:buFont typeface="Arial" panose="020B0604020202020204" pitchFamily="34" charset="0"/>
              <a:buChar char="•"/>
            </a:pPr>
            <a:r>
              <a:rPr lang="en-GB" sz="1050" b="1" u="none" strike="noStrike" baseline="0" dirty="0">
                <a:solidFill>
                  <a:srgbClr val="000000"/>
                </a:solidFill>
                <a:latin typeface="Century Gothic" panose="020B0502020202020204" pitchFamily="34" charset="0"/>
              </a:rPr>
              <a:t>Begin to show accuracy and care when drawing.</a:t>
            </a:r>
            <a:endParaRPr lang="en-GB" sz="1400" b="0" i="0" u="none" strike="noStrike" baseline="0" dirty="0">
              <a:solidFill>
                <a:srgbClr val="000000"/>
              </a:solidFill>
              <a:latin typeface="Calibri" panose="020F0502020204030204" pitchFamily="34" charset="0"/>
            </a:endParaRPr>
          </a:p>
        </p:txBody>
      </p:sp>
      <p:sp>
        <p:nvSpPr>
          <p:cNvPr id="20" name="Rectangle 19">
            <a:extLst>
              <a:ext uri="{FF2B5EF4-FFF2-40B4-BE49-F238E27FC236}">
                <a16:creationId xmlns:a16="http://schemas.microsoft.com/office/drawing/2014/main" id="{413742AF-BA83-4051-9991-E630CD14E758}"/>
              </a:ext>
            </a:extLst>
          </p:cNvPr>
          <p:cNvSpPr/>
          <p:nvPr/>
        </p:nvSpPr>
        <p:spPr>
          <a:xfrm>
            <a:off x="6938962" y="1733550"/>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working at the expected level of  development will</a:t>
            </a:r>
          </a:p>
        </p:txBody>
      </p:sp>
      <p:sp>
        <p:nvSpPr>
          <p:cNvPr id="21" name="TextBox 20">
            <a:extLst>
              <a:ext uri="{FF2B5EF4-FFF2-40B4-BE49-F238E27FC236}">
                <a16:creationId xmlns:a16="http://schemas.microsoft.com/office/drawing/2014/main" id="{FBCB89E0-C069-4CEB-BC6D-5EB35A248B7E}"/>
              </a:ext>
            </a:extLst>
          </p:cNvPr>
          <p:cNvSpPr txBox="1"/>
          <p:nvPr/>
        </p:nvSpPr>
        <p:spPr>
          <a:xfrm>
            <a:off x="6938962" y="1254324"/>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reception</a:t>
            </a:r>
          </a:p>
        </p:txBody>
      </p:sp>
      <p:sp>
        <p:nvSpPr>
          <p:cNvPr id="22" name="Rectangle 21">
            <a:extLst>
              <a:ext uri="{FF2B5EF4-FFF2-40B4-BE49-F238E27FC236}">
                <a16:creationId xmlns:a16="http://schemas.microsoft.com/office/drawing/2014/main" id="{F5A80219-CC73-487D-8C49-A69B40E54900}"/>
              </a:ext>
            </a:extLst>
          </p:cNvPr>
          <p:cNvSpPr/>
          <p:nvPr/>
        </p:nvSpPr>
        <p:spPr>
          <a:xfrm>
            <a:off x="295275" y="1733550"/>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3" name="TextBox 22">
            <a:extLst>
              <a:ext uri="{FF2B5EF4-FFF2-40B4-BE49-F238E27FC236}">
                <a16:creationId xmlns:a16="http://schemas.microsoft.com/office/drawing/2014/main" id="{CAFBF1F9-26A8-4240-A8EF-4419BE9A4ED5}"/>
              </a:ext>
            </a:extLst>
          </p:cNvPr>
          <p:cNvSpPr txBox="1"/>
          <p:nvPr/>
        </p:nvSpPr>
        <p:spPr>
          <a:xfrm>
            <a:off x="295275" y="1254325"/>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nursery</a:t>
            </a:r>
          </a:p>
        </p:txBody>
      </p:sp>
      <p:sp>
        <p:nvSpPr>
          <p:cNvPr id="24" name="TextBox 23">
            <a:extLst>
              <a:ext uri="{FF2B5EF4-FFF2-40B4-BE49-F238E27FC236}">
                <a16:creationId xmlns:a16="http://schemas.microsoft.com/office/drawing/2014/main" id="{24CAB40F-BE79-418F-9720-64E8B908F3AD}"/>
              </a:ext>
            </a:extLst>
          </p:cNvPr>
          <p:cNvSpPr txBox="1"/>
          <p:nvPr/>
        </p:nvSpPr>
        <p:spPr>
          <a:xfrm>
            <a:off x="2324100" y="1254324"/>
            <a:ext cx="2024062"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autumn term</a:t>
            </a:r>
          </a:p>
        </p:txBody>
      </p:sp>
      <p:sp>
        <p:nvSpPr>
          <p:cNvPr id="25" name="TextBox 24">
            <a:extLst>
              <a:ext uri="{FF2B5EF4-FFF2-40B4-BE49-F238E27FC236}">
                <a16:creationId xmlns:a16="http://schemas.microsoft.com/office/drawing/2014/main" id="{63EE487E-E363-457A-A9DF-2C0982732CCE}"/>
              </a:ext>
            </a:extLst>
          </p:cNvPr>
          <p:cNvSpPr txBox="1"/>
          <p:nvPr/>
        </p:nvSpPr>
        <p:spPr>
          <a:xfrm>
            <a:off x="4724399" y="1254324"/>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spring term</a:t>
            </a:r>
          </a:p>
        </p:txBody>
      </p:sp>
      <p:sp>
        <p:nvSpPr>
          <p:cNvPr id="26" name="Rectangle 25">
            <a:extLst>
              <a:ext uri="{FF2B5EF4-FFF2-40B4-BE49-F238E27FC236}">
                <a16:creationId xmlns:a16="http://schemas.microsoft.com/office/drawing/2014/main" id="{C50C895F-7FD7-4E98-BDCF-7F25CF6C1ECF}"/>
              </a:ext>
            </a:extLst>
          </p:cNvPr>
          <p:cNvSpPr/>
          <p:nvPr/>
        </p:nvSpPr>
        <p:spPr>
          <a:xfrm>
            <a:off x="2509836" y="1733549"/>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7" name="Rectangle 26">
            <a:extLst>
              <a:ext uri="{FF2B5EF4-FFF2-40B4-BE49-F238E27FC236}">
                <a16:creationId xmlns:a16="http://schemas.microsoft.com/office/drawing/2014/main" id="{030045F8-D53B-43FE-8544-571B158C799C}"/>
              </a:ext>
            </a:extLst>
          </p:cNvPr>
          <p:cNvSpPr/>
          <p:nvPr/>
        </p:nvSpPr>
        <p:spPr>
          <a:xfrm>
            <a:off x="4724399" y="1733548"/>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3" name="Footer Placeholder 2">
            <a:extLst>
              <a:ext uri="{FF2B5EF4-FFF2-40B4-BE49-F238E27FC236}">
                <a16:creationId xmlns:a16="http://schemas.microsoft.com/office/drawing/2014/main" id="{750605BB-B2D4-F946-CAD3-E1EA4FECFC93}"/>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BD780DF9-928C-D284-F84F-C4517A0E8608}"/>
              </a:ext>
            </a:extLst>
          </p:cNvPr>
          <p:cNvSpPr>
            <a:spLocks noGrp="1"/>
          </p:cNvSpPr>
          <p:nvPr>
            <p:ph type="sldNum" sz="quarter" idx="12"/>
          </p:nvPr>
        </p:nvSpPr>
        <p:spPr/>
        <p:txBody>
          <a:bodyPr/>
          <a:lstStyle/>
          <a:p>
            <a:fld id="{ADBD1915-73F0-4A8D-B501-CF547A3FBDF8}" type="slidenum">
              <a:rPr lang="en-GB" smtClean="0"/>
              <a:t>26</a:t>
            </a:fld>
            <a:endParaRPr lang="en-GB"/>
          </a:p>
        </p:txBody>
      </p:sp>
    </p:spTree>
    <p:extLst>
      <p:ext uri="{BB962C8B-B14F-4D97-AF65-F5344CB8AC3E}">
        <p14:creationId xmlns:p14="http://schemas.microsoft.com/office/powerpoint/2010/main" val="40310425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8AFCE2CA-BB0E-43D8-B252-7A78CFA5B31D}"/>
              </a:ext>
            </a:extLst>
          </p:cNvPr>
          <p:cNvGraphicFramePr>
            <a:graphicFrameLocks noGrp="1"/>
          </p:cNvGraphicFramePr>
          <p:nvPr>
            <p:ph idx="1"/>
            <p:extLst>
              <p:ext uri="{D42A27DB-BD31-4B8C-83A1-F6EECF244321}">
                <p14:modId xmlns:p14="http://schemas.microsoft.com/office/powerpoint/2010/main" val="2145980725"/>
              </p:ext>
            </p:extLst>
          </p:nvPr>
        </p:nvGraphicFramePr>
        <p:xfrm>
          <a:off x="525282" y="561368"/>
          <a:ext cx="8165493" cy="741680"/>
        </p:xfrm>
        <a:graphic>
          <a:graphicData uri="http://schemas.openxmlformats.org/drawingml/2006/table">
            <a:tbl>
              <a:tblPr firstRow="1" bandRow="1">
                <a:tableStyleId>{5C22544A-7EE6-4342-B048-85BDC9FD1C3A}</a:tableStyleId>
              </a:tblPr>
              <a:tblGrid>
                <a:gridCol w="8165493">
                  <a:extLst>
                    <a:ext uri="{9D8B030D-6E8A-4147-A177-3AD203B41FA5}">
                      <a16:colId xmlns:a16="http://schemas.microsoft.com/office/drawing/2014/main" val="2352009460"/>
                    </a:ext>
                  </a:extLst>
                </a:gridCol>
              </a:tblGrid>
              <a:tr h="370840">
                <a:tc>
                  <a:txBody>
                    <a:bodyPr/>
                    <a:lstStyle/>
                    <a:p>
                      <a:pPr algn="ctr"/>
                      <a:r>
                        <a:rPr lang="en-GB">
                          <a:latin typeface="Century Gothic" panose="020B0502020202020204" pitchFamily="34" charset="0"/>
                        </a:rPr>
                        <a:t>PHYSICAL DEVELOPMENT: Progress beyond reception</a:t>
                      </a:r>
                    </a:p>
                  </a:txBody>
                  <a:tcPr>
                    <a:solidFill>
                      <a:srgbClr val="D280D0"/>
                    </a:solidFill>
                  </a:tcPr>
                </a:tc>
                <a:extLst>
                  <a:ext uri="{0D108BD9-81ED-4DB2-BD59-A6C34878D82A}">
                    <a16:rowId xmlns:a16="http://schemas.microsoft.com/office/drawing/2014/main" val="2330111559"/>
                  </a:ext>
                </a:extLst>
              </a:tr>
              <a:tr h="370840">
                <a:tc>
                  <a:txBody>
                    <a:bodyPr/>
                    <a:lstStyle/>
                    <a:p>
                      <a:pPr algn="ctr"/>
                      <a:r>
                        <a:rPr lang="en-GB" b="1">
                          <a:solidFill>
                            <a:srgbClr val="D280D0"/>
                          </a:solidFill>
                          <a:latin typeface="Century Gothic" panose="020B0502020202020204" pitchFamily="34" charset="0"/>
                        </a:rPr>
                        <a:t>Fine motor skills</a:t>
                      </a:r>
                    </a:p>
                  </a:txBody>
                  <a:tcPr>
                    <a:noFill/>
                  </a:tcPr>
                </a:tc>
                <a:extLst>
                  <a:ext uri="{0D108BD9-81ED-4DB2-BD59-A6C34878D82A}">
                    <a16:rowId xmlns:a16="http://schemas.microsoft.com/office/drawing/2014/main" val="2632676721"/>
                  </a:ext>
                </a:extLst>
              </a:tr>
            </a:tbl>
          </a:graphicData>
        </a:graphic>
      </p:graphicFrame>
      <p:sp>
        <p:nvSpPr>
          <p:cNvPr id="5" name="Rectangle 4">
            <a:extLst>
              <a:ext uri="{FF2B5EF4-FFF2-40B4-BE49-F238E27FC236}">
                <a16:creationId xmlns:a16="http://schemas.microsoft.com/office/drawing/2014/main" id="{DDAB8651-8FC1-40FF-B865-3B05F16409E5}"/>
              </a:ext>
            </a:extLst>
          </p:cNvPr>
          <p:cNvSpPr/>
          <p:nvPr/>
        </p:nvSpPr>
        <p:spPr>
          <a:xfrm>
            <a:off x="525283" y="2151573"/>
            <a:ext cx="3545785" cy="17493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1400" b="1" u="none" strike="noStrike" baseline="0">
                <a:solidFill>
                  <a:srgbClr val="000000"/>
                </a:solidFill>
                <a:latin typeface="Century Gothic" panose="020B0502020202020204" pitchFamily="34" charset="0"/>
              </a:rPr>
              <a:t>Hold a pencil effectively in preparation for fluent writing –using the tripod grip in almost all cases;</a:t>
            </a:r>
          </a:p>
          <a:p>
            <a:pPr marL="171450" indent="-171450">
              <a:buFont typeface="Arial" panose="020B0604020202020204" pitchFamily="34" charset="0"/>
              <a:buChar char="•"/>
            </a:pPr>
            <a:r>
              <a:rPr lang="en-GB" sz="1400" b="1" u="none" strike="noStrike" baseline="0">
                <a:solidFill>
                  <a:srgbClr val="000000"/>
                </a:solidFill>
                <a:latin typeface="Century Gothic" panose="020B0502020202020204" pitchFamily="34" charset="0"/>
              </a:rPr>
              <a:t>Use a range of small tools, including scissors, paint brushes and cutlery;</a:t>
            </a:r>
          </a:p>
          <a:p>
            <a:pPr marL="171450" indent="-171450">
              <a:buFont typeface="Arial" panose="020B0604020202020204" pitchFamily="34" charset="0"/>
              <a:buChar char="•"/>
            </a:pPr>
            <a:r>
              <a:rPr lang="en-GB" sz="1400" b="1" u="none" strike="noStrike" baseline="0">
                <a:solidFill>
                  <a:srgbClr val="000000"/>
                </a:solidFill>
                <a:latin typeface="Century Gothic" panose="020B0502020202020204" pitchFamily="34" charset="0"/>
              </a:rPr>
              <a:t>Begin to show accuracy and care when drawing.</a:t>
            </a:r>
            <a:endParaRPr lang="en-GB" sz="2000" b="0" i="0" u="none" strike="noStrike" baseline="0">
              <a:solidFill>
                <a:srgbClr val="000000"/>
              </a:solidFill>
              <a:latin typeface="Calibri" panose="020F0502020204030204" pitchFamily="34" charset="0"/>
            </a:endParaRPr>
          </a:p>
        </p:txBody>
      </p:sp>
      <p:sp>
        <p:nvSpPr>
          <p:cNvPr id="6" name="Rectangle 5">
            <a:extLst>
              <a:ext uri="{FF2B5EF4-FFF2-40B4-BE49-F238E27FC236}">
                <a16:creationId xmlns:a16="http://schemas.microsoft.com/office/drawing/2014/main" id="{2184C2AF-0626-4C31-9DFE-403CE0970D57}"/>
              </a:ext>
            </a:extLst>
          </p:cNvPr>
          <p:cNvSpPr/>
          <p:nvPr/>
        </p:nvSpPr>
        <p:spPr>
          <a:xfrm>
            <a:off x="5144990" y="2151572"/>
            <a:ext cx="3545785" cy="18583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lvl="0" indent="-285750" algn="ctr">
              <a:buSzPct val="100000"/>
              <a:buFont typeface="Arial" panose="020B0604020202020204" pitchFamily="34" charset="0"/>
              <a:buChar char="•"/>
            </a:pPr>
            <a:endParaRPr lang="en-GB" sz="1400" b="1" u="none" baseline="0">
              <a:solidFill>
                <a:schemeClr val="tx1"/>
              </a:solidFill>
              <a:latin typeface="Century Gothic" pitchFamily="34"/>
            </a:endParaRPr>
          </a:p>
          <a:p>
            <a:pPr marL="285750" lvl="0" indent="-285750" algn="ctr">
              <a:buSzPct val="100000"/>
              <a:buFont typeface="Arial" panose="020B0604020202020204" pitchFamily="34" charset="0"/>
              <a:buChar char="•"/>
            </a:pPr>
            <a:endParaRPr lang="en-GB" sz="1400" b="1">
              <a:solidFill>
                <a:schemeClr val="tx1"/>
              </a:solidFill>
              <a:latin typeface="Century Gothic" pitchFamily="34"/>
            </a:endParaRPr>
          </a:p>
          <a:p>
            <a:pPr marL="342900" lvl="0" indent="-342900">
              <a:spcAft>
                <a:spcPts val="0"/>
              </a:spcAft>
              <a:buSzPct val="100000"/>
              <a:buFont typeface="Arial" panose="020B0604020202020204" pitchFamily="34" charset="0"/>
              <a:buChar char="•"/>
            </a:pPr>
            <a:r>
              <a:rPr lang="en-GB" sz="1400" b="1">
                <a:solidFill>
                  <a:schemeClr val="tx1"/>
                </a:solidFill>
                <a:latin typeface="Century Gothic" pitchFamily="34"/>
                <a:ea typeface="Calibri" pitchFamily="34"/>
                <a:cs typeface="Times New Roman" pitchFamily="18"/>
              </a:rPr>
              <a:t>Sit correctly at a table, holding a pencil comfortably and correctly;</a:t>
            </a:r>
          </a:p>
          <a:p>
            <a:pPr marL="342900" lvl="0" indent="-342900">
              <a:spcAft>
                <a:spcPts val="0"/>
              </a:spcAft>
              <a:buSzPct val="100000"/>
              <a:buFont typeface="Arial" panose="020B0604020202020204" pitchFamily="34" charset="0"/>
              <a:buChar char="•"/>
            </a:pPr>
            <a:r>
              <a:rPr lang="en-GB" sz="1400" b="1">
                <a:solidFill>
                  <a:schemeClr val="tx1"/>
                </a:solidFill>
                <a:latin typeface="Century Gothic" pitchFamily="34"/>
                <a:ea typeface="Calibri" pitchFamily="34"/>
                <a:cs typeface="Times New Roman" pitchFamily="18"/>
              </a:rPr>
              <a:t>Form the digits 0-9 correctly;</a:t>
            </a:r>
          </a:p>
          <a:p>
            <a:pPr marL="342900" lvl="0" indent="-342900">
              <a:spcAft>
                <a:spcPts val="0"/>
              </a:spcAft>
              <a:buSzPct val="100000"/>
              <a:buFont typeface="Arial" panose="020B0604020202020204" pitchFamily="34" charset="0"/>
              <a:buChar char="•"/>
            </a:pPr>
            <a:r>
              <a:rPr lang="en-GB" sz="1400" b="1">
                <a:solidFill>
                  <a:schemeClr val="tx1"/>
                </a:solidFill>
                <a:latin typeface="Century Gothic" pitchFamily="34"/>
                <a:ea typeface="Calibri" pitchFamily="34"/>
                <a:cs typeface="Times New Roman" pitchFamily="18"/>
              </a:rPr>
              <a:t>Form lower case letters in the correct direction, starting and finishing in the right place;</a:t>
            </a:r>
          </a:p>
          <a:p>
            <a:pPr marL="342900" lvl="0" indent="-342900">
              <a:spcAft>
                <a:spcPts val="0"/>
              </a:spcAft>
              <a:buSzPct val="100000"/>
              <a:buFont typeface="Arial" panose="020B0604020202020204" pitchFamily="34" charset="0"/>
              <a:buChar char="•"/>
            </a:pPr>
            <a:r>
              <a:rPr lang="en-GB" sz="1400" b="1">
                <a:solidFill>
                  <a:schemeClr val="tx1"/>
                </a:solidFill>
                <a:latin typeface="Century Gothic" pitchFamily="34"/>
                <a:ea typeface="Calibri" pitchFamily="34"/>
                <a:cs typeface="Times New Roman" pitchFamily="18"/>
              </a:rPr>
              <a:t>Form capital letters.</a:t>
            </a:r>
          </a:p>
          <a:p>
            <a:pPr marL="342900" lvl="0" indent="-342900">
              <a:spcAft>
                <a:spcPts val="0"/>
              </a:spcAft>
              <a:buSzPct val="100000"/>
              <a:buFont typeface="Wingdings" pitchFamily="2"/>
              <a:buChar char="§"/>
            </a:pPr>
            <a:endParaRPr lang="en-GB" sz="1400">
              <a:latin typeface="Century Gothic" pitchFamily="34"/>
              <a:ea typeface="Calibri" pitchFamily="34"/>
              <a:cs typeface="Times New Roman" pitchFamily="18"/>
            </a:endParaRPr>
          </a:p>
          <a:p>
            <a:pPr marL="171450" lvl="0" indent="-171450">
              <a:buSzPct val="100000"/>
              <a:buFont typeface="Arial" pitchFamily="34"/>
              <a:buChar char="•"/>
            </a:pPr>
            <a:endParaRPr lang="en-GB" sz="1400" u="none" baseline="0">
              <a:latin typeface="Century Gothic" pitchFamily="34"/>
            </a:endParaRPr>
          </a:p>
          <a:p>
            <a:pPr lvl="0" algn="ctr">
              <a:buSzPct val="100000"/>
            </a:pPr>
            <a:endParaRPr lang="en-GB" sz="1400" b="1" baseline="0">
              <a:solidFill>
                <a:schemeClr val="tx1"/>
              </a:solidFill>
              <a:latin typeface="Century Gothic" pitchFamily="34"/>
            </a:endParaRPr>
          </a:p>
        </p:txBody>
      </p:sp>
      <p:sp>
        <p:nvSpPr>
          <p:cNvPr id="7" name="Rectangle 6">
            <a:extLst>
              <a:ext uri="{FF2B5EF4-FFF2-40B4-BE49-F238E27FC236}">
                <a16:creationId xmlns:a16="http://schemas.microsoft.com/office/drawing/2014/main" id="{5AE092BA-DEB3-40C3-846C-EDD1AA98C4F0}"/>
              </a:ext>
            </a:extLst>
          </p:cNvPr>
          <p:cNvSpPr/>
          <p:nvPr/>
        </p:nvSpPr>
        <p:spPr>
          <a:xfrm>
            <a:off x="525281" y="1630017"/>
            <a:ext cx="3545785" cy="389614"/>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latin typeface="Century Gothic" panose="020B0502020202020204" pitchFamily="34" charset="0"/>
              </a:rPr>
              <a:t>Early learning goal</a:t>
            </a:r>
          </a:p>
        </p:txBody>
      </p:sp>
      <p:sp>
        <p:nvSpPr>
          <p:cNvPr id="8" name="Rectangle 7">
            <a:extLst>
              <a:ext uri="{FF2B5EF4-FFF2-40B4-BE49-F238E27FC236}">
                <a16:creationId xmlns:a16="http://schemas.microsoft.com/office/drawing/2014/main" id="{CA106F46-E18F-4EF8-92E8-5901BEFBE0B1}"/>
              </a:ext>
            </a:extLst>
          </p:cNvPr>
          <p:cNvSpPr/>
          <p:nvPr/>
        </p:nvSpPr>
        <p:spPr>
          <a:xfrm>
            <a:off x="5144989" y="1630017"/>
            <a:ext cx="3545785" cy="389614"/>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latin typeface="Century Gothic" panose="020B0502020202020204" pitchFamily="34" charset="0"/>
              </a:rPr>
              <a:t>End of Year 1 expectation</a:t>
            </a:r>
          </a:p>
        </p:txBody>
      </p:sp>
      <p:sp>
        <p:nvSpPr>
          <p:cNvPr id="3" name="Footer Placeholder 2">
            <a:extLst>
              <a:ext uri="{FF2B5EF4-FFF2-40B4-BE49-F238E27FC236}">
                <a16:creationId xmlns:a16="http://schemas.microsoft.com/office/drawing/2014/main" id="{1B56CF9B-42DA-21A1-9A20-38C7E5FDD544}"/>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EED42410-F8F8-D1A3-C975-971FD5DE96F4}"/>
              </a:ext>
            </a:extLst>
          </p:cNvPr>
          <p:cNvSpPr>
            <a:spLocks noGrp="1"/>
          </p:cNvSpPr>
          <p:nvPr>
            <p:ph type="sldNum" sz="quarter" idx="12"/>
          </p:nvPr>
        </p:nvSpPr>
        <p:spPr/>
        <p:txBody>
          <a:bodyPr/>
          <a:lstStyle/>
          <a:p>
            <a:fld id="{ADBD1915-73F0-4A8D-B501-CF547A3FBDF8}" type="slidenum">
              <a:rPr lang="en-GB" smtClean="0"/>
              <a:t>27</a:t>
            </a:fld>
            <a:endParaRPr lang="en-GB"/>
          </a:p>
        </p:txBody>
      </p:sp>
    </p:spTree>
    <p:extLst>
      <p:ext uri="{BB962C8B-B14F-4D97-AF65-F5344CB8AC3E}">
        <p14:creationId xmlns:p14="http://schemas.microsoft.com/office/powerpoint/2010/main" val="10608524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DFDCFBF-EEBD-4DD0-93BB-6F4B14D3AD72}"/>
              </a:ext>
            </a:extLst>
          </p:cNvPr>
          <p:cNvSpPr txBox="1"/>
          <p:nvPr/>
        </p:nvSpPr>
        <p:spPr>
          <a:xfrm>
            <a:off x="0" y="559517"/>
            <a:ext cx="9144000" cy="1015663"/>
          </a:xfrm>
          <a:prstGeom prst="rect">
            <a:avLst/>
          </a:prstGeom>
          <a:noFill/>
        </p:spPr>
        <p:txBody>
          <a:bodyPr wrap="square">
            <a:spAutoFit/>
          </a:bodyPr>
          <a:lstStyle/>
          <a:p>
            <a:pPr marL="0" indent="0" algn="ctr">
              <a:buFont typeface="Arial" panose="020B0604020202020204" pitchFamily="34" charset="0"/>
              <a:buNone/>
            </a:pPr>
            <a:r>
              <a:rPr lang="en-US" sz="6000" b="1">
                <a:solidFill>
                  <a:srgbClr val="D280D0"/>
                </a:solidFill>
                <a:latin typeface="Century Gothic" panose="020B0502020202020204" pitchFamily="34" charset="0"/>
              </a:rPr>
              <a:t>Literacy Development</a:t>
            </a:r>
          </a:p>
        </p:txBody>
      </p:sp>
      <p:pic>
        <p:nvPicPr>
          <p:cNvPr id="7" name="Picture 6" descr="Icon&#10;&#10;Description automatically generated">
            <a:extLst>
              <a:ext uri="{FF2B5EF4-FFF2-40B4-BE49-F238E27FC236}">
                <a16:creationId xmlns:a16="http://schemas.microsoft.com/office/drawing/2014/main" id="{DC95CAAD-5A63-45A8-AEEF-2001461C586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7954" y="2406836"/>
            <a:ext cx="2991768" cy="2991768"/>
          </a:xfrm>
          <a:prstGeom prst="rect">
            <a:avLst/>
          </a:prstGeom>
        </p:spPr>
      </p:pic>
      <p:sp>
        <p:nvSpPr>
          <p:cNvPr id="5" name="TextBox 4">
            <a:extLst>
              <a:ext uri="{FF2B5EF4-FFF2-40B4-BE49-F238E27FC236}">
                <a16:creationId xmlns:a16="http://schemas.microsoft.com/office/drawing/2014/main" id="{FE50ADD8-E27A-4AE6-8E63-51DF07BAFCF3}"/>
              </a:ext>
            </a:extLst>
          </p:cNvPr>
          <p:cNvSpPr txBox="1"/>
          <p:nvPr/>
        </p:nvSpPr>
        <p:spPr>
          <a:xfrm>
            <a:off x="3729162" y="2171528"/>
            <a:ext cx="5057029" cy="4031873"/>
          </a:xfrm>
          <a:prstGeom prst="rect">
            <a:avLst/>
          </a:prstGeom>
          <a:noFill/>
        </p:spPr>
        <p:txBody>
          <a:bodyPr wrap="square" rtlCol="0">
            <a:spAutoFit/>
          </a:bodyPr>
          <a:lstStyle/>
          <a:p>
            <a:r>
              <a:rPr lang="en-GB" sz="1600">
                <a:latin typeface="Century Gothic" panose="020B0502020202020204" pitchFamily="34" charset="0"/>
              </a:rPr>
              <a:t>It is crucial for children to develop a life-long love of reading. Reading consists of two dimensions: language comprehension and word reading. Language comprehension (necessary for both reading and writing) starts from birth. It only develops when adults talk with children about the world around them and the books (stories and non-fiction) they read with them, and enjoy rhymes, poems and songs together. Skilled word reading, taught later, involves both the speedy working out of the pronunciation of unfamiliar printed words (decoding) and the speedy recognition of familiar printed words. Writing involves transcription (spelling and handwriting) and composition (articulating ideas and structuring them in speech, before writing).</a:t>
            </a:r>
          </a:p>
        </p:txBody>
      </p:sp>
      <p:sp>
        <p:nvSpPr>
          <p:cNvPr id="3" name="Footer Placeholder 2">
            <a:extLst>
              <a:ext uri="{FF2B5EF4-FFF2-40B4-BE49-F238E27FC236}">
                <a16:creationId xmlns:a16="http://schemas.microsoft.com/office/drawing/2014/main" id="{60AD9565-74EA-AA91-A00E-ACB0DA3E0856}"/>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84A93948-23C4-3C1A-98DF-70AD34D9C3D0}"/>
              </a:ext>
            </a:extLst>
          </p:cNvPr>
          <p:cNvSpPr>
            <a:spLocks noGrp="1"/>
          </p:cNvSpPr>
          <p:nvPr>
            <p:ph type="sldNum" sz="quarter" idx="12"/>
          </p:nvPr>
        </p:nvSpPr>
        <p:spPr/>
        <p:txBody>
          <a:bodyPr/>
          <a:lstStyle/>
          <a:p>
            <a:fld id="{ADBD1915-73F0-4A8D-B501-CF547A3FBDF8}" type="slidenum">
              <a:rPr lang="en-GB" smtClean="0"/>
              <a:t>28</a:t>
            </a:fld>
            <a:endParaRPr lang="en-GB"/>
          </a:p>
        </p:txBody>
      </p:sp>
    </p:spTree>
    <p:extLst>
      <p:ext uri="{BB962C8B-B14F-4D97-AF65-F5344CB8AC3E}">
        <p14:creationId xmlns:p14="http://schemas.microsoft.com/office/powerpoint/2010/main" val="280516963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BEA548-676D-CA74-2B27-942DDAC821DF}"/>
            </a:ext>
          </a:extLst>
        </p:cNvPr>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7E647E9A-362F-6892-EEEA-BBDC3786807C}"/>
              </a:ext>
            </a:extLst>
          </p:cNvPr>
          <p:cNvGraphicFramePr>
            <a:graphicFrameLocks noGrp="1"/>
          </p:cNvGraphicFramePr>
          <p:nvPr>
            <p:ph idx="1"/>
            <p:extLst>
              <p:ext uri="{D42A27DB-BD31-4B8C-83A1-F6EECF244321}">
                <p14:modId xmlns:p14="http://schemas.microsoft.com/office/powerpoint/2010/main" val="1661658806"/>
              </p:ext>
            </p:extLst>
          </p:nvPr>
        </p:nvGraphicFramePr>
        <p:xfrm>
          <a:off x="295275" y="225425"/>
          <a:ext cx="8482013" cy="741680"/>
        </p:xfrm>
        <a:graphic>
          <a:graphicData uri="http://schemas.openxmlformats.org/drawingml/2006/table">
            <a:tbl>
              <a:tblPr firstRow="1" bandRow="1">
                <a:tableStyleId>{5C22544A-7EE6-4342-B048-85BDC9FD1C3A}</a:tableStyleId>
              </a:tblPr>
              <a:tblGrid>
                <a:gridCol w="8482013">
                  <a:extLst>
                    <a:ext uri="{9D8B030D-6E8A-4147-A177-3AD203B41FA5}">
                      <a16:colId xmlns:a16="http://schemas.microsoft.com/office/drawing/2014/main" val="3754541971"/>
                    </a:ext>
                  </a:extLst>
                </a:gridCol>
              </a:tblGrid>
              <a:tr h="370840">
                <a:tc>
                  <a:txBody>
                    <a:bodyPr/>
                    <a:lstStyle/>
                    <a:p>
                      <a:pPr algn="ctr"/>
                      <a:r>
                        <a:rPr lang="en-GB">
                          <a:latin typeface="Century Gothic"/>
                        </a:rPr>
                        <a:t>LITERACY: Progress though nursery/FS1</a:t>
                      </a:r>
                      <a:endParaRPr lang="en-GB">
                        <a:latin typeface="Century Gothic" panose="020B0502020202020204" pitchFamily="34" charset="0"/>
                      </a:endParaRPr>
                    </a:p>
                  </a:txBody>
                  <a:tcPr>
                    <a:solidFill>
                      <a:srgbClr val="D280D0"/>
                    </a:solidFill>
                  </a:tcPr>
                </a:tc>
                <a:extLst>
                  <a:ext uri="{0D108BD9-81ED-4DB2-BD59-A6C34878D82A}">
                    <a16:rowId xmlns:a16="http://schemas.microsoft.com/office/drawing/2014/main" val="2121299838"/>
                  </a:ext>
                </a:extLst>
              </a:tr>
              <a:tr h="370840">
                <a:tc>
                  <a:txBody>
                    <a:bodyPr/>
                    <a:lstStyle/>
                    <a:p>
                      <a:pPr algn="ctr"/>
                      <a:r>
                        <a:rPr lang="en-GB" b="1">
                          <a:solidFill>
                            <a:srgbClr val="D280D0"/>
                          </a:solidFill>
                          <a:latin typeface="Century Gothic" panose="020B0502020202020204" pitchFamily="34" charset="0"/>
                        </a:rPr>
                        <a:t>Comprehension</a:t>
                      </a:r>
                    </a:p>
                  </a:txBody>
                  <a:tcPr>
                    <a:noFill/>
                  </a:tcPr>
                </a:tc>
                <a:extLst>
                  <a:ext uri="{0D108BD9-81ED-4DB2-BD59-A6C34878D82A}">
                    <a16:rowId xmlns:a16="http://schemas.microsoft.com/office/drawing/2014/main" val="762247846"/>
                  </a:ext>
                </a:extLst>
              </a:tr>
            </a:tbl>
          </a:graphicData>
        </a:graphic>
      </p:graphicFrame>
      <p:sp>
        <p:nvSpPr>
          <p:cNvPr id="14" name="Rectangle 13">
            <a:extLst>
              <a:ext uri="{FF2B5EF4-FFF2-40B4-BE49-F238E27FC236}">
                <a16:creationId xmlns:a16="http://schemas.microsoft.com/office/drawing/2014/main" id="{FBA5DE24-6461-4FB9-330A-A75EBF7927FE}"/>
              </a:ext>
            </a:extLst>
          </p:cNvPr>
          <p:cNvSpPr/>
          <p:nvPr/>
        </p:nvSpPr>
        <p:spPr>
          <a:xfrm>
            <a:off x="295275" y="2771775"/>
            <a:ext cx="1838326" cy="23748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l"/>
            <a:endParaRPr lang="en-GB" sz="1100" b="1" i="0" u="none" strike="noStrike" baseline="0">
              <a:solidFill>
                <a:srgbClr val="000000"/>
              </a:solidFill>
              <a:latin typeface="Century Gothic" panose="020B0502020202020204" pitchFamily="34" charset="0"/>
            </a:endParaRPr>
          </a:p>
          <a:p>
            <a:pPr marL="171450" indent="-171450">
              <a:buFont typeface="Arial" panose="020B0604020202020204" pitchFamily="34" charset="0"/>
              <a:buChar char="•"/>
            </a:pPr>
            <a:r>
              <a:rPr lang="en-GB" sz="1050" b="1" i="0" u="none" strike="noStrike" baseline="0">
                <a:solidFill>
                  <a:srgbClr val="000000"/>
                </a:solidFill>
                <a:latin typeface="Century Gothic"/>
              </a:rPr>
              <a:t>.</a:t>
            </a:r>
          </a:p>
        </p:txBody>
      </p:sp>
      <p:sp>
        <p:nvSpPr>
          <p:cNvPr id="17" name="Rectangle 16">
            <a:extLst>
              <a:ext uri="{FF2B5EF4-FFF2-40B4-BE49-F238E27FC236}">
                <a16:creationId xmlns:a16="http://schemas.microsoft.com/office/drawing/2014/main" id="{77F7172B-D5D3-45F0-3D62-DD5470587E5F}"/>
              </a:ext>
            </a:extLst>
          </p:cNvPr>
          <p:cNvSpPr/>
          <p:nvPr/>
        </p:nvSpPr>
        <p:spPr>
          <a:xfrm>
            <a:off x="2509836" y="2771775"/>
            <a:ext cx="1838326" cy="117105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endParaRPr lang="en-GB" sz="1800" b="0" i="0" u="none" strike="noStrike" baseline="0">
              <a:latin typeface="Calibri" panose="020F0502020204030204" pitchFamily="34" charset="0"/>
            </a:endParaRPr>
          </a:p>
          <a:p>
            <a:pPr marL="171450" indent="-171450">
              <a:buFont typeface="Arial" panose="020B0604020202020204" pitchFamily="34" charset="0"/>
              <a:buChar char="•"/>
            </a:pPr>
            <a:endParaRPr lang="en-GB" sz="1050" b="1" i="0" u="none" strike="noStrike" baseline="0">
              <a:solidFill>
                <a:srgbClr val="000000"/>
              </a:solidFill>
              <a:latin typeface="Century Gothic" panose="020B0502020202020204" pitchFamily="34" charset="0"/>
            </a:endParaRPr>
          </a:p>
          <a:p>
            <a:r>
              <a:rPr lang="en-GB" sz="1800" b="0" i="0" u="none" strike="noStrike" baseline="0">
                <a:solidFill>
                  <a:srgbClr val="000000"/>
                </a:solidFill>
                <a:latin typeface="Calibri" panose="020F0502020204030204" pitchFamily="34" charset="0"/>
              </a:rPr>
              <a:t>	</a:t>
            </a:r>
          </a:p>
        </p:txBody>
      </p:sp>
      <p:sp>
        <p:nvSpPr>
          <p:cNvPr id="18" name="Rectangle 17">
            <a:extLst>
              <a:ext uri="{FF2B5EF4-FFF2-40B4-BE49-F238E27FC236}">
                <a16:creationId xmlns:a16="http://schemas.microsoft.com/office/drawing/2014/main" id="{4161E63F-02E0-0433-9DA7-27338A7EA7AD}"/>
              </a:ext>
            </a:extLst>
          </p:cNvPr>
          <p:cNvSpPr/>
          <p:nvPr/>
        </p:nvSpPr>
        <p:spPr>
          <a:xfrm>
            <a:off x="4907352" y="2900372"/>
            <a:ext cx="1960990" cy="26644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endParaRPr lang="en-GB" sz="1000" b="1">
              <a:solidFill>
                <a:srgbClr val="555555"/>
              </a:solidFill>
              <a:latin typeface="Century Gothic"/>
              <a:ea typeface="Tahoma"/>
              <a:cs typeface="Tahoma"/>
            </a:endParaRPr>
          </a:p>
        </p:txBody>
      </p:sp>
      <p:sp>
        <p:nvSpPr>
          <p:cNvPr id="19" name="Rectangle 18">
            <a:extLst>
              <a:ext uri="{FF2B5EF4-FFF2-40B4-BE49-F238E27FC236}">
                <a16:creationId xmlns:a16="http://schemas.microsoft.com/office/drawing/2014/main" id="{C5496209-45FA-84FD-F9E1-2AA1C31837DB}"/>
              </a:ext>
            </a:extLst>
          </p:cNvPr>
          <p:cNvSpPr/>
          <p:nvPr/>
        </p:nvSpPr>
        <p:spPr>
          <a:xfrm>
            <a:off x="6938962" y="2676751"/>
            <a:ext cx="1838326" cy="3076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171450" indent="-171450">
              <a:buFont typeface="Arial" panose="020B0604020202020204" pitchFamily="34" charset="0"/>
              <a:buChar char="•"/>
            </a:pPr>
            <a:endParaRPr lang="en-GB" sz="1000" b="1" i="1" u="none" strike="noStrike" baseline="0" dirty="0">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i="1" dirty="0">
              <a:solidFill>
                <a:srgbClr val="000000"/>
              </a:solidFill>
              <a:latin typeface="Century Gothic" panose="020B0502020202020204" pitchFamily="34" charset="0"/>
            </a:endParaRPr>
          </a:p>
          <a:p>
            <a:pPr marL="285750" indent="-285750">
              <a:buFont typeface="Arial" panose="020B0604020202020204" pitchFamily="34" charset="0"/>
              <a:buChar char="•"/>
            </a:pPr>
            <a:endParaRPr lang="en-GB" sz="1100" b="1" dirty="0">
              <a:solidFill>
                <a:srgbClr val="000000"/>
              </a:solidFill>
              <a:latin typeface="Century Gothic"/>
            </a:endParaRPr>
          </a:p>
          <a:p>
            <a:pPr marL="171450" indent="-171450">
              <a:buFont typeface="Arial,Sans-Serif" panose="020B0604020202020204" pitchFamily="34" charset="0"/>
              <a:buChar char="•"/>
            </a:pPr>
            <a:r>
              <a:rPr lang="en-GB" sz="1100" b="1" dirty="0">
                <a:solidFill>
                  <a:srgbClr val="000000"/>
                </a:solidFill>
                <a:latin typeface="Century Gothic"/>
              </a:rPr>
              <a:t>Holding a book, turning the pages and indicating an understanding of pictures and print; </a:t>
            </a:r>
            <a:endParaRPr lang="en-US" sz="1100" dirty="0">
              <a:solidFill>
                <a:srgbClr val="000000"/>
              </a:solidFill>
              <a:latin typeface="Century Gothic"/>
            </a:endParaRPr>
          </a:p>
          <a:p>
            <a:pPr marL="171450" indent="-171450">
              <a:buFont typeface="Arial,Sans-Serif" panose="020B0604020202020204" pitchFamily="34" charset="0"/>
              <a:buChar char="•"/>
            </a:pPr>
            <a:r>
              <a:rPr lang="en-GB" sz="1100" b="1" dirty="0">
                <a:solidFill>
                  <a:srgbClr val="000000"/>
                </a:solidFill>
                <a:latin typeface="Century Gothic"/>
              </a:rPr>
              <a:t>Telling a story to friends;</a:t>
            </a:r>
            <a:endParaRPr lang="en-US" sz="1100" dirty="0">
              <a:solidFill>
                <a:srgbClr val="000000"/>
              </a:solidFill>
              <a:latin typeface="Century Gothic"/>
            </a:endParaRPr>
          </a:p>
          <a:p>
            <a:pPr marL="171450" indent="-171450">
              <a:buFont typeface="Arial,Sans-Serif" panose="020B0604020202020204" pitchFamily="34" charset="0"/>
              <a:buChar char="•"/>
            </a:pPr>
            <a:r>
              <a:rPr lang="en-GB" sz="1100" b="1" dirty="0">
                <a:solidFill>
                  <a:srgbClr val="000000"/>
                </a:solidFill>
                <a:latin typeface="Century Gothic"/>
              </a:rPr>
              <a:t>Talking about events and characters in books; </a:t>
            </a:r>
            <a:endParaRPr lang="en-US" sz="1100" dirty="0">
              <a:solidFill>
                <a:srgbClr val="000000"/>
              </a:solidFill>
              <a:latin typeface="Century Gothic"/>
            </a:endParaRPr>
          </a:p>
          <a:p>
            <a:pPr marL="171450" indent="-171450">
              <a:buFont typeface="Arial,Sans-Serif" panose="020B0604020202020204" pitchFamily="34" charset="0"/>
              <a:buChar char="•"/>
            </a:pPr>
            <a:r>
              <a:rPr lang="en-GB" sz="1100" b="1" dirty="0">
                <a:solidFill>
                  <a:srgbClr val="000000"/>
                </a:solidFill>
                <a:latin typeface="Century Gothic"/>
              </a:rPr>
              <a:t>Making suggestions about what might happen next in a story.</a:t>
            </a:r>
            <a:endParaRPr lang="en-GB" dirty="0"/>
          </a:p>
          <a:p>
            <a:r>
              <a:rPr lang="en-GB" sz="1200" b="1" u="none" strike="noStrike" baseline="0" dirty="0">
                <a:solidFill>
                  <a:srgbClr val="000000"/>
                </a:solidFill>
                <a:latin typeface="Century Gothic" panose="020B0502020202020204" pitchFamily="34" charset="0"/>
              </a:rPr>
              <a:t>	</a:t>
            </a:r>
          </a:p>
        </p:txBody>
      </p:sp>
      <p:sp>
        <p:nvSpPr>
          <p:cNvPr id="20" name="Rectangle 19">
            <a:extLst>
              <a:ext uri="{FF2B5EF4-FFF2-40B4-BE49-F238E27FC236}">
                <a16:creationId xmlns:a16="http://schemas.microsoft.com/office/drawing/2014/main" id="{587511C9-B63B-354B-C0CC-889171243390}"/>
              </a:ext>
            </a:extLst>
          </p:cNvPr>
          <p:cNvSpPr/>
          <p:nvPr/>
        </p:nvSpPr>
        <p:spPr>
          <a:xfrm>
            <a:off x="6938962" y="1733550"/>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working at the expected level of  development will</a:t>
            </a:r>
          </a:p>
        </p:txBody>
      </p:sp>
      <p:sp>
        <p:nvSpPr>
          <p:cNvPr id="21" name="TextBox 20">
            <a:extLst>
              <a:ext uri="{FF2B5EF4-FFF2-40B4-BE49-F238E27FC236}">
                <a16:creationId xmlns:a16="http://schemas.microsoft.com/office/drawing/2014/main" id="{0CB1C58E-C36F-3382-6F57-7AD2280759C0}"/>
              </a:ext>
            </a:extLst>
          </p:cNvPr>
          <p:cNvSpPr txBox="1"/>
          <p:nvPr/>
        </p:nvSpPr>
        <p:spPr>
          <a:xfrm>
            <a:off x="6938962" y="1254324"/>
            <a:ext cx="1838326" cy="307777"/>
          </a:xfrm>
          <a:prstGeom prst="rect">
            <a:avLst/>
          </a:prstGeom>
          <a:noFill/>
        </p:spPr>
        <p:txBody>
          <a:bodyPr wrap="square" lIns="91440" tIns="45720" rIns="91440" bIns="45720" rtlCol="0" anchor="t">
            <a:spAutoFit/>
          </a:bodyPr>
          <a:lstStyle/>
          <a:p>
            <a:pPr algn="ctr"/>
            <a:r>
              <a:rPr lang="en-GB" sz="1400" b="1">
                <a:solidFill>
                  <a:srgbClr val="D280D0"/>
                </a:solidFill>
                <a:latin typeface="Century Gothic"/>
              </a:rPr>
              <a:t>End of nursery</a:t>
            </a:r>
            <a:endParaRPr lang="en-GB" sz="1400" b="1">
              <a:solidFill>
                <a:srgbClr val="D280D0"/>
              </a:solidFill>
              <a:latin typeface="Century Gothic" panose="020B0502020202020204" pitchFamily="34" charset="0"/>
            </a:endParaRPr>
          </a:p>
        </p:txBody>
      </p:sp>
      <p:sp>
        <p:nvSpPr>
          <p:cNvPr id="22" name="Rectangle 21">
            <a:extLst>
              <a:ext uri="{FF2B5EF4-FFF2-40B4-BE49-F238E27FC236}">
                <a16:creationId xmlns:a16="http://schemas.microsoft.com/office/drawing/2014/main" id="{FD1F7308-8D5C-8BD7-D1EB-0FB3D7EC8815}"/>
              </a:ext>
            </a:extLst>
          </p:cNvPr>
          <p:cNvSpPr/>
          <p:nvPr/>
        </p:nvSpPr>
        <p:spPr>
          <a:xfrm>
            <a:off x="295275" y="1733550"/>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3" name="TextBox 22">
            <a:extLst>
              <a:ext uri="{FF2B5EF4-FFF2-40B4-BE49-F238E27FC236}">
                <a16:creationId xmlns:a16="http://schemas.microsoft.com/office/drawing/2014/main" id="{A677C832-CE7E-E4A0-DA77-84BEECE973DB}"/>
              </a:ext>
            </a:extLst>
          </p:cNvPr>
          <p:cNvSpPr txBox="1"/>
          <p:nvPr/>
        </p:nvSpPr>
        <p:spPr>
          <a:xfrm>
            <a:off x="295275" y="1254324"/>
            <a:ext cx="1838326" cy="307777"/>
          </a:xfrm>
          <a:prstGeom prst="rect">
            <a:avLst/>
          </a:prstGeom>
          <a:noFill/>
        </p:spPr>
        <p:txBody>
          <a:bodyPr wrap="square" lIns="91440" tIns="45720" rIns="91440" bIns="45720" rtlCol="0" anchor="t">
            <a:spAutoFit/>
          </a:bodyPr>
          <a:lstStyle/>
          <a:p>
            <a:pPr algn="ctr"/>
            <a:r>
              <a:rPr lang="en-GB" sz="1400" b="1">
                <a:solidFill>
                  <a:srgbClr val="D280D0"/>
                </a:solidFill>
                <a:latin typeface="Century Gothic"/>
              </a:rPr>
              <a:t>Entry to nursery</a:t>
            </a:r>
          </a:p>
        </p:txBody>
      </p:sp>
      <p:sp>
        <p:nvSpPr>
          <p:cNvPr id="24" name="TextBox 23">
            <a:extLst>
              <a:ext uri="{FF2B5EF4-FFF2-40B4-BE49-F238E27FC236}">
                <a16:creationId xmlns:a16="http://schemas.microsoft.com/office/drawing/2014/main" id="{A21E2D48-E723-D6FB-525B-9F00AB88A7D7}"/>
              </a:ext>
            </a:extLst>
          </p:cNvPr>
          <p:cNvSpPr txBox="1"/>
          <p:nvPr/>
        </p:nvSpPr>
        <p:spPr>
          <a:xfrm>
            <a:off x="2324100" y="1254323"/>
            <a:ext cx="2024062"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autumn term</a:t>
            </a:r>
          </a:p>
        </p:txBody>
      </p:sp>
      <p:sp>
        <p:nvSpPr>
          <p:cNvPr id="25" name="TextBox 24">
            <a:extLst>
              <a:ext uri="{FF2B5EF4-FFF2-40B4-BE49-F238E27FC236}">
                <a16:creationId xmlns:a16="http://schemas.microsoft.com/office/drawing/2014/main" id="{0EB52B8A-62E4-C575-C515-45024ED9E5C4}"/>
              </a:ext>
            </a:extLst>
          </p:cNvPr>
          <p:cNvSpPr txBox="1"/>
          <p:nvPr/>
        </p:nvSpPr>
        <p:spPr>
          <a:xfrm>
            <a:off x="4724399" y="1254323"/>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spring term</a:t>
            </a:r>
          </a:p>
        </p:txBody>
      </p:sp>
      <p:sp>
        <p:nvSpPr>
          <p:cNvPr id="26" name="Rectangle 25">
            <a:extLst>
              <a:ext uri="{FF2B5EF4-FFF2-40B4-BE49-F238E27FC236}">
                <a16:creationId xmlns:a16="http://schemas.microsoft.com/office/drawing/2014/main" id="{4F96891F-BE19-4EF9-544A-1F81973EAEC4}"/>
              </a:ext>
            </a:extLst>
          </p:cNvPr>
          <p:cNvSpPr/>
          <p:nvPr/>
        </p:nvSpPr>
        <p:spPr>
          <a:xfrm>
            <a:off x="2509836" y="1733549"/>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7" name="Rectangle 26">
            <a:extLst>
              <a:ext uri="{FF2B5EF4-FFF2-40B4-BE49-F238E27FC236}">
                <a16:creationId xmlns:a16="http://schemas.microsoft.com/office/drawing/2014/main" id="{AABEB278-5B35-8E71-ED71-12ED09CEAC8D}"/>
              </a:ext>
            </a:extLst>
          </p:cNvPr>
          <p:cNvSpPr/>
          <p:nvPr/>
        </p:nvSpPr>
        <p:spPr>
          <a:xfrm>
            <a:off x="4724399" y="1733548"/>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3" name="Footer Placeholder 2">
            <a:extLst>
              <a:ext uri="{FF2B5EF4-FFF2-40B4-BE49-F238E27FC236}">
                <a16:creationId xmlns:a16="http://schemas.microsoft.com/office/drawing/2014/main" id="{BBF7B72D-2004-E518-A2E0-C5C0EC18C149}"/>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40567756-AA26-9BCD-A713-09F29CA0D9F4}"/>
              </a:ext>
            </a:extLst>
          </p:cNvPr>
          <p:cNvSpPr>
            <a:spLocks noGrp="1"/>
          </p:cNvSpPr>
          <p:nvPr>
            <p:ph type="sldNum" sz="quarter" idx="12"/>
          </p:nvPr>
        </p:nvSpPr>
        <p:spPr/>
        <p:txBody>
          <a:bodyPr/>
          <a:lstStyle/>
          <a:p>
            <a:fld id="{ADBD1915-73F0-4A8D-B501-CF547A3FBDF8}" type="slidenum">
              <a:rPr lang="en-GB" smtClean="0"/>
              <a:t>29</a:t>
            </a:fld>
            <a:endParaRPr lang="en-GB"/>
          </a:p>
        </p:txBody>
      </p:sp>
      <p:graphicFrame>
        <p:nvGraphicFramePr>
          <p:cNvPr id="5" name="Table 4">
            <a:extLst>
              <a:ext uri="{FF2B5EF4-FFF2-40B4-BE49-F238E27FC236}">
                <a16:creationId xmlns:a16="http://schemas.microsoft.com/office/drawing/2014/main" id="{9D458D1A-CB07-5FA4-2491-0F96571BF0E6}"/>
              </a:ext>
            </a:extLst>
          </p:cNvPr>
          <p:cNvGraphicFramePr>
            <a:graphicFrameLocks noGrp="1"/>
          </p:cNvGraphicFramePr>
          <p:nvPr>
            <p:extLst>
              <p:ext uri="{D42A27DB-BD31-4B8C-83A1-F6EECF244321}">
                <p14:modId xmlns:p14="http://schemas.microsoft.com/office/powerpoint/2010/main" val="1071564759"/>
              </p:ext>
            </p:extLst>
          </p:nvPr>
        </p:nvGraphicFramePr>
        <p:xfrm>
          <a:off x="48554" y="2454383"/>
          <a:ext cx="2332378" cy="4565522"/>
        </p:xfrm>
        <a:graphic>
          <a:graphicData uri="http://schemas.openxmlformats.org/drawingml/2006/table">
            <a:tbl>
              <a:tblPr firstRow="1" bandRow="1">
                <a:tableStyleId>{5C22544A-7EE6-4342-B048-85BDC9FD1C3A}</a:tableStyleId>
              </a:tblPr>
              <a:tblGrid>
                <a:gridCol w="2332378">
                  <a:extLst>
                    <a:ext uri="{9D8B030D-6E8A-4147-A177-3AD203B41FA5}">
                      <a16:colId xmlns:a16="http://schemas.microsoft.com/office/drawing/2014/main" val="666907694"/>
                    </a:ext>
                  </a:extLst>
                </a:gridCol>
              </a:tblGrid>
              <a:tr h="4565522">
                <a:tc>
                  <a:txBody>
                    <a:bodyPr/>
                    <a:lstStyle/>
                    <a:p>
                      <a:pPr marL="171450" indent="-171450">
                        <a:buFont typeface="Arial"/>
                        <a:buChar char="•"/>
                      </a:pPr>
                      <a:r>
                        <a:rPr lang="en-GB" sz="1000" b="1">
                          <a:solidFill>
                            <a:schemeClr val="tx1"/>
                          </a:solidFill>
                          <a:effectLst/>
                          <a:latin typeface="Century Gothic"/>
                        </a:rPr>
                        <a:t>Enjoy songs and rhymes, tuning in and paying attention.</a:t>
                      </a:r>
                    </a:p>
                    <a:p>
                      <a:pPr marL="171450" lvl="0" indent="-171450">
                        <a:buFont typeface="Arial"/>
                        <a:buChar char="•"/>
                      </a:pPr>
                      <a:r>
                        <a:rPr lang="en-GB" sz="1000" b="1">
                          <a:solidFill>
                            <a:schemeClr val="tx1"/>
                          </a:solidFill>
                          <a:effectLst/>
                          <a:latin typeface="Century Gothic"/>
                        </a:rPr>
                        <a:t>Join in with songs and rhymes, copying sounds, rhythms, tunes and tempo. </a:t>
                      </a:r>
                    </a:p>
                    <a:p>
                      <a:pPr marL="171450" lvl="0" indent="-171450">
                        <a:buFont typeface="Arial"/>
                        <a:buChar char="•"/>
                      </a:pPr>
                      <a:r>
                        <a:rPr lang="en-GB" sz="1000" b="1">
                          <a:solidFill>
                            <a:schemeClr val="tx1"/>
                          </a:solidFill>
                          <a:effectLst/>
                          <a:latin typeface="Century Gothic"/>
                        </a:rPr>
                        <a:t>Say some of the words in songs and rhymes.</a:t>
                      </a:r>
                    </a:p>
                    <a:p>
                      <a:pPr marL="171450" lvl="0" indent="-171450">
                        <a:buFont typeface="Arial"/>
                        <a:buChar char="•"/>
                      </a:pPr>
                      <a:r>
                        <a:rPr lang="en-GB" sz="1000" b="1">
                          <a:solidFill>
                            <a:schemeClr val="tx1"/>
                          </a:solidFill>
                          <a:effectLst/>
                          <a:latin typeface="Century Gothic"/>
                        </a:rPr>
                        <a:t>Copy finger movements and other gestures.</a:t>
                      </a:r>
                    </a:p>
                    <a:p>
                      <a:pPr marL="171450" lvl="0" indent="-171450">
                        <a:buFont typeface="Arial"/>
                        <a:buChar char="•"/>
                      </a:pPr>
                      <a:r>
                        <a:rPr lang="en-GB" sz="1000" b="1">
                          <a:solidFill>
                            <a:schemeClr val="tx1"/>
                          </a:solidFill>
                          <a:effectLst/>
                          <a:latin typeface="Century Gothic"/>
                        </a:rPr>
                        <a:t>Sing songs and say rhymes independently, for example, singing whilst playing.</a:t>
                      </a:r>
                    </a:p>
                    <a:p>
                      <a:pPr marL="171450" lvl="0" indent="-171450">
                        <a:buFont typeface="Arial"/>
                        <a:buChar char="•"/>
                      </a:pPr>
                      <a:r>
                        <a:rPr lang="en-GB" sz="1000" b="1">
                          <a:solidFill>
                            <a:schemeClr val="tx1"/>
                          </a:solidFill>
                          <a:effectLst/>
                          <a:latin typeface="Century Gothic"/>
                        </a:rPr>
                        <a:t>Enjoy sharing books with an adult. </a:t>
                      </a:r>
                    </a:p>
                    <a:p>
                      <a:pPr marL="171450" lvl="0" indent="-171450">
                        <a:buFont typeface="Arial"/>
                        <a:buChar char="•"/>
                      </a:pPr>
                      <a:r>
                        <a:rPr lang="en-GB" sz="1000" b="1">
                          <a:solidFill>
                            <a:schemeClr val="tx1"/>
                          </a:solidFill>
                          <a:effectLst/>
                          <a:latin typeface="Century Gothic"/>
                        </a:rPr>
                        <a:t>Pay attention and responds to the pictures or the words.</a:t>
                      </a:r>
                    </a:p>
                    <a:p>
                      <a:pPr marL="171450" lvl="0" indent="-171450">
                        <a:buFont typeface="Arial"/>
                        <a:buChar char="•"/>
                      </a:pPr>
                      <a:r>
                        <a:rPr lang="en-GB" sz="1000" b="1">
                          <a:solidFill>
                            <a:schemeClr val="tx1"/>
                          </a:solidFill>
                          <a:effectLst/>
                          <a:latin typeface="Century Gothic"/>
                        </a:rPr>
                        <a:t>Have favourite books and seeks them out, to share with an adult, with another child, or to look at alone.</a:t>
                      </a:r>
                    </a:p>
                    <a:p>
                      <a:pPr marL="171450" lvl="0" indent="-171450">
                        <a:buFont typeface="Arial"/>
                        <a:buChar char="•"/>
                      </a:pPr>
                      <a:r>
                        <a:rPr lang="en-GB" sz="1000" b="1">
                          <a:solidFill>
                            <a:schemeClr val="tx1"/>
                          </a:solidFill>
                          <a:effectLst/>
                          <a:latin typeface="Century Gothic"/>
                        </a:rPr>
                        <a:t>Repeat words and phrases from familiar stories.</a:t>
                      </a:r>
                    </a:p>
                    <a:p>
                      <a:pPr marL="171450" lvl="0" indent="-171450">
                        <a:buFont typeface="Arial"/>
                        <a:buChar char="•"/>
                      </a:pPr>
                      <a:r>
                        <a:rPr lang="en-GB" sz="1000" b="1">
                          <a:solidFill>
                            <a:schemeClr val="tx1"/>
                          </a:solidFill>
                          <a:effectLst/>
                          <a:latin typeface="Century Gothic"/>
                        </a:rPr>
                        <a:t>Ask questions about the book.</a:t>
                      </a:r>
                    </a:p>
                    <a:p>
                      <a:pPr marL="171450" lvl="0" indent="-171450">
                        <a:buFont typeface="Arial"/>
                        <a:buChar char="•"/>
                      </a:pPr>
                      <a:r>
                        <a:rPr lang="en-GB" sz="1000" b="1">
                          <a:solidFill>
                            <a:schemeClr val="tx1"/>
                          </a:solidFill>
                          <a:effectLst/>
                          <a:latin typeface="Century Gothic"/>
                        </a:rPr>
                        <a:t>Makes comments and shares their own ideas.</a:t>
                      </a:r>
                    </a:p>
                    <a:p>
                      <a:pPr marL="171450" lvl="0" indent="-171450">
                        <a:buFont typeface="Arial"/>
                        <a:buChar char="•"/>
                      </a:pPr>
                      <a:r>
                        <a:rPr lang="en-GB" sz="1000" b="1">
                          <a:solidFill>
                            <a:schemeClr val="tx1"/>
                          </a:solidFill>
                          <a:effectLst/>
                          <a:latin typeface="Century Gothic"/>
                        </a:rPr>
                        <a:t>Develop play around favourite stories using props. </a:t>
                      </a:r>
                      <a:endParaRPr lang="en-US" sz="1000" b="1">
                        <a:solidFill>
                          <a:schemeClr val="tx1"/>
                        </a:solidFill>
                        <a:latin typeface="Century Gothic"/>
                      </a:endParaRPr>
                    </a:p>
                  </a:txBody>
                  <a:tcPr anchor="ctr">
                    <a:lnL w="0" cap="flat" cmpd="sng" algn="ctr">
                      <a:noFill/>
                      <a:prstDash val="solid"/>
                      <a:round/>
                      <a:headEnd type="none" w="med" len="med"/>
                      <a:tailEnd type="none" w="med" len="med"/>
                    </a:lnL>
                    <a:lnR w="0" cap="flat" cmpd="sng" algn="ctr">
                      <a:noFill/>
                      <a:prstDash val="solid"/>
                      <a:round/>
                      <a:headEnd type="none" w="med" len="med"/>
                      <a:tailEnd type="none" w="med" len="med"/>
                    </a:lnR>
                    <a:lnT w="0" cap="flat" cmpd="sng" algn="ctr">
                      <a:noFill/>
                      <a:prstDash val="solid"/>
                      <a:round/>
                      <a:headEnd type="none" w="med" len="med"/>
                      <a:tailEnd type="none" w="med" len="med"/>
                    </a:lnT>
                    <a:lnB w="0" cap="flat" cmpd="sng" algn="ctr">
                      <a:noFill/>
                      <a:prstDash val="solid"/>
                      <a:round/>
                      <a:headEnd type="none" w="med" len="med"/>
                      <a:tailEnd type="none" w="med" len="med"/>
                    </a:lnB>
                    <a:noFill/>
                  </a:tcPr>
                </a:tc>
                <a:extLst>
                  <a:ext uri="{0D108BD9-81ED-4DB2-BD59-A6C34878D82A}">
                    <a16:rowId xmlns:a16="http://schemas.microsoft.com/office/drawing/2014/main" val="1284119983"/>
                  </a:ext>
                </a:extLst>
              </a:tr>
            </a:tbl>
          </a:graphicData>
        </a:graphic>
      </p:graphicFrame>
      <p:sp>
        <p:nvSpPr>
          <p:cNvPr id="7" name="Rectangle 6">
            <a:extLst>
              <a:ext uri="{FF2B5EF4-FFF2-40B4-BE49-F238E27FC236}">
                <a16:creationId xmlns:a16="http://schemas.microsoft.com/office/drawing/2014/main" id="{A2C76EAE-A8EF-1D16-29E6-7C944C611D52}"/>
              </a:ext>
            </a:extLst>
          </p:cNvPr>
          <p:cNvSpPr/>
          <p:nvPr/>
        </p:nvSpPr>
        <p:spPr>
          <a:xfrm>
            <a:off x="2509839" y="2878069"/>
            <a:ext cx="1960990" cy="26644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171450" indent="-171450">
              <a:buFont typeface="Arial"/>
              <a:buChar char="•"/>
            </a:pPr>
            <a:r>
              <a:rPr lang="en-GB" sz="1100" b="1">
                <a:solidFill>
                  <a:schemeClr val="tx1"/>
                </a:solidFill>
                <a:latin typeface="Century Gothic"/>
                <a:ea typeface="Tahoma"/>
                <a:cs typeface="Tahoma"/>
              </a:rPr>
              <a:t>Understand that print can have different purposes.</a:t>
            </a:r>
            <a:endParaRPr lang="en-US" sz="1100" b="1">
              <a:solidFill>
                <a:schemeClr val="tx1"/>
              </a:solidFill>
              <a:latin typeface="Century Gothic"/>
              <a:ea typeface="Tahoma"/>
              <a:cs typeface="Tahoma"/>
            </a:endParaRPr>
          </a:p>
          <a:p>
            <a:pPr marL="171450" indent="-171450">
              <a:buFont typeface="Arial"/>
              <a:buChar char="•"/>
            </a:pPr>
            <a:endParaRPr lang="en-GB" sz="1000" b="1">
              <a:solidFill>
                <a:schemeClr val="tx1"/>
              </a:solidFill>
              <a:latin typeface="Century Gothic"/>
              <a:ea typeface="Tahoma"/>
              <a:cs typeface="Tahoma"/>
            </a:endParaRPr>
          </a:p>
        </p:txBody>
      </p:sp>
      <p:sp>
        <p:nvSpPr>
          <p:cNvPr id="8" name="Rectangle 7">
            <a:extLst>
              <a:ext uri="{FF2B5EF4-FFF2-40B4-BE49-F238E27FC236}">
                <a16:creationId xmlns:a16="http://schemas.microsoft.com/office/drawing/2014/main" id="{A87865C3-4E83-61A2-7ED6-54D78996B502}"/>
              </a:ext>
            </a:extLst>
          </p:cNvPr>
          <p:cNvSpPr/>
          <p:nvPr/>
        </p:nvSpPr>
        <p:spPr>
          <a:xfrm>
            <a:off x="4606267" y="2944976"/>
            <a:ext cx="1960990" cy="26644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171450" indent="-171450">
              <a:buFont typeface="Arial"/>
              <a:buChar char="•"/>
            </a:pPr>
            <a:r>
              <a:rPr lang="en-GB" sz="1050" b="1">
                <a:solidFill>
                  <a:schemeClr val="tx1"/>
                </a:solidFill>
                <a:latin typeface="Century Gothic"/>
                <a:ea typeface="Tahoma"/>
                <a:cs typeface="Tahoma"/>
              </a:rPr>
              <a:t>Understand that we read English text from left to right and from top to bottom.</a:t>
            </a:r>
            <a:endParaRPr lang="en-US" sz="1050" b="1">
              <a:solidFill>
                <a:schemeClr val="tx1"/>
              </a:solidFill>
              <a:latin typeface="Century Gothic"/>
              <a:ea typeface="Tahoma"/>
              <a:cs typeface="Tahoma"/>
            </a:endParaRPr>
          </a:p>
          <a:p>
            <a:pPr marL="171450" indent="-171450">
              <a:buFont typeface="Arial"/>
              <a:buChar char="•"/>
            </a:pPr>
            <a:r>
              <a:rPr lang="en-GB" sz="1050" b="1">
                <a:solidFill>
                  <a:schemeClr val="tx1"/>
                </a:solidFill>
                <a:latin typeface="Century Gothic"/>
                <a:ea typeface="Tahoma"/>
                <a:cs typeface="Tahoma"/>
              </a:rPr>
              <a:t>Can name the different parts of a book.</a:t>
            </a:r>
            <a:endParaRPr lang="en-US" sz="1050" b="1">
              <a:solidFill>
                <a:schemeClr val="tx1"/>
              </a:solidFill>
              <a:latin typeface="Century Gothic"/>
              <a:ea typeface="Tahoma"/>
              <a:cs typeface="Tahoma"/>
            </a:endParaRPr>
          </a:p>
          <a:p>
            <a:pPr marL="171450" indent="-171450">
              <a:buFont typeface="Arial"/>
              <a:buChar char="•"/>
            </a:pPr>
            <a:r>
              <a:rPr lang="en-GB" sz="1050" b="1">
                <a:solidFill>
                  <a:schemeClr val="tx1"/>
                </a:solidFill>
                <a:latin typeface="Century Gothic"/>
                <a:ea typeface="Tahoma"/>
                <a:cs typeface="Tahoma"/>
              </a:rPr>
              <a:t>Understands page sequencing</a:t>
            </a:r>
            <a:endParaRPr lang="en-US" sz="1050" b="1">
              <a:solidFill>
                <a:schemeClr val="tx1"/>
              </a:solidFill>
              <a:latin typeface="Century Gothic"/>
            </a:endParaRPr>
          </a:p>
        </p:txBody>
      </p:sp>
    </p:spTree>
    <p:extLst>
      <p:ext uri="{BB962C8B-B14F-4D97-AF65-F5344CB8AC3E}">
        <p14:creationId xmlns:p14="http://schemas.microsoft.com/office/powerpoint/2010/main" val="27264632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8F294A4B-6C27-433C-B7D3-6162B6429A26}"/>
              </a:ext>
            </a:extLst>
          </p:cNvPr>
          <p:cNvGraphicFramePr>
            <a:graphicFrameLocks noGrp="1"/>
          </p:cNvGraphicFramePr>
          <p:nvPr>
            <p:ph idx="1"/>
            <p:extLst>
              <p:ext uri="{D42A27DB-BD31-4B8C-83A1-F6EECF244321}">
                <p14:modId xmlns:p14="http://schemas.microsoft.com/office/powerpoint/2010/main" val="1442856048"/>
              </p:ext>
            </p:extLst>
          </p:nvPr>
        </p:nvGraphicFramePr>
        <p:xfrm>
          <a:off x="295275" y="225425"/>
          <a:ext cx="8482013" cy="741680"/>
        </p:xfrm>
        <a:graphic>
          <a:graphicData uri="http://schemas.openxmlformats.org/drawingml/2006/table">
            <a:tbl>
              <a:tblPr firstRow="1" bandRow="1">
                <a:tableStyleId>{5C22544A-7EE6-4342-B048-85BDC9FD1C3A}</a:tableStyleId>
              </a:tblPr>
              <a:tblGrid>
                <a:gridCol w="8482013">
                  <a:extLst>
                    <a:ext uri="{9D8B030D-6E8A-4147-A177-3AD203B41FA5}">
                      <a16:colId xmlns:a16="http://schemas.microsoft.com/office/drawing/2014/main" val="3754541971"/>
                    </a:ext>
                  </a:extLst>
                </a:gridCol>
              </a:tblGrid>
              <a:tr h="370840">
                <a:tc>
                  <a:txBody>
                    <a:bodyPr/>
                    <a:lstStyle/>
                    <a:p>
                      <a:pPr algn="ctr"/>
                      <a:r>
                        <a:rPr lang="en-GB">
                          <a:latin typeface="Century Gothic" panose="020B0502020202020204" pitchFamily="34" charset="0"/>
                        </a:rPr>
                        <a:t>COMMUNICATION AND LANGUAGE: Progress through reception</a:t>
                      </a:r>
                    </a:p>
                  </a:txBody>
                  <a:tcPr>
                    <a:solidFill>
                      <a:srgbClr val="D280D0"/>
                    </a:solidFill>
                  </a:tcPr>
                </a:tc>
                <a:extLst>
                  <a:ext uri="{0D108BD9-81ED-4DB2-BD59-A6C34878D82A}">
                    <a16:rowId xmlns:a16="http://schemas.microsoft.com/office/drawing/2014/main" val="2121299838"/>
                  </a:ext>
                </a:extLst>
              </a:tr>
              <a:tr h="370840">
                <a:tc>
                  <a:txBody>
                    <a:bodyPr/>
                    <a:lstStyle/>
                    <a:p>
                      <a:pPr algn="ctr"/>
                      <a:r>
                        <a:rPr lang="en-GB" b="1">
                          <a:solidFill>
                            <a:srgbClr val="D280D0"/>
                          </a:solidFill>
                          <a:latin typeface="Century Gothic" panose="020B0502020202020204" pitchFamily="34" charset="0"/>
                        </a:rPr>
                        <a:t>Listening, attention and understanding</a:t>
                      </a:r>
                    </a:p>
                  </a:txBody>
                  <a:tcPr>
                    <a:noFill/>
                  </a:tcPr>
                </a:tc>
                <a:extLst>
                  <a:ext uri="{0D108BD9-81ED-4DB2-BD59-A6C34878D82A}">
                    <a16:rowId xmlns:a16="http://schemas.microsoft.com/office/drawing/2014/main" val="762247846"/>
                  </a:ext>
                </a:extLst>
              </a:tr>
            </a:tbl>
          </a:graphicData>
        </a:graphic>
      </p:graphicFrame>
      <p:sp>
        <p:nvSpPr>
          <p:cNvPr id="14" name="Rectangle 13">
            <a:extLst>
              <a:ext uri="{FF2B5EF4-FFF2-40B4-BE49-F238E27FC236}">
                <a16:creationId xmlns:a16="http://schemas.microsoft.com/office/drawing/2014/main" id="{83F880F4-4AE3-4016-919C-4BB11928779B}"/>
              </a:ext>
            </a:extLst>
          </p:cNvPr>
          <p:cNvSpPr/>
          <p:nvPr/>
        </p:nvSpPr>
        <p:spPr>
          <a:xfrm>
            <a:off x="295275" y="2771775"/>
            <a:ext cx="1838326" cy="17834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1000" b="1">
                <a:solidFill>
                  <a:schemeClr val="tx1"/>
                </a:solidFill>
                <a:latin typeface="Century Gothic" panose="020B0502020202020204" pitchFamily="34" charset="0"/>
              </a:rPr>
              <a:t>Listening and following directions and looking at someone when they are speaking;</a:t>
            </a:r>
          </a:p>
          <a:p>
            <a:pPr marL="171450" indent="-171450">
              <a:buFont typeface="Arial" panose="020B0604020202020204" pitchFamily="34" charset="0"/>
              <a:buChar char="•"/>
            </a:pPr>
            <a:r>
              <a:rPr lang="en-GB" sz="1000" b="1">
                <a:solidFill>
                  <a:schemeClr val="tx1"/>
                </a:solidFill>
                <a:latin typeface="Century Gothic" panose="020B0502020202020204" pitchFamily="34" charset="0"/>
              </a:rPr>
              <a:t>Using prepositions when following instructions;</a:t>
            </a:r>
          </a:p>
          <a:p>
            <a:pPr marL="171450" indent="-171450">
              <a:buFont typeface="Arial" panose="020B0604020202020204" pitchFamily="34" charset="0"/>
              <a:buChar char="•"/>
            </a:pPr>
            <a:r>
              <a:rPr lang="en-GB" sz="1000" b="1">
                <a:solidFill>
                  <a:schemeClr val="tx1"/>
                </a:solidFill>
                <a:latin typeface="Century Gothic" panose="020B0502020202020204" pitchFamily="34" charset="0"/>
              </a:rPr>
              <a:t>Asking and responding to why questions;</a:t>
            </a:r>
          </a:p>
          <a:p>
            <a:pPr marL="171450" indent="-171450">
              <a:buFont typeface="Arial" panose="020B0604020202020204" pitchFamily="34" charset="0"/>
              <a:buChar char="•"/>
            </a:pPr>
            <a:r>
              <a:rPr lang="en-GB" sz="1000" b="1">
                <a:solidFill>
                  <a:schemeClr val="tx1"/>
                </a:solidFill>
                <a:latin typeface="Century Gothic" panose="020B0502020202020204" pitchFamily="34" charset="0"/>
              </a:rPr>
              <a:t>Following stories read to them and talk about the pictures in the book.</a:t>
            </a:r>
          </a:p>
        </p:txBody>
      </p:sp>
      <p:sp>
        <p:nvSpPr>
          <p:cNvPr id="17" name="Rectangle 16">
            <a:extLst>
              <a:ext uri="{FF2B5EF4-FFF2-40B4-BE49-F238E27FC236}">
                <a16:creationId xmlns:a16="http://schemas.microsoft.com/office/drawing/2014/main" id="{76ABC9D3-EFFA-48B9-87EC-BDBF29665BCF}"/>
              </a:ext>
            </a:extLst>
          </p:cNvPr>
          <p:cNvSpPr/>
          <p:nvPr/>
        </p:nvSpPr>
        <p:spPr>
          <a:xfrm>
            <a:off x="2509836" y="2771775"/>
            <a:ext cx="1838326" cy="32575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endParaRPr lang="en-GB" sz="1000" b="1">
              <a:solidFill>
                <a:schemeClr val="tx1"/>
              </a:solidFill>
              <a:latin typeface="Century Gothic" panose="020B0502020202020204" pitchFamily="34" charset="0"/>
            </a:endParaRPr>
          </a:p>
          <a:p>
            <a:pPr marL="171450" indent="-171450">
              <a:buFont typeface="Arial" panose="020B0604020202020204" pitchFamily="34" charset="0"/>
              <a:buChar char="•"/>
            </a:pPr>
            <a:r>
              <a:rPr lang="en-GB" sz="1000" b="1">
                <a:solidFill>
                  <a:schemeClr val="tx1"/>
                </a:solidFill>
                <a:latin typeface="Century Gothic" panose="020B0502020202020204" pitchFamily="34" charset="0"/>
              </a:rPr>
              <a:t>Understanding why listening is important.</a:t>
            </a:r>
          </a:p>
          <a:p>
            <a:pPr marL="171450" indent="-171450">
              <a:buFont typeface="Arial" panose="020B0604020202020204" pitchFamily="34" charset="0"/>
              <a:buChar char="•"/>
            </a:pPr>
            <a:r>
              <a:rPr lang="en-GB" sz="1000" b="1">
                <a:solidFill>
                  <a:schemeClr val="tx1"/>
                </a:solidFill>
                <a:latin typeface="Century Gothic" panose="020B0502020202020204" pitchFamily="34" charset="0"/>
              </a:rPr>
              <a:t>Listening to and following an instruction;</a:t>
            </a:r>
          </a:p>
          <a:p>
            <a:pPr marL="171450" indent="-171450">
              <a:buFont typeface="Arial" panose="020B0604020202020204" pitchFamily="34" charset="0"/>
              <a:buChar char="•"/>
            </a:pPr>
            <a:r>
              <a:rPr lang="en-GB" sz="1000" b="1">
                <a:solidFill>
                  <a:schemeClr val="tx1"/>
                </a:solidFill>
                <a:latin typeface="Century Gothic" panose="020B0502020202020204" pitchFamily="34" charset="0"/>
              </a:rPr>
              <a:t>Following instructions provided they are not over-engaged in own choice activity;</a:t>
            </a:r>
          </a:p>
          <a:p>
            <a:pPr marL="171450" indent="-171450">
              <a:buFont typeface="Arial" panose="020B0604020202020204" pitchFamily="34" charset="0"/>
              <a:buChar char="•"/>
            </a:pPr>
            <a:r>
              <a:rPr lang="en-GB" sz="1000" b="1">
                <a:solidFill>
                  <a:schemeClr val="tx1"/>
                </a:solidFill>
                <a:latin typeface="Century Gothic" panose="020B0502020202020204" pitchFamily="34" charset="0"/>
              </a:rPr>
              <a:t>Listening to stories with increased attention and recall;</a:t>
            </a:r>
          </a:p>
          <a:p>
            <a:pPr marL="171450" indent="-171450">
              <a:buFont typeface="Arial" panose="020B0604020202020204" pitchFamily="34" charset="0"/>
              <a:buChar char="•"/>
            </a:pPr>
            <a:r>
              <a:rPr lang="en-GB" sz="1000" b="1">
                <a:solidFill>
                  <a:schemeClr val="tx1"/>
                </a:solidFill>
                <a:latin typeface="Century Gothic" panose="020B0502020202020204" pitchFamily="34" charset="0"/>
              </a:rPr>
              <a:t>Asking and responding to ‘why’ questions;</a:t>
            </a:r>
          </a:p>
          <a:p>
            <a:pPr marL="171450" indent="-171450">
              <a:buFont typeface="Arial" panose="020B0604020202020204" pitchFamily="34" charset="0"/>
              <a:buChar char="•"/>
            </a:pPr>
            <a:r>
              <a:rPr lang="en-GB" sz="1000" b="1">
                <a:solidFill>
                  <a:schemeClr val="tx1"/>
                </a:solidFill>
                <a:latin typeface="Century Gothic" panose="020B0502020202020204" pitchFamily="34" charset="0"/>
              </a:rPr>
              <a:t>Showing interest in the lives of other people or events;</a:t>
            </a:r>
          </a:p>
          <a:p>
            <a:pPr marL="171450" indent="-171450">
              <a:buFont typeface="Arial" panose="020B0604020202020204" pitchFamily="34" charset="0"/>
              <a:buChar char="•"/>
            </a:pPr>
            <a:r>
              <a:rPr lang="en-GB" sz="1000" b="1">
                <a:solidFill>
                  <a:schemeClr val="tx1"/>
                </a:solidFill>
                <a:latin typeface="Century Gothic" panose="020B0502020202020204" pitchFamily="34" charset="0"/>
              </a:rPr>
              <a:t>Listening to one another in one to one or small groups.</a:t>
            </a:r>
          </a:p>
          <a:p>
            <a:pPr marL="171450" indent="-171450">
              <a:buFont typeface="Arial" panose="020B0604020202020204" pitchFamily="34" charset="0"/>
              <a:buChar char="•"/>
            </a:pPr>
            <a:r>
              <a:rPr lang="en-GB" sz="1000" b="1">
                <a:solidFill>
                  <a:schemeClr val="tx1"/>
                </a:solidFill>
                <a:latin typeface="Century Gothic" panose="020B0502020202020204" pitchFamily="34" charset="0"/>
              </a:rPr>
              <a:t>Showing interest in non-fiction books.</a:t>
            </a:r>
          </a:p>
          <a:p>
            <a:pPr marL="171450" indent="-171450">
              <a:buFont typeface="Arial" panose="020B0604020202020204" pitchFamily="34" charset="0"/>
              <a:buChar char="•"/>
            </a:pPr>
            <a:endParaRPr lang="en-GB" sz="1100" b="1">
              <a:solidFill>
                <a:schemeClr val="tx1"/>
              </a:solidFill>
              <a:latin typeface="Century Gothic" panose="020B0502020202020204" pitchFamily="34" charset="0"/>
            </a:endParaRPr>
          </a:p>
        </p:txBody>
      </p:sp>
      <p:sp>
        <p:nvSpPr>
          <p:cNvPr id="18" name="Rectangle 17">
            <a:extLst>
              <a:ext uri="{FF2B5EF4-FFF2-40B4-BE49-F238E27FC236}">
                <a16:creationId xmlns:a16="http://schemas.microsoft.com/office/drawing/2014/main" id="{E7D3B6FF-CD7B-4422-86C6-800E979B7FF9}"/>
              </a:ext>
            </a:extLst>
          </p:cNvPr>
          <p:cNvSpPr/>
          <p:nvPr/>
        </p:nvSpPr>
        <p:spPr>
          <a:xfrm>
            <a:off x="4724399" y="2692935"/>
            <a:ext cx="1838326" cy="366341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950" b="1">
                <a:solidFill>
                  <a:schemeClr val="tx1"/>
                </a:solidFill>
                <a:latin typeface="Century Gothic" panose="020B0502020202020204" pitchFamily="34" charset="0"/>
              </a:rPr>
              <a:t>Knowing that they need to be quiet and concentrate when listening.</a:t>
            </a:r>
          </a:p>
          <a:p>
            <a:pPr marL="171450" indent="-171450">
              <a:buFont typeface="Arial" panose="020B0604020202020204" pitchFamily="34" charset="0"/>
              <a:buChar char="•"/>
            </a:pPr>
            <a:r>
              <a:rPr lang="en-GB" sz="950" b="1">
                <a:solidFill>
                  <a:schemeClr val="tx1"/>
                </a:solidFill>
                <a:latin typeface="Century Gothic" panose="020B0502020202020204" pitchFamily="34" charset="0"/>
              </a:rPr>
              <a:t>Maintaining attention, concentrating and sitting quietly during appropriate activities;</a:t>
            </a:r>
          </a:p>
          <a:p>
            <a:pPr marL="171450" indent="-171450">
              <a:buFont typeface="Arial" panose="020B0604020202020204" pitchFamily="34" charset="0"/>
              <a:buChar char="•"/>
            </a:pPr>
            <a:r>
              <a:rPr lang="en-GB" sz="950" b="1">
                <a:solidFill>
                  <a:schemeClr val="tx1"/>
                </a:solidFill>
                <a:latin typeface="Century Gothic" panose="020B0502020202020204" pitchFamily="34" charset="0"/>
              </a:rPr>
              <a:t>Listening to a whole story from beginning to end;</a:t>
            </a:r>
          </a:p>
          <a:p>
            <a:pPr marL="171450" indent="-171450">
              <a:buFont typeface="Arial" panose="020B0604020202020204" pitchFamily="34" charset="0"/>
              <a:buChar char="•"/>
            </a:pPr>
            <a:r>
              <a:rPr lang="en-GB" sz="950" b="1">
                <a:solidFill>
                  <a:schemeClr val="tx1"/>
                </a:solidFill>
                <a:latin typeface="Century Gothic" panose="020B0502020202020204" pitchFamily="34" charset="0"/>
              </a:rPr>
              <a:t>Responding to instructions involving a two-part sequence;</a:t>
            </a:r>
          </a:p>
          <a:p>
            <a:pPr marL="171450" indent="-171450">
              <a:buFont typeface="Arial" panose="020B0604020202020204" pitchFamily="34" charset="0"/>
              <a:buChar char="•"/>
            </a:pPr>
            <a:r>
              <a:rPr lang="en-GB" sz="950" b="1">
                <a:solidFill>
                  <a:schemeClr val="tx1"/>
                </a:solidFill>
                <a:latin typeface="Century Gothic" panose="020B0502020202020204" pitchFamily="34" charset="0"/>
              </a:rPr>
              <a:t>Listening and responding to ideas expressed by others in conversation and discussion;</a:t>
            </a:r>
          </a:p>
          <a:p>
            <a:pPr marL="171450" indent="-171450">
              <a:buFont typeface="Arial" panose="020B0604020202020204" pitchFamily="34" charset="0"/>
              <a:buChar char="•"/>
            </a:pPr>
            <a:r>
              <a:rPr lang="en-GB" sz="950" b="1">
                <a:solidFill>
                  <a:schemeClr val="tx1"/>
                </a:solidFill>
                <a:latin typeface="Century Gothic" panose="020B0502020202020204" pitchFamily="34" charset="0"/>
              </a:rPr>
              <a:t>Remembering key points from story without needing prompts;</a:t>
            </a:r>
          </a:p>
          <a:p>
            <a:pPr marL="171450" indent="-171450">
              <a:buFont typeface="Arial" panose="020B0604020202020204" pitchFamily="34" charset="0"/>
              <a:buChar char="•"/>
            </a:pPr>
            <a:r>
              <a:rPr lang="en-GB" sz="950" b="1">
                <a:solidFill>
                  <a:schemeClr val="tx1"/>
                </a:solidFill>
                <a:latin typeface="Century Gothic" panose="020B0502020202020204" pitchFamily="34" charset="0"/>
              </a:rPr>
              <a:t>Showing specific interest in a non-fiction book linked to a topic or theme.</a:t>
            </a:r>
          </a:p>
        </p:txBody>
      </p:sp>
      <p:sp>
        <p:nvSpPr>
          <p:cNvPr id="19" name="Rectangle 18">
            <a:extLst>
              <a:ext uri="{FF2B5EF4-FFF2-40B4-BE49-F238E27FC236}">
                <a16:creationId xmlns:a16="http://schemas.microsoft.com/office/drawing/2014/main" id="{CD0CD56C-65AD-4C76-900E-E4B82122E69D}"/>
              </a:ext>
            </a:extLst>
          </p:cNvPr>
          <p:cNvSpPr/>
          <p:nvPr/>
        </p:nvSpPr>
        <p:spPr>
          <a:xfrm>
            <a:off x="6938962" y="2771775"/>
            <a:ext cx="1838326" cy="283190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1000" b="1" dirty="0">
                <a:solidFill>
                  <a:schemeClr val="tx1"/>
                </a:solidFill>
                <a:latin typeface="Century Gothic" panose="020B0502020202020204" pitchFamily="34" charset="0"/>
              </a:rPr>
              <a:t>Listen attentively and respond to what they hear with relevant questions, comments and actions when being read to and during whole class discussions and small group interactions; </a:t>
            </a:r>
          </a:p>
          <a:p>
            <a:pPr marL="171450" indent="-171450">
              <a:buFont typeface="Arial" panose="020B0604020202020204" pitchFamily="34" charset="0"/>
              <a:buChar char="•"/>
            </a:pPr>
            <a:r>
              <a:rPr lang="en-GB" sz="1000" b="1" dirty="0">
                <a:solidFill>
                  <a:schemeClr val="tx1"/>
                </a:solidFill>
                <a:latin typeface="Century Gothic" panose="020B0502020202020204" pitchFamily="34" charset="0"/>
              </a:rPr>
              <a:t>Make comments about what they have heard and ask questions to clarify their understanding; </a:t>
            </a:r>
          </a:p>
          <a:p>
            <a:pPr marL="171450" indent="-171450">
              <a:buFont typeface="Arial" panose="020B0604020202020204" pitchFamily="34" charset="0"/>
              <a:buChar char="•"/>
            </a:pPr>
            <a:r>
              <a:rPr lang="en-GB" sz="1000" b="1" dirty="0">
                <a:solidFill>
                  <a:schemeClr val="tx1"/>
                </a:solidFill>
                <a:latin typeface="Century Gothic" panose="020B0502020202020204" pitchFamily="34" charset="0"/>
              </a:rPr>
              <a:t>Hold conversation when engaged in back-and-forth exchanges with their teacher and peers.</a:t>
            </a:r>
          </a:p>
        </p:txBody>
      </p:sp>
      <p:sp>
        <p:nvSpPr>
          <p:cNvPr id="20" name="Rectangle 19">
            <a:extLst>
              <a:ext uri="{FF2B5EF4-FFF2-40B4-BE49-F238E27FC236}">
                <a16:creationId xmlns:a16="http://schemas.microsoft.com/office/drawing/2014/main" id="{413742AF-BA83-4051-9991-E630CD14E758}"/>
              </a:ext>
            </a:extLst>
          </p:cNvPr>
          <p:cNvSpPr/>
          <p:nvPr/>
        </p:nvSpPr>
        <p:spPr>
          <a:xfrm>
            <a:off x="6938962" y="1733550"/>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working at the expected level of  development will</a:t>
            </a:r>
          </a:p>
        </p:txBody>
      </p:sp>
      <p:sp>
        <p:nvSpPr>
          <p:cNvPr id="21" name="TextBox 20">
            <a:extLst>
              <a:ext uri="{FF2B5EF4-FFF2-40B4-BE49-F238E27FC236}">
                <a16:creationId xmlns:a16="http://schemas.microsoft.com/office/drawing/2014/main" id="{FBCB89E0-C069-4CEB-BC6D-5EB35A248B7E}"/>
              </a:ext>
            </a:extLst>
          </p:cNvPr>
          <p:cNvSpPr txBox="1"/>
          <p:nvPr/>
        </p:nvSpPr>
        <p:spPr>
          <a:xfrm>
            <a:off x="6938962" y="1254324"/>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reception</a:t>
            </a:r>
          </a:p>
        </p:txBody>
      </p:sp>
      <p:sp>
        <p:nvSpPr>
          <p:cNvPr id="22" name="Rectangle 21">
            <a:extLst>
              <a:ext uri="{FF2B5EF4-FFF2-40B4-BE49-F238E27FC236}">
                <a16:creationId xmlns:a16="http://schemas.microsoft.com/office/drawing/2014/main" id="{F5A80219-CC73-487D-8C49-A69B40E54900}"/>
              </a:ext>
            </a:extLst>
          </p:cNvPr>
          <p:cNvSpPr/>
          <p:nvPr/>
        </p:nvSpPr>
        <p:spPr>
          <a:xfrm>
            <a:off x="295275" y="1733550"/>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3" name="TextBox 22">
            <a:extLst>
              <a:ext uri="{FF2B5EF4-FFF2-40B4-BE49-F238E27FC236}">
                <a16:creationId xmlns:a16="http://schemas.microsoft.com/office/drawing/2014/main" id="{CAFBF1F9-26A8-4240-A8EF-4419BE9A4ED5}"/>
              </a:ext>
            </a:extLst>
          </p:cNvPr>
          <p:cNvSpPr txBox="1"/>
          <p:nvPr/>
        </p:nvSpPr>
        <p:spPr>
          <a:xfrm>
            <a:off x="295275" y="1254324"/>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nursery</a:t>
            </a:r>
          </a:p>
        </p:txBody>
      </p:sp>
      <p:sp>
        <p:nvSpPr>
          <p:cNvPr id="24" name="TextBox 23">
            <a:extLst>
              <a:ext uri="{FF2B5EF4-FFF2-40B4-BE49-F238E27FC236}">
                <a16:creationId xmlns:a16="http://schemas.microsoft.com/office/drawing/2014/main" id="{24CAB40F-BE79-418F-9720-64E8B908F3AD}"/>
              </a:ext>
            </a:extLst>
          </p:cNvPr>
          <p:cNvSpPr txBox="1"/>
          <p:nvPr/>
        </p:nvSpPr>
        <p:spPr>
          <a:xfrm>
            <a:off x="2324100" y="1254323"/>
            <a:ext cx="2024062"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autumn term</a:t>
            </a:r>
          </a:p>
        </p:txBody>
      </p:sp>
      <p:sp>
        <p:nvSpPr>
          <p:cNvPr id="25" name="TextBox 24">
            <a:extLst>
              <a:ext uri="{FF2B5EF4-FFF2-40B4-BE49-F238E27FC236}">
                <a16:creationId xmlns:a16="http://schemas.microsoft.com/office/drawing/2014/main" id="{63EE487E-E363-457A-A9DF-2C0982732CCE}"/>
              </a:ext>
            </a:extLst>
          </p:cNvPr>
          <p:cNvSpPr txBox="1"/>
          <p:nvPr/>
        </p:nvSpPr>
        <p:spPr>
          <a:xfrm>
            <a:off x="4724399" y="1254323"/>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spring term</a:t>
            </a:r>
          </a:p>
        </p:txBody>
      </p:sp>
      <p:sp>
        <p:nvSpPr>
          <p:cNvPr id="26" name="Rectangle 25">
            <a:extLst>
              <a:ext uri="{FF2B5EF4-FFF2-40B4-BE49-F238E27FC236}">
                <a16:creationId xmlns:a16="http://schemas.microsoft.com/office/drawing/2014/main" id="{C50C895F-7FD7-4E98-BDCF-7F25CF6C1ECF}"/>
              </a:ext>
            </a:extLst>
          </p:cNvPr>
          <p:cNvSpPr/>
          <p:nvPr/>
        </p:nvSpPr>
        <p:spPr>
          <a:xfrm>
            <a:off x="2509836" y="1733549"/>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7" name="Rectangle 26">
            <a:extLst>
              <a:ext uri="{FF2B5EF4-FFF2-40B4-BE49-F238E27FC236}">
                <a16:creationId xmlns:a16="http://schemas.microsoft.com/office/drawing/2014/main" id="{030045F8-D53B-43FE-8544-571B158C799C}"/>
              </a:ext>
            </a:extLst>
          </p:cNvPr>
          <p:cNvSpPr/>
          <p:nvPr/>
        </p:nvSpPr>
        <p:spPr>
          <a:xfrm>
            <a:off x="4724399" y="1733548"/>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3" name="Footer Placeholder 2">
            <a:extLst>
              <a:ext uri="{FF2B5EF4-FFF2-40B4-BE49-F238E27FC236}">
                <a16:creationId xmlns:a16="http://schemas.microsoft.com/office/drawing/2014/main" id="{242D27F8-5873-E34B-25AE-0A0EDB31C604}"/>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52418E28-9235-1768-160D-CD7620F24839}"/>
              </a:ext>
            </a:extLst>
          </p:cNvPr>
          <p:cNvSpPr>
            <a:spLocks noGrp="1"/>
          </p:cNvSpPr>
          <p:nvPr>
            <p:ph type="sldNum" sz="quarter" idx="12"/>
          </p:nvPr>
        </p:nvSpPr>
        <p:spPr/>
        <p:txBody>
          <a:bodyPr/>
          <a:lstStyle/>
          <a:p>
            <a:fld id="{ADBD1915-73F0-4A8D-B501-CF547A3FBDF8}" type="slidenum">
              <a:rPr lang="en-GB" smtClean="0"/>
              <a:t>3</a:t>
            </a:fld>
            <a:endParaRPr lang="en-GB"/>
          </a:p>
        </p:txBody>
      </p:sp>
    </p:spTree>
    <p:extLst>
      <p:ext uri="{BB962C8B-B14F-4D97-AF65-F5344CB8AC3E}">
        <p14:creationId xmlns:p14="http://schemas.microsoft.com/office/powerpoint/2010/main" val="269343837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8F294A4B-6C27-433C-B7D3-6162B6429A26}"/>
              </a:ext>
            </a:extLst>
          </p:cNvPr>
          <p:cNvGraphicFramePr>
            <a:graphicFrameLocks noGrp="1"/>
          </p:cNvGraphicFramePr>
          <p:nvPr>
            <p:ph idx="1"/>
            <p:extLst>
              <p:ext uri="{D42A27DB-BD31-4B8C-83A1-F6EECF244321}">
                <p14:modId xmlns:p14="http://schemas.microsoft.com/office/powerpoint/2010/main" val="3098984378"/>
              </p:ext>
            </p:extLst>
          </p:nvPr>
        </p:nvGraphicFramePr>
        <p:xfrm>
          <a:off x="295275" y="225425"/>
          <a:ext cx="8482013" cy="741680"/>
        </p:xfrm>
        <a:graphic>
          <a:graphicData uri="http://schemas.openxmlformats.org/drawingml/2006/table">
            <a:tbl>
              <a:tblPr firstRow="1" bandRow="1">
                <a:tableStyleId>{5C22544A-7EE6-4342-B048-85BDC9FD1C3A}</a:tableStyleId>
              </a:tblPr>
              <a:tblGrid>
                <a:gridCol w="8482013">
                  <a:extLst>
                    <a:ext uri="{9D8B030D-6E8A-4147-A177-3AD203B41FA5}">
                      <a16:colId xmlns:a16="http://schemas.microsoft.com/office/drawing/2014/main" val="3754541971"/>
                    </a:ext>
                  </a:extLst>
                </a:gridCol>
              </a:tblGrid>
              <a:tr h="370840">
                <a:tc>
                  <a:txBody>
                    <a:bodyPr/>
                    <a:lstStyle/>
                    <a:p>
                      <a:pPr algn="ctr"/>
                      <a:r>
                        <a:rPr lang="en-GB">
                          <a:latin typeface="Century Gothic" panose="020B0502020202020204" pitchFamily="34" charset="0"/>
                        </a:rPr>
                        <a:t>LITERACY: Progress though reception</a:t>
                      </a:r>
                    </a:p>
                  </a:txBody>
                  <a:tcPr>
                    <a:solidFill>
                      <a:srgbClr val="D280D0"/>
                    </a:solidFill>
                  </a:tcPr>
                </a:tc>
                <a:extLst>
                  <a:ext uri="{0D108BD9-81ED-4DB2-BD59-A6C34878D82A}">
                    <a16:rowId xmlns:a16="http://schemas.microsoft.com/office/drawing/2014/main" val="2121299838"/>
                  </a:ext>
                </a:extLst>
              </a:tr>
              <a:tr h="370840">
                <a:tc>
                  <a:txBody>
                    <a:bodyPr/>
                    <a:lstStyle/>
                    <a:p>
                      <a:pPr algn="ctr"/>
                      <a:r>
                        <a:rPr lang="en-GB" b="1">
                          <a:solidFill>
                            <a:srgbClr val="D280D0"/>
                          </a:solidFill>
                          <a:latin typeface="Century Gothic" panose="020B0502020202020204" pitchFamily="34" charset="0"/>
                        </a:rPr>
                        <a:t>Comprehension</a:t>
                      </a:r>
                    </a:p>
                  </a:txBody>
                  <a:tcPr>
                    <a:noFill/>
                  </a:tcPr>
                </a:tc>
                <a:extLst>
                  <a:ext uri="{0D108BD9-81ED-4DB2-BD59-A6C34878D82A}">
                    <a16:rowId xmlns:a16="http://schemas.microsoft.com/office/drawing/2014/main" val="762247846"/>
                  </a:ext>
                </a:extLst>
              </a:tr>
            </a:tbl>
          </a:graphicData>
        </a:graphic>
      </p:graphicFrame>
      <p:sp>
        <p:nvSpPr>
          <p:cNvPr id="14" name="Rectangle 13">
            <a:extLst>
              <a:ext uri="{FF2B5EF4-FFF2-40B4-BE49-F238E27FC236}">
                <a16:creationId xmlns:a16="http://schemas.microsoft.com/office/drawing/2014/main" id="{83F880F4-4AE3-4016-919C-4BB11928779B}"/>
              </a:ext>
            </a:extLst>
          </p:cNvPr>
          <p:cNvSpPr/>
          <p:nvPr/>
        </p:nvSpPr>
        <p:spPr>
          <a:xfrm>
            <a:off x="295275" y="2771775"/>
            <a:ext cx="1838326" cy="19176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GB" sz="1100" b="1" i="0" u="none" strike="noStrike" baseline="0">
              <a:solidFill>
                <a:srgbClr val="000000"/>
              </a:solidFill>
              <a:latin typeface="Century Gothic" panose="020B0502020202020204" pitchFamily="34" charset="0"/>
            </a:endParaRPr>
          </a:p>
          <a:p>
            <a:pPr marL="171450" indent="-171450">
              <a:buFont typeface="Arial" panose="020B0604020202020204" pitchFamily="34" charset="0"/>
              <a:buChar char="•"/>
            </a:pPr>
            <a:r>
              <a:rPr lang="en-GB" sz="1050" b="1">
                <a:solidFill>
                  <a:srgbClr val="000000"/>
                </a:solidFill>
                <a:latin typeface="Century Gothic" panose="020B0502020202020204" pitchFamily="34" charset="0"/>
              </a:rPr>
              <a:t>H</a:t>
            </a:r>
            <a:r>
              <a:rPr lang="en-GB" sz="1050" b="1" i="0" u="none" strike="noStrike" baseline="0">
                <a:solidFill>
                  <a:srgbClr val="000000"/>
                </a:solidFill>
                <a:latin typeface="Century Gothic" panose="020B0502020202020204" pitchFamily="34" charset="0"/>
              </a:rPr>
              <a:t>olding a book, turning the pages and indicating an understanding of pictures and print; </a:t>
            </a:r>
          </a:p>
          <a:p>
            <a:pPr marL="171450" indent="-171450">
              <a:buFont typeface="Arial" panose="020B0604020202020204" pitchFamily="34" charset="0"/>
              <a:buChar char="•"/>
            </a:pPr>
            <a:r>
              <a:rPr lang="en-GB" sz="1050" b="1">
                <a:solidFill>
                  <a:srgbClr val="000000"/>
                </a:solidFill>
                <a:latin typeface="Century Gothic" panose="020B0502020202020204" pitchFamily="34" charset="0"/>
              </a:rPr>
              <a:t>T</a:t>
            </a:r>
            <a:r>
              <a:rPr lang="en-GB" sz="1050" b="1" i="0" u="none" strike="noStrike" baseline="0">
                <a:solidFill>
                  <a:srgbClr val="000000"/>
                </a:solidFill>
                <a:latin typeface="Century Gothic" panose="020B0502020202020204" pitchFamily="34" charset="0"/>
              </a:rPr>
              <a:t>elling a story to friends;</a:t>
            </a:r>
          </a:p>
          <a:p>
            <a:pPr marL="171450" indent="-171450">
              <a:buFont typeface="Arial" panose="020B0604020202020204" pitchFamily="34" charset="0"/>
              <a:buChar char="•"/>
            </a:pPr>
            <a:r>
              <a:rPr lang="en-GB" sz="1050" b="1">
                <a:solidFill>
                  <a:srgbClr val="000000"/>
                </a:solidFill>
                <a:latin typeface="Century Gothic" panose="020B0502020202020204" pitchFamily="34" charset="0"/>
              </a:rPr>
              <a:t>T</a:t>
            </a:r>
            <a:r>
              <a:rPr lang="en-GB" sz="1050" b="1" i="0" u="none" strike="noStrike" baseline="0">
                <a:solidFill>
                  <a:srgbClr val="000000"/>
                </a:solidFill>
                <a:latin typeface="Century Gothic" panose="020B0502020202020204" pitchFamily="34" charset="0"/>
              </a:rPr>
              <a:t>alking about events and characters in books; </a:t>
            </a:r>
          </a:p>
          <a:p>
            <a:pPr marL="171450" indent="-171450">
              <a:buFont typeface="Arial" panose="020B0604020202020204" pitchFamily="34" charset="0"/>
              <a:buChar char="•"/>
            </a:pPr>
            <a:r>
              <a:rPr lang="en-GB" sz="1050" b="1">
                <a:solidFill>
                  <a:srgbClr val="000000"/>
                </a:solidFill>
                <a:latin typeface="Century Gothic" panose="020B0502020202020204" pitchFamily="34" charset="0"/>
              </a:rPr>
              <a:t>M</a:t>
            </a:r>
            <a:r>
              <a:rPr lang="en-GB" sz="1050" b="1" i="0" u="none" strike="noStrike" baseline="0">
                <a:solidFill>
                  <a:srgbClr val="000000"/>
                </a:solidFill>
                <a:latin typeface="Century Gothic" panose="020B0502020202020204" pitchFamily="34" charset="0"/>
              </a:rPr>
              <a:t>aking suggestions about what might happen next in a story.</a:t>
            </a:r>
          </a:p>
        </p:txBody>
      </p:sp>
      <p:sp>
        <p:nvSpPr>
          <p:cNvPr id="17" name="Rectangle 16">
            <a:extLst>
              <a:ext uri="{FF2B5EF4-FFF2-40B4-BE49-F238E27FC236}">
                <a16:creationId xmlns:a16="http://schemas.microsoft.com/office/drawing/2014/main" id="{76ABC9D3-EFFA-48B9-87EC-BDBF29665BCF}"/>
              </a:ext>
            </a:extLst>
          </p:cNvPr>
          <p:cNvSpPr/>
          <p:nvPr/>
        </p:nvSpPr>
        <p:spPr>
          <a:xfrm>
            <a:off x="2509836" y="2771775"/>
            <a:ext cx="1838326" cy="117105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800" b="0" i="0" u="none" strike="noStrike" baseline="0">
              <a:latin typeface="Calibri" panose="020F0502020204030204" pitchFamily="34" charset="0"/>
            </a:endParaRPr>
          </a:p>
          <a:p>
            <a:pPr marL="171450" indent="-171450">
              <a:buFont typeface="Arial" panose="020B0604020202020204" pitchFamily="34" charset="0"/>
              <a:buChar char="•"/>
            </a:pPr>
            <a:r>
              <a:rPr lang="en-GB" sz="1050" b="1">
                <a:solidFill>
                  <a:srgbClr val="000000"/>
                </a:solidFill>
                <a:latin typeface="Century Gothic" panose="020B0502020202020204" pitchFamily="34" charset="0"/>
              </a:rPr>
              <a:t>H</a:t>
            </a:r>
            <a:r>
              <a:rPr lang="en-GB" sz="1050" b="1" i="0" u="none" strike="noStrike" baseline="0">
                <a:solidFill>
                  <a:srgbClr val="000000"/>
                </a:solidFill>
                <a:latin typeface="Century Gothic" panose="020B0502020202020204" pitchFamily="34" charset="0"/>
              </a:rPr>
              <a:t>olding a book, turn the pages and indicating an understanding of pictures and print;</a:t>
            </a:r>
          </a:p>
          <a:p>
            <a:pPr marL="171450" indent="-171450">
              <a:buFont typeface="Arial" panose="020B0604020202020204" pitchFamily="34" charset="0"/>
              <a:buChar char="•"/>
            </a:pPr>
            <a:r>
              <a:rPr lang="en-GB" sz="1050" b="1">
                <a:solidFill>
                  <a:srgbClr val="000000"/>
                </a:solidFill>
                <a:latin typeface="Century Gothic" panose="020B0502020202020204" pitchFamily="34" charset="0"/>
              </a:rPr>
              <a:t>T</a:t>
            </a:r>
            <a:r>
              <a:rPr lang="en-GB" sz="1050" b="1" i="0" u="none" strike="noStrike" baseline="0">
                <a:solidFill>
                  <a:srgbClr val="000000"/>
                </a:solidFill>
                <a:latin typeface="Century Gothic" panose="020B0502020202020204" pitchFamily="34" charset="0"/>
              </a:rPr>
              <a:t>elling a story to friends.</a:t>
            </a:r>
          </a:p>
          <a:p>
            <a:r>
              <a:rPr lang="en-GB" sz="1800" b="0" i="0" u="none" strike="noStrike" baseline="0">
                <a:solidFill>
                  <a:srgbClr val="000000"/>
                </a:solidFill>
                <a:latin typeface="Calibri" panose="020F0502020204030204" pitchFamily="34" charset="0"/>
              </a:rPr>
              <a:t>	</a:t>
            </a:r>
          </a:p>
        </p:txBody>
      </p:sp>
      <p:sp>
        <p:nvSpPr>
          <p:cNvPr id="18" name="Rectangle 17">
            <a:extLst>
              <a:ext uri="{FF2B5EF4-FFF2-40B4-BE49-F238E27FC236}">
                <a16:creationId xmlns:a16="http://schemas.microsoft.com/office/drawing/2014/main" id="{E7D3B6FF-CD7B-4422-86C6-800E979B7FF9}"/>
              </a:ext>
            </a:extLst>
          </p:cNvPr>
          <p:cNvSpPr/>
          <p:nvPr/>
        </p:nvSpPr>
        <p:spPr>
          <a:xfrm>
            <a:off x="4795840" y="2889221"/>
            <a:ext cx="1838326" cy="29432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800" b="0" i="0" u="none" strike="noStrike" baseline="0">
              <a:latin typeface="Calibri" panose="020F0502020204030204" pitchFamily="34" charset="0"/>
            </a:endParaRPr>
          </a:p>
          <a:p>
            <a:pPr marL="171450" indent="-171450">
              <a:buFont typeface="Arial" panose="020B0604020202020204" pitchFamily="34" charset="0"/>
              <a:buChar char="•"/>
            </a:pPr>
            <a:r>
              <a:rPr lang="en-GB" sz="1050" b="1">
                <a:solidFill>
                  <a:srgbClr val="000000"/>
                </a:solidFill>
                <a:latin typeface="Century Gothic" panose="020B0502020202020204" pitchFamily="34" charset="0"/>
              </a:rPr>
              <a:t>T</a:t>
            </a:r>
            <a:r>
              <a:rPr lang="en-GB" sz="1050" b="1" i="0" u="none" strike="noStrike" baseline="0">
                <a:solidFill>
                  <a:srgbClr val="000000"/>
                </a:solidFill>
                <a:latin typeface="Century Gothic" panose="020B0502020202020204" pitchFamily="34" charset="0"/>
              </a:rPr>
              <a:t>alking about events and characters in books; </a:t>
            </a:r>
          </a:p>
          <a:p>
            <a:pPr marL="171450" indent="-171450">
              <a:buFont typeface="Arial" panose="020B0604020202020204" pitchFamily="34" charset="0"/>
              <a:buChar char="•"/>
            </a:pPr>
            <a:r>
              <a:rPr lang="en-GB" sz="1050" b="1">
                <a:solidFill>
                  <a:srgbClr val="000000"/>
                </a:solidFill>
                <a:latin typeface="Century Gothic" panose="020B0502020202020204" pitchFamily="34" charset="0"/>
              </a:rPr>
              <a:t>M</a:t>
            </a:r>
            <a:r>
              <a:rPr lang="en-GB" sz="1050" b="1" i="0" u="none" strike="noStrike" baseline="0">
                <a:solidFill>
                  <a:srgbClr val="000000"/>
                </a:solidFill>
                <a:latin typeface="Century Gothic" panose="020B0502020202020204" pitchFamily="34" charset="0"/>
              </a:rPr>
              <a:t>aking suggestions about what might happen next in a story;</a:t>
            </a:r>
          </a:p>
          <a:p>
            <a:pPr marL="171450" indent="-171450">
              <a:buFont typeface="Arial" panose="020B0604020202020204" pitchFamily="34" charset="0"/>
              <a:buChar char="•"/>
            </a:pPr>
            <a:r>
              <a:rPr lang="en-GB" sz="1050" b="1">
                <a:solidFill>
                  <a:srgbClr val="000000"/>
                </a:solidFill>
                <a:latin typeface="Century Gothic" panose="020B0502020202020204" pitchFamily="34" charset="0"/>
              </a:rPr>
              <a:t>R</a:t>
            </a:r>
            <a:r>
              <a:rPr lang="en-GB" sz="1050" b="1" i="0" u="none" strike="noStrike" baseline="0">
                <a:solidFill>
                  <a:srgbClr val="000000"/>
                </a:solidFill>
                <a:latin typeface="Century Gothic" panose="020B0502020202020204" pitchFamily="34" charset="0"/>
              </a:rPr>
              <a:t>eading simple words and simple sentences; </a:t>
            </a:r>
          </a:p>
          <a:p>
            <a:pPr marL="171450" indent="-171450">
              <a:buFont typeface="Arial" panose="020B0604020202020204" pitchFamily="34" charset="0"/>
              <a:buChar char="•"/>
            </a:pPr>
            <a:r>
              <a:rPr lang="en-GB" sz="1050" b="1">
                <a:solidFill>
                  <a:srgbClr val="000000"/>
                </a:solidFill>
                <a:latin typeface="Century Gothic" panose="020B0502020202020204" pitchFamily="34" charset="0"/>
              </a:rPr>
              <a:t>T</a:t>
            </a:r>
            <a:r>
              <a:rPr lang="en-GB" sz="1050" b="1" i="0" u="none" strike="noStrike" baseline="0">
                <a:solidFill>
                  <a:srgbClr val="000000"/>
                </a:solidFill>
                <a:latin typeface="Century Gothic" panose="020B0502020202020204" pitchFamily="34" charset="0"/>
              </a:rPr>
              <a:t>alking about their favourite book;</a:t>
            </a:r>
          </a:p>
          <a:p>
            <a:pPr marL="171450" indent="-171450">
              <a:buFont typeface="Arial" panose="020B0604020202020204" pitchFamily="34" charset="0"/>
              <a:buChar char="•"/>
            </a:pPr>
            <a:r>
              <a:rPr lang="en-GB" sz="1050" b="1">
                <a:solidFill>
                  <a:srgbClr val="000000"/>
                </a:solidFill>
                <a:latin typeface="Century Gothic" panose="020B0502020202020204" pitchFamily="34" charset="0"/>
              </a:rPr>
              <a:t>U</a:t>
            </a:r>
            <a:r>
              <a:rPr lang="en-GB" sz="1050" b="1" i="0" u="none" strike="noStrike" baseline="0">
                <a:solidFill>
                  <a:srgbClr val="000000"/>
                </a:solidFill>
                <a:latin typeface="Century Gothic" panose="020B0502020202020204" pitchFamily="34" charset="0"/>
              </a:rPr>
              <a:t>sing vocabulary and events from stories in their play;</a:t>
            </a:r>
          </a:p>
          <a:p>
            <a:pPr marL="171450" indent="-171450">
              <a:buFont typeface="Arial" panose="020B0604020202020204" pitchFamily="34" charset="0"/>
              <a:buChar char="•"/>
            </a:pPr>
            <a:r>
              <a:rPr lang="en-GB" sz="1050" b="1" u="none" strike="noStrike" baseline="0">
                <a:solidFill>
                  <a:srgbClr val="000000"/>
                </a:solidFill>
                <a:latin typeface="Century Gothic" panose="020B0502020202020204" pitchFamily="34" charset="0"/>
              </a:rPr>
              <a:t>Re-reading books to build up their confidence, their fluency and their understanding and enjoyment in word reading.</a:t>
            </a:r>
          </a:p>
          <a:p>
            <a:r>
              <a:rPr lang="en-GB" sz="1800" b="0" i="0" u="none" strike="noStrike" baseline="0">
                <a:solidFill>
                  <a:srgbClr val="000000"/>
                </a:solidFill>
                <a:latin typeface="Calibri" panose="020F0502020204030204" pitchFamily="34" charset="0"/>
              </a:rPr>
              <a:t>	</a:t>
            </a:r>
          </a:p>
        </p:txBody>
      </p:sp>
      <p:sp>
        <p:nvSpPr>
          <p:cNvPr id="19" name="Rectangle 18">
            <a:extLst>
              <a:ext uri="{FF2B5EF4-FFF2-40B4-BE49-F238E27FC236}">
                <a16:creationId xmlns:a16="http://schemas.microsoft.com/office/drawing/2014/main" id="{CD0CD56C-65AD-4C76-900E-E4B82122E69D}"/>
              </a:ext>
            </a:extLst>
          </p:cNvPr>
          <p:cNvSpPr/>
          <p:nvPr/>
        </p:nvSpPr>
        <p:spPr>
          <a:xfrm>
            <a:off x="6938962" y="2855171"/>
            <a:ext cx="1838326" cy="24629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endParaRPr lang="en-GB" sz="1000" b="1" i="1" u="none" strike="noStrike" baseline="0" dirty="0">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i="1" dirty="0">
              <a:solidFill>
                <a:srgbClr val="000000"/>
              </a:solidFill>
              <a:latin typeface="Century Gothic" panose="020B0502020202020204" pitchFamily="34" charset="0"/>
            </a:endParaRPr>
          </a:p>
          <a:p>
            <a:pPr marL="171450" indent="-171450">
              <a:buFont typeface="Arial" panose="020B0604020202020204" pitchFamily="34" charset="0"/>
              <a:buChar char="•"/>
            </a:pPr>
            <a:r>
              <a:rPr lang="en-GB" sz="1050" b="1" u="none" strike="noStrike" baseline="0" dirty="0">
                <a:solidFill>
                  <a:srgbClr val="000000"/>
                </a:solidFill>
                <a:latin typeface="Century Gothic" panose="020B0502020202020204" pitchFamily="34" charset="0"/>
              </a:rPr>
              <a:t>Demonstrate understanding of what has been read to them by retelling stories and narratives using their own words and recently introduced vocabulary;</a:t>
            </a:r>
          </a:p>
          <a:p>
            <a:pPr marL="171450" indent="-171450">
              <a:buFont typeface="Arial" panose="020B0604020202020204" pitchFamily="34" charset="0"/>
              <a:buChar char="•"/>
            </a:pPr>
            <a:r>
              <a:rPr lang="en-GB" sz="1050" b="1" u="none" strike="noStrike" baseline="0" dirty="0">
                <a:solidFill>
                  <a:srgbClr val="000000"/>
                </a:solidFill>
                <a:latin typeface="Century Gothic" panose="020B0502020202020204" pitchFamily="34" charset="0"/>
              </a:rPr>
              <a:t>Anticipate – where appropriate – key events in stories;</a:t>
            </a:r>
          </a:p>
          <a:p>
            <a:pPr marL="171450" indent="-171450">
              <a:buFont typeface="Arial" panose="020B0604020202020204" pitchFamily="34" charset="0"/>
              <a:buChar char="•"/>
            </a:pPr>
            <a:r>
              <a:rPr lang="en-GB" sz="1050" b="1" dirty="0">
                <a:solidFill>
                  <a:srgbClr val="000000"/>
                </a:solidFill>
                <a:latin typeface="Century Gothic" panose="020B0502020202020204" pitchFamily="34" charset="0"/>
              </a:rPr>
              <a:t>Use and understand recently introduced vocabulary during discussions about stories, non-fiction, rhymes, poems and during role play.</a:t>
            </a:r>
            <a:endParaRPr lang="en-GB" sz="2000" b="0" i="0" u="none" strike="noStrike" baseline="0" dirty="0">
              <a:solidFill>
                <a:srgbClr val="000000"/>
              </a:solidFill>
              <a:latin typeface="Calibri" panose="020F0502020204030204" pitchFamily="34" charset="0"/>
            </a:endParaRPr>
          </a:p>
          <a:p>
            <a:r>
              <a:rPr lang="en-GB" sz="1200" b="1" u="none" strike="noStrike" baseline="0" dirty="0">
                <a:solidFill>
                  <a:srgbClr val="000000"/>
                </a:solidFill>
                <a:latin typeface="Century Gothic" panose="020B0502020202020204" pitchFamily="34" charset="0"/>
              </a:rPr>
              <a:t>	</a:t>
            </a:r>
          </a:p>
        </p:txBody>
      </p:sp>
      <p:sp>
        <p:nvSpPr>
          <p:cNvPr id="20" name="Rectangle 19">
            <a:extLst>
              <a:ext uri="{FF2B5EF4-FFF2-40B4-BE49-F238E27FC236}">
                <a16:creationId xmlns:a16="http://schemas.microsoft.com/office/drawing/2014/main" id="{413742AF-BA83-4051-9991-E630CD14E758}"/>
              </a:ext>
            </a:extLst>
          </p:cNvPr>
          <p:cNvSpPr/>
          <p:nvPr/>
        </p:nvSpPr>
        <p:spPr>
          <a:xfrm>
            <a:off x="6938962" y="1733550"/>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working at the expected level of  development will</a:t>
            </a:r>
          </a:p>
        </p:txBody>
      </p:sp>
      <p:sp>
        <p:nvSpPr>
          <p:cNvPr id="21" name="TextBox 20">
            <a:extLst>
              <a:ext uri="{FF2B5EF4-FFF2-40B4-BE49-F238E27FC236}">
                <a16:creationId xmlns:a16="http://schemas.microsoft.com/office/drawing/2014/main" id="{FBCB89E0-C069-4CEB-BC6D-5EB35A248B7E}"/>
              </a:ext>
            </a:extLst>
          </p:cNvPr>
          <p:cNvSpPr txBox="1"/>
          <p:nvPr/>
        </p:nvSpPr>
        <p:spPr>
          <a:xfrm>
            <a:off x="6938962" y="1254324"/>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reception</a:t>
            </a:r>
          </a:p>
        </p:txBody>
      </p:sp>
      <p:sp>
        <p:nvSpPr>
          <p:cNvPr id="22" name="Rectangle 21">
            <a:extLst>
              <a:ext uri="{FF2B5EF4-FFF2-40B4-BE49-F238E27FC236}">
                <a16:creationId xmlns:a16="http://schemas.microsoft.com/office/drawing/2014/main" id="{F5A80219-CC73-487D-8C49-A69B40E54900}"/>
              </a:ext>
            </a:extLst>
          </p:cNvPr>
          <p:cNvSpPr/>
          <p:nvPr/>
        </p:nvSpPr>
        <p:spPr>
          <a:xfrm>
            <a:off x="295275" y="1733550"/>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3" name="TextBox 22">
            <a:extLst>
              <a:ext uri="{FF2B5EF4-FFF2-40B4-BE49-F238E27FC236}">
                <a16:creationId xmlns:a16="http://schemas.microsoft.com/office/drawing/2014/main" id="{CAFBF1F9-26A8-4240-A8EF-4419BE9A4ED5}"/>
              </a:ext>
            </a:extLst>
          </p:cNvPr>
          <p:cNvSpPr txBox="1"/>
          <p:nvPr/>
        </p:nvSpPr>
        <p:spPr>
          <a:xfrm>
            <a:off x="295275" y="1254324"/>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nursery</a:t>
            </a:r>
          </a:p>
        </p:txBody>
      </p:sp>
      <p:sp>
        <p:nvSpPr>
          <p:cNvPr id="24" name="TextBox 23">
            <a:extLst>
              <a:ext uri="{FF2B5EF4-FFF2-40B4-BE49-F238E27FC236}">
                <a16:creationId xmlns:a16="http://schemas.microsoft.com/office/drawing/2014/main" id="{24CAB40F-BE79-418F-9720-64E8B908F3AD}"/>
              </a:ext>
            </a:extLst>
          </p:cNvPr>
          <p:cNvSpPr txBox="1"/>
          <p:nvPr/>
        </p:nvSpPr>
        <p:spPr>
          <a:xfrm>
            <a:off x="2324100" y="1254323"/>
            <a:ext cx="2024062"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autumn term</a:t>
            </a:r>
          </a:p>
        </p:txBody>
      </p:sp>
      <p:sp>
        <p:nvSpPr>
          <p:cNvPr id="25" name="TextBox 24">
            <a:extLst>
              <a:ext uri="{FF2B5EF4-FFF2-40B4-BE49-F238E27FC236}">
                <a16:creationId xmlns:a16="http://schemas.microsoft.com/office/drawing/2014/main" id="{63EE487E-E363-457A-A9DF-2C0982732CCE}"/>
              </a:ext>
            </a:extLst>
          </p:cNvPr>
          <p:cNvSpPr txBox="1"/>
          <p:nvPr/>
        </p:nvSpPr>
        <p:spPr>
          <a:xfrm>
            <a:off x="4724399" y="1254323"/>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spring term</a:t>
            </a:r>
          </a:p>
        </p:txBody>
      </p:sp>
      <p:sp>
        <p:nvSpPr>
          <p:cNvPr id="26" name="Rectangle 25">
            <a:extLst>
              <a:ext uri="{FF2B5EF4-FFF2-40B4-BE49-F238E27FC236}">
                <a16:creationId xmlns:a16="http://schemas.microsoft.com/office/drawing/2014/main" id="{C50C895F-7FD7-4E98-BDCF-7F25CF6C1ECF}"/>
              </a:ext>
            </a:extLst>
          </p:cNvPr>
          <p:cNvSpPr/>
          <p:nvPr/>
        </p:nvSpPr>
        <p:spPr>
          <a:xfrm>
            <a:off x="2509836" y="1733549"/>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7" name="Rectangle 26">
            <a:extLst>
              <a:ext uri="{FF2B5EF4-FFF2-40B4-BE49-F238E27FC236}">
                <a16:creationId xmlns:a16="http://schemas.microsoft.com/office/drawing/2014/main" id="{030045F8-D53B-43FE-8544-571B158C799C}"/>
              </a:ext>
            </a:extLst>
          </p:cNvPr>
          <p:cNvSpPr/>
          <p:nvPr/>
        </p:nvSpPr>
        <p:spPr>
          <a:xfrm>
            <a:off x="4724399" y="1733548"/>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3" name="Footer Placeholder 2">
            <a:extLst>
              <a:ext uri="{FF2B5EF4-FFF2-40B4-BE49-F238E27FC236}">
                <a16:creationId xmlns:a16="http://schemas.microsoft.com/office/drawing/2014/main" id="{9C7FED30-26E9-1D9E-CE07-A8ACBE0D5BB7}"/>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063FD600-D5DC-F137-EF94-EFC7FB1F7936}"/>
              </a:ext>
            </a:extLst>
          </p:cNvPr>
          <p:cNvSpPr>
            <a:spLocks noGrp="1"/>
          </p:cNvSpPr>
          <p:nvPr>
            <p:ph type="sldNum" sz="quarter" idx="12"/>
          </p:nvPr>
        </p:nvSpPr>
        <p:spPr/>
        <p:txBody>
          <a:bodyPr/>
          <a:lstStyle/>
          <a:p>
            <a:fld id="{ADBD1915-73F0-4A8D-B501-CF547A3FBDF8}" type="slidenum">
              <a:rPr lang="en-GB" smtClean="0"/>
              <a:t>30</a:t>
            </a:fld>
            <a:endParaRPr lang="en-GB"/>
          </a:p>
        </p:txBody>
      </p:sp>
    </p:spTree>
    <p:extLst>
      <p:ext uri="{BB962C8B-B14F-4D97-AF65-F5344CB8AC3E}">
        <p14:creationId xmlns:p14="http://schemas.microsoft.com/office/powerpoint/2010/main" val="22964341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8AFCE2CA-BB0E-43D8-B252-7A78CFA5B31D}"/>
              </a:ext>
            </a:extLst>
          </p:cNvPr>
          <p:cNvGraphicFramePr>
            <a:graphicFrameLocks noGrp="1"/>
          </p:cNvGraphicFramePr>
          <p:nvPr>
            <p:ph idx="1"/>
            <p:extLst>
              <p:ext uri="{D42A27DB-BD31-4B8C-83A1-F6EECF244321}">
                <p14:modId xmlns:p14="http://schemas.microsoft.com/office/powerpoint/2010/main" val="869941933"/>
              </p:ext>
            </p:extLst>
          </p:nvPr>
        </p:nvGraphicFramePr>
        <p:xfrm>
          <a:off x="525282" y="561368"/>
          <a:ext cx="8165493" cy="741680"/>
        </p:xfrm>
        <a:graphic>
          <a:graphicData uri="http://schemas.openxmlformats.org/drawingml/2006/table">
            <a:tbl>
              <a:tblPr firstRow="1" bandRow="1">
                <a:tableStyleId>{5C22544A-7EE6-4342-B048-85BDC9FD1C3A}</a:tableStyleId>
              </a:tblPr>
              <a:tblGrid>
                <a:gridCol w="8165493">
                  <a:extLst>
                    <a:ext uri="{9D8B030D-6E8A-4147-A177-3AD203B41FA5}">
                      <a16:colId xmlns:a16="http://schemas.microsoft.com/office/drawing/2014/main" val="2352009460"/>
                    </a:ext>
                  </a:extLst>
                </a:gridCol>
              </a:tblGrid>
              <a:tr h="370840">
                <a:tc>
                  <a:txBody>
                    <a:bodyPr/>
                    <a:lstStyle/>
                    <a:p>
                      <a:pPr algn="ctr"/>
                      <a:r>
                        <a:rPr lang="en-GB">
                          <a:latin typeface="Century Gothic" panose="020B0502020202020204" pitchFamily="34" charset="0"/>
                        </a:rPr>
                        <a:t>LITERACY: Progress beyond reception</a:t>
                      </a:r>
                    </a:p>
                  </a:txBody>
                  <a:tcPr>
                    <a:solidFill>
                      <a:srgbClr val="D280D0"/>
                    </a:solidFill>
                  </a:tcPr>
                </a:tc>
                <a:extLst>
                  <a:ext uri="{0D108BD9-81ED-4DB2-BD59-A6C34878D82A}">
                    <a16:rowId xmlns:a16="http://schemas.microsoft.com/office/drawing/2014/main" val="2330111559"/>
                  </a:ext>
                </a:extLst>
              </a:tr>
              <a:tr h="370840">
                <a:tc>
                  <a:txBody>
                    <a:bodyPr/>
                    <a:lstStyle/>
                    <a:p>
                      <a:pPr algn="ctr"/>
                      <a:r>
                        <a:rPr lang="en-GB" b="1">
                          <a:solidFill>
                            <a:srgbClr val="D280D0"/>
                          </a:solidFill>
                          <a:latin typeface="Century Gothic" panose="020B0502020202020204" pitchFamily="34" charset="0"/>
                        </a:rPr>
                        <a:t>Comprehension</a:t>
                      </a:r>
                    </a:p>
                  </a:txBody>
                  <a:tcPr>
                    <a:noFill/>
                  </a:tcPr>
                </a:tc>
                <a:extLst>
                  <a:ext uri="{0D108BD9-81ED-4DB2-BD59-A6C34878D82A}">
                    <a16:rowId xmlns:a16="http://schemas.microsoft.com/office/drawing/2014/main" val="2632676721"/>
                  </a:ext>
                </a:extLst>
              </a:tr>
            </a:tbl>
          </a:graphicData>
        </a:graphic>
      </p:graphicFrame>
      <p:sp>
        <p:nvSpPr>
          <p:cNvPr id="5" name="Rectangle 4">
            <a:extLst>
              <a:ext uri="{FF2B5EF4-FFF2-40B4-BE49-F238E27FC236}">
                <a16:creationId xmlns:a16="http://schemas.microsoft.com/office/drawing/2014/main" id="{DDAB8651-8FC1-40FF-B865-3B05F16409E5}"/>
              </a:ext>
            </a:extLst>
          </p:cNvPr>
          <p:cNvSpPr/>
          <p:nvPr/>
        </p:nvSpPr>
        <p:spPr>
          <a:xfrm>
            <a:off x="525283" y="2151573"/>
            <a:ext cx="3545785" cy="19087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1200" b="1" u="none" strike="noStrike" baseline="0">
                <a:solidFill>
                  <a:srgbClr val="000000"/>
                </a:solidFill>
                <a:latin typeface="Century Gothic" panose="020B0502020202020204" pitchFamily="34" charset="0"/>
              </a:rPr>
              <a:t>Demonstrate understanding of what has been read to them by retelling stories and narratives using their own words and recently introduced vocabulary;</a:t>
            </a:r>
          </a:p>
          <a:p>
            <a:pPr marL="171450" indent="-171450">
              <a:buFont typeface="Arial" panose="020B0604020202020204" pitchFamily="34" charset="0"/>
              <a:buChar char="•"/>
            </a:pPr>
            <a:r>
              <a:rPr lang="en-GB" sz="1200" b="1" u="none" strike="noStrike" baseline="0">
                <a:solidFill>
                  <a:srgbClr val="000000"/>
                </a:solidFill>
                <a:latin typeface="Century Gothic" panose="020B0502020202020204" pitchFamily="34" charset="0"/>
              </a:rPr>
              <a:t>Anticipate – where appropriate – key events in stories;</a:t>
            </a:r>
          </a:p>
          <a:p>
            <a:pPr marL="171450" indent="-171450">
              <a:buFont typeface="Arial" panose="020B0604020202020204" pitchFamily="34" charset="0"/>
              <a:buChar char="•"/>
            </a:pPr>
            <a:r>
              <a:rPr lang="en-GB" sz="1200" b="1">
                <a:solidFill>
                  <a:srgbClr val="000000"/>
                </a:solidFill>
                <a:latin typeface="Century Gothic" panose="020B0502020202020204" pitchFamily="34" charset="0"/>
              </a:rPr>
              <a:t>Use and understand recently introduced vocabulary during discussions about stories, non-fiction, rhymes and poems and during role play.</a:t>
            </a:r>
            <a:endParaRPr lang="en-GB" sz="1200" b="1" u="none" strike="noStrike" baseline="0">
              <a:solidFill>
                <a:srgbClr val="000000"/>
              </a:solidFill>
              <a:latin typeface="Century Gothic" panose="020B0502020202020204" pitchFamily="34" charset="0"/>
            </a:endParaRPr>
          </a:p>
        </p:txBody>
      </p:sp>
      <p:sp>
        <p:nvSpPr>
          <p:cNvPr id="6" name="Rectangle 5">
            <a:extLst>
              <a:ext uri="{FF2B5EF4-FFF2-40B4-BE49-F238E27FC236}">
                <a16:creationId xmlns:a16="http://schemas.microsoft.com/office/drawing/2014/main" id="{2184C2AF-0626-4C31-9DFE-403CE0970D57}"/>
              </a:ext>
            </a:extLst>
          </p:cNvPr>
          <p:cNvSpPr/>
          <p:nvPr/>
        </p:nvSpPr>
        <p:spPr>
          <a:xfrm>
            <a:off x="5144990" y="2151571"/>
            <a:ext cx="3545785" cy="35781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lvl="0" indent="-285750" algn="ctr">
              <a:buSzPct val="100000"/>
              <a:buFont typeface="Arial" panose="020B0604020202020204" pitchFamily="34" charset="0"/>
              <a:buChar char="•"/>
            </a:pPr>
            <a:endParaRPr lang="en-GB" sz="1400" b="1" u="none" baseline="0">
              <a:solidFill>
                <a:schemeClr val="tx1"/>
              </a:solidFill>
              <a:latin typeface="Century Gothic" pitchFamily="34"/>
            </a:endParaRPr>
          </a:p>
          <a:p>
            <a:pPr marL="285750" lvl="0" indent="-285750" algn="ctr">
              <a:buSzPct val="100000"/>
              <a:buFont typeface="Arial" panose="020B0604020202020204" pitchFamily="34" charset="0"/>
              <a:buChar char="•"/>
            </a:pPr>
            <a:endParaRPr lang="en-GB" sz="1400" b="1">
              <a:solidFill>
                <a:schemeClr val="tx1"/>
              </a:solidFill>
              <a:latin typeface="Century Gothic" pitchFamily="34"/>
            </a:endParaRPr>
          </a:p>
          <a:p>
            <a:pPr marL="342900" lvl="0" indent="-342900" algn="ctr">
              <a:spcAft>
                <a:spcPts val="800"/>
              </a:spcAft>
              <a:buSzPct val="100000"/>
              <a:buFont typeface="Wingdings" pitchFamily="2"/>
              <a:buChar char="§"/>
            </a:pPr>
            <a:endParaRPr lang="en-GB" sz="1200" b="1">
              <a:solidFill>
                <a:schemeClr val="tx1"/>
              </a:solidFill>
              <a:latin typeface="Century Gothic" panose="020B0502020202020204" pitchFamily="34" charset="0"/>
              <a:ea typeface="Calibri" pitchFamily="34"/>
              <a:cs typeface="Times New Roman" pitchFamily="18"/>
            </a:endParaRPr>
          </a:p>
          <a:p>
            <a:pPr marL="342900" lvl="0" indent="-342900">
              <a:spcAft>
                <a:spcPts val="800"/>
              </a:spcAft>
              <a:buSzPct val="100000"/>
              <a:buFont typeface="Arial" panose="020B0604020202020204" pitchFamily="34" charset="0"/>
              <a:buChar char="•"/>
            </a:pPr>
            <a:r>
              <a:rPr lang="en-GB" sz="1200" b="1">
                <a:solidFill>
                  <a:schemeClr val="tx1"/>
                </a:solidFill>
                <a:latin typeface="Century Gothic" panose="020B0502020202020204" pitchFamily="34" charset="0"/>
                <a:ea typeface="Calibri" pitchFamily="34"/>
                <a:cs typeface="Times New Roman" pitchFamily="18"/>
              </a:rPr>
              <a:t>Discuss the meaning of unfamiliar words with others;</a:t>
            </a:r>
          </a:p>
          <a:p>
            <a:pPr marL="342900" lvl="0" indent="-342900">
              <a:spcAft>
                <a:spcPts val="800"/>
              </a:spcAft>
              <a:buSzPct val="100000"/>
              <a:buFont typeface="Arial" panose="020B0604020202020204" pitchFamily="34" charset="0"/>
              <a:buChar char="•"/>
            </a:pPr>
            <a:r>
              <a:rPr lang="en-GB" sz="1200" b="1">
                <a:solidFill>
                  <a:schemeClr val="tx1"/>
                </a:solidFill>
                <a:latin typeface="Century Gothic" panose="020B0502020202020204" pitchFamily="34" charset="0"/>
                <a:ea typeface="Calibri" pitchFamily="34"/>
                <a:cs typeface="Times New Roman" pitchFamily="18"/>
              </a:rPr>
              <a:t>Know that stories can have similar patterns of events;</a:t>
            </a:r>
          </a:p>
          <a:p>
            <a:pPr marL="342900" lvl="0" indent="-342900">
              <a:spcAft>
                <a:spcPts val="800"/>
              </a:spcAft>
              <a:buSzPct val="100000"/>
              <a:buFont typeface="Arial" panose="020B0604020202020204" pitchFamily="34" charset="0"/>
              <a:buChar char="•"/>
            </a:pPr>
            <a:r>
              <a:rPr lang="en-GB" sz="1200" b="1">
                <a:solidFill>
                  <a:schemeClr val="tx1"/>
                </a:solidFill>
                <a:latin typeface="Century Gothic" panose="020B0502020202020204" pitchFamily="34" charset="0"/>
                <a:ea typeface="Calibri" pitchFamily="34"/>
                <a:cs typeface="Times New Roman" pitchFamily="18"/>
              </a:rPr>
              <a:t>Make links to other stories;</a:t>
            </a:r>
          </a:p>
          <a:p>
            <a:pPr marL="342900" lvl="0" indent="-342900">
              <a:spcAft>
                <a:spcPts val="800"/>
              </a:spcAft>
              <a:buSzPct val="100000"/>
              <a:buFont typeface="Arial" panose="020B0604020202020204" pitchFamily="34" charset="0"/>
              <a:buChar char="•"/>
            </a:pPr>
            <a:r>
              <a:rPr lang="en-GB" sz="1200" b="1">
                <a:solidFill>
                  <a:schemeClr val="tx1"/>
                </a:solidFill>
                <a:latin typeface="Century Gothic" panose="020B0502020202020204" pitchFamily="34" charset="0"/>
                <a:ea typeface="Calibri" pitchFamily="34"/>
                <a:cs typeface="Times New Roman" pitchFamily="18"/>
              </a:rPr>
              <a:t>Make links with characters in other stories;</a:t>
            </a:r>
          </a:p>
          <a:p>
            <a:pPr marL="342900" lvl="0" indent="-342900">
              <a:spcAft>
                <a:spcPts val="800"/>
              </a:spcAft>
              <a:buSzPct val="100000"/>
              <a:buFont typeface="Arial" panose="020B0604020202020204" pitchFamily="34" charset="0"/>
              <a:buChar char="•"/>
            </a:pPr>
            <a:r>
              <a:rPr lang="en-GB" sz="1200" b="1">
                <a:solidFill>
                  <a:schemeClr val="tx1"/>
                </a:solidFill>
                <a:latin typeface="Century Gothic" panose="020B0502020202020204" pitchFamily="34" charset="0"/>
                <a:ea typeface="Calibri" pitchFamily="34"/>
                <a:cs typeface="Times New Roman" pitchFamily="18"/>
              </a:rPr>
              <a:t>Answer retrieval questions about a book;</a:t>
            </a:r>
          </a:p>
          <a:p>
            <a:pPr marL="342900" lvl="0" indent="-342900">
              <a:spcAft>
                <a:spcPts val="800"/>
              </a:spcAft>
              <a:buSzPct val="100000"/>
              <a:buFont typeface="Arial" panose="020B0604020202020204" pitchFamily="34" charset="0"/>
              <a:buChar char="•"/>
            </a:pPr>
            <a:r>
              <a:rPr lang="en-GB" sz="1200" b="1">
                <a:solidFill>
                  <a:schemeClr val="tx1"/>
                </a:solidFill>
                <a:latin typeface="Century Gothic" panose="020B0502020202020204" pitchFamily="34" charset="0"/>
                <a:ea typeface="Calibri" pitchFamily="34"/>
                <a:cs typeface="Times New Roman" pitchFamily="18"/>
              </a:rPr>
              <a:t>Use information from the story to support opinion;</a:t>
            </a:r>
          </a:p>
          <a:p>
            <a:pPr marL="342900" lvl="0" indent="-342900">
              <a:spcAft>
                <a:spcPts val="800"/>
              </a:spcAft>
              <a:buSzPct val="100000"/>
              <a:buFont typeface="Arial" panose="020B0604020202020204" pitchFamily="34" charset="0"/>
              <a:buChar char="•"/>
            </a:pPr>
            <a:r>
              <a:rPr lang="en-GB" sz="1200" b="1">
                <a:solidFill>
                  <a:schemeClr val="tx1"/>
                </a:solidFill>
                <a:latin typeface="Century Gothic" panose="020B0502020202020204" pitchFamily="34" charset="0"/>
                <a:ea typeface="Calibri" pitchFamily="34"/>
                <a:cs typeface="Times New Roman" pitchFamily="18"/>
              </a:rPr>
              <a:t>Understand that a writer can leave gaps for the reader to fill;</a:t>
            </a:r>
          </a:p>
          <a:p>
            <a:pPr marL="342900" lvl="0" indent="-342900">
              <a:spcAft>
                <a:spcPts val="800"/>
              </a:spcAft>
              <a:buSzPct val="100000"/>
              <a:buFont typeface="Arial" panose="020B0604020202020204" pitchFamily="34" charset="0"/>
              <a:buChar char="•"/>
            </a:pPr>
            <a:r>
              <a:rPr lang="en-GB" sz="1200" b="1">
                <a:solidFill>
                  <a:schemeClr val="tx1"/>
                </a:solidFill>
                <a:latin typeface="Century Gothic" panose="020B0502020202020204" pitchFamily="34" charset="0"/>
                <a:ea typeface="Calibri" pitchFamily="34"/>
                <a:cs typeface="Times New Roman" pitchFamily="18"/>
              </a:rPr>
              <a:t>Answer questions which fill the gaps in a story. (Inference)</a:t>
            </a:r>
          </a:p>
          <a:p>
            <a:pPr marL="171450" lvl="0" indent="-171450" algn="ctr">
              <a:buFont typeface="Arial" panose="020B0604020202020204" pitchFamily="34" charset="0"/>
              <a:buChar char="•"/>
            </a:pPr>
            <a:endParaRPr lang="en-GB" sz="1400" b="1" kern="1200">
              <a:solidFill>
                <a:schemeClr val="dk1"/>
              </a:solidFill>
              <a:effectLst/>
              <a:latin typeface="Century Gothic" panose="020B0502020202020204" pitchFamily="34" charset="0"/>
              <a:ea typeface="+mn-ea"/>
              <a:cs typeface="+mn-cs"/>
            </a:endParaRPr>
          </a:p>
          <a:p>
            <a:pPr marL="342900" lvl="0" indent="-342900">
              <a:spcAft>
                <a:spcPts val="0"/>
              </a:spcAft>
              <a:buSzPct val="100000"/>
              <a:buFont typeface="Wingdings" pitchFamily="2"/>
              <a:buChar char="§"/>
            </a:pPr>
            <a:endParaRPr lang="en-GB" sz="1400">
              <a:latin typeface="Century Gothic" pitchFamily="34"/>
              <a:ea typeface="Calibri" pitchFamily="34"/>
              <a:cs typeface="Times New Roman" pitchFamily="18"/>
            </a:endParaRPr>
          </a:p>
          <a:p>
            <a:pPr marL="171450" lvl="0" indent="-171450">
              <a:buSzPct val="100000"/>
              <a:buFont typeface="Arial" pitchFamily="34"/>
              <a:buChar char="•"/>
            </a:pPr>
            <a:endParaRPr lang="en-GB" sz="1400" u="none" baseline="0">
              <a:latin typeface="Century Gothic" pitchFamily="34"/>
            </a:endParaRPr>
          </a:p>
          <a:p>
            <a:pPr lvl="0" algn="ctr">
              <a:buSzPct val="100000"/>
            </a:pPr>
            <a:endParaRPr lang="en-GB" sz="1400" b="1" baseline="0">
              <a:solidFill>
                <a:schemeClr val="tx1"/>
              </a:solidFill>
              <a:latin typeface="Century Gothic" pitchFamily="34"/>
            </a:endParaRPr>
          </a:p>
        </p:txBody>
      </p:sp>
      <p:sp>
        <p:nvSpPr>
          <p:cNvPr id="7" name="Rectangle 6">
            <a:extLst>
              <a:ext uri="{FF2B5EF4-FFF2-40B4-BE49-F238E27FC236}">
                <a16:creationId xmlns:a16="http://schemas.microsoft.com/office/drawing/2014/main" id="{5AE092BA-DEB3-40C3-846C-EDD1AA98C4F0}"/>
              </a:ext>
            </a:extLst>
          </p:cNvPr>
          <p:cNvSpPr/>
          <p:nvPr/>
        </p:nvSpPr>
        <p:spPr>
          <a:xfrm>
            <a:off x="525281" y="1630017"/>
            <a:ext cx="3545785" cy="389614"/>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latin typeface="Century Gothic" panose="020B0502020202020204" pitchFamily="34" charset="0"/>
              </a:rPr>
              <a:t>Early learning goal</a:t>
            </a:r>
          </a:p>
        </p:txBody>
      </p:sp>
      <p:sp>
        <p:nvSpPr>
          <p:cNvPr id="8" name="Rectangle 7">
            <a:extLst>
              <a:ext uri="{FF2B5EF4-FFF2-40B4-BE49-F238E27FC236}">
                <a16:creationId xmlns:a16="http://schemas.microsoft.com/office/drawing/2014/main" id="{CA106F46-E18F-4EF8-92E8-5901BEFBE0B1}"/>
              </a:ext>
            </a:extLst>
          </p:cNvPr>
          <p:cNvSpPr/>
          <p:nvPr/>
        </p:nvSpPr>
        <p:spPr>
          <a:xfrm>
            <a:off x="5144989" y="1630017"/>
            <a:ext cx="3545785" cy="389614"/>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latin typeface="Century Gothic" panose="020B0502020202020204" pitchFamily="34" charset="0"/>
              </a:rPr>
              <a:t>End of Year 1 expectation</a:t>
            </a:r>
          </a:p>
        </p:txBody>
      </p:sp>
      <p:sp>
        <p:nvSpPr>
          <p:cNvPr id="3" name="Footer Placeholder 2">
            <a:extLst>
              <a:ext uri="{FF2B5EF4-FFF2-40B4-BE49-F238E27FC236}">
                <a16:creationId xmlns:a16="http://schemas.microsoft.com/office/drawing/2014/main" id="{11F3EEBF-631A-D99F-354E-B886D47B97CC}"/>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D4D699FD-CCDA-13BC-738F-BC2BD20B355A}"/>
              </a:ext>
            </a:extLst>
          </p:cNvPr>
          <p:cNvSpPr>
            <a:spLocks noGrp="1"/>
          </p:cNvSpPr>
          <p:nvPr>
            <p:ph type="sldNum" sz="quarter" idx="12"/>
          </p:nvPr>
        </p:nvSpPr>
        <p:spPr/>
        <p:txBody>
          <a:bodyPr/>
          <a:lstStyle/>
          <a:p>
            <a:fld id="{ADBD1915-73F0-4A8D-B501-CF547A3FBDF8}" type="slidenum">
              <a:rPr lang="en-GB" smtClean="0"/>
              <a:t>31</a:t>
            </a:fld>
            <a:endParaRPr lang="en-GB"/>
          </a:p>
        </p:txBody>
      </p:sp>
    </p:spTree>
    <p:extLst>
      <p:ext uri="{BB962C8B-B14F-4D97-AF65-F5344CB8AC3E}">
        <p14:creationId xmlns:p14="http://schemas.microsoft.com/office/powerpoint/2010/main" val="16995328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499978-C85B-A280-989D-CC18E7B2084D}"/>
            </a:ext>
          </a:extLst>
        </p:cNvPr>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29308B77-EE59-4DDB-1AE5-2D722D7BA307}"/>
              </a:ext>
            </a:extLst>
          </p:cNvPr>
          <p:cNvGraphicFramePr>
            <a:graphicFrameLocks noGrp="1"/>
          </p:cNvGraphicFramePr>
          <p:nvPr>
            <p:ph idx="1"/>
            <p:extLst>
              <p:ext uri="{D42A27DB-BD31-4B8C-83A1-F6EECF244321}">
                <p14:modId xmlns:p14="http://schemas.microsoft.com/office/powerpoint/2010/main" val="2613048896"/>
              </p:ext>
            </p:extLst>
          </p:nvPr>
        </p:nvGraphicFramePr>
        <p:xfrm>
          <a:off x="295275" y="225425"/>
          <a:ext cx="8482013" cy="741680"/>
        </p:xfrm>
        <a:graphic>
          <a:graphicData uri="http://schemas.openxmlformats.org/drawingml/2006/table">
            <a:tbl>
              <a:tblPr firstRow="1" bandRow="1">
                <a:tableStyleId>{5C22544A-7EE6-4342-B048-85BDC9FD1C3A}</a:tableStyleId>
              </a:tblPr>
              <a:tblGrid>
                <a:gridCol w="8482013">
                  <a:extLst>
                    <a:ext uri="{9D8B030D-6E8A-4147-A177-3AD203B41FA5}">
                      <a16:colId xmlns:a16="http://schemas.microsoft.com/office/drawing/2014/main" val="3754541971"/>
                    </a:ext>
                  </a:extLst>
                </a:gridCol>
              </a:tblGrid>
              <a:tr h="370840">
                <a:tc>
                  <a:txBody>
                    <a:bodyPr/>
                    <a:lstStyle/>
                    <a:p>
                      <a:pPr algn="ctr"/>
                      <a:r>
                        <a:rPr lang="en-GB">
                          <a:latin typeface="Century Gothic"/>
                        </a:rPr>
                        <a:t>LITERACY: Progress through nursery/FS1</a:t>
                      </a:r>
                      <a:endParaRPr lang="en-GB">
                        <a:latin typeface="Century Gothic" panose="020B0502020202020204" pitchFamily="34" charset="0"/>
                      </a:endParaRPr>
                    </a:p>
                  </a:txBody>
                  <a:tcPr>
                    <a:solidFill>
                      <a:srgbClr val="D280D0"/>
                    </a:solidFill>
                  </a:tcPr>
                </a:tc>
                <a:extLst>
                  <a:ext uri="{0D108BD9-81ED-4DB2-BD59-A6C34878D82A}">
                    <a16:rowId xmlns:a16="http://schemas.microsoft.com/office/drawing/2014/main" val="2121299838"/>
                  </a:ext>
                </a:extLst>
              </a:tr>
              <a:tr h="370840">
                <a:tc>
                  <a:txBody>
                    <a:bodyPr/>
                    <a:lstStyle/>
                    <a:p>
                      <a:pPr algn="ctr"/>
                      <a:r>
                        <a:rPr lang="en-GB" b="1">
                          <a:solidFill>
                            <a:srgbClr val="D280D0"/>
                          </a:solidFill>
                          <a:latin typeface="Century Gothic" panose="020B0502020202020204" pitchFamily="34" charset="0"/>
                        </a:rPr>
                        <a:t>Word reading</a:t>
                      </a:r>
                    </a:p>
                  </a:txBody>
                  <a:tcPr>
                    <a:noFill/>
                  </a:tcPr>
                </a:tc>
                <a:extLst>
                  <a:ext uri="{0D108BD9-81ED-4DB2-BD59-A6C34878D82A}">
                    <a16:rowId xmlns:a16="http://schemas.microsoft.com/office/drawing/2014/main" val="762247846"/>
                  </a:ext>
                </a:extLst>
              </a:tr>
            </a:tbl>
          </a:graphicData>
        </a:graphic>
      </p:graphicFrame>
      <p:sp>
        <p:nvSpPr>
          <p:cNvPr id="14" name="Rectangle 13">
            <a:extLst>
              <a:ext uri="{FF2B5EF4-FFF2-40B4-BE49-F238E27FC236}">
                <a16:creationId xmlns:a16="http://schemas.microsoft.com/office/drawing/2014/main" id="{1F4FC00D-A4AC-FE3F-915B-64C6E53BD4D1}"/>
              </a:ext>
            </a:extLst>
          </p:cNvPr>
          <p:cNvSpPr/>
          <p:nvPr/>
        </p:nvSpPr>
        <p:spPr>
          <a:xfrm>
            <a:off x="295275" y="2771774"/>
            <a:ext cx="1838326" cy="14505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l"/>
            <a:endParaRPr lang="en-GB" sz="1800" b="0" i="0" u="none" strike="noStrike" baseline="0">
              <a:solidFill>
                <a:srgbClr val="000000"/>
              </a:solidFill>
              <a:latin typeface="Arial" panose="020B0604020202020204" pitchFamily="34" charset="0"/>
            </a:endParaRPr>
          </a:p>
          <a:p>
            <a:pPr marL="171450" indent="-171450">
              <a:buFont typeface="Arial" panose="020B0604020202020204" pitchFamily="34" charset="0"/>
              <a:buChar char="•"/>
            </a:pPr>
            <a:endParaRPr lang="en-GB" sz="900" b="1" i="0" u="none" strike="noStrike" baseline="0">
              <a:solidFill>
                <a:srgbClr val="000000"/>
              </a:solidFill>
              <a:latin typeface="Century Gothic" panose="020B0502020202020204" pitchFamily="34" charset="0"/>
            </a:endParaRPr>
          </a:p>
        </p:txBody>
      </p:sp>
      <p:sp>
        <p:nvSpPr>
          <p:cNvPr id="17" name="Rectangle 16">
            <a:extLst>
              <a:ext uri="{FF2B5EF4-FFF2-40B4-BE49-F238E27FC236}">
                <a16:creationId xmlns:a16="http://schemas.microsoft.com/office/drawing/2014/main" id="{6DEB1E0B-3899-8946-2C95-539BDFE23147}"/>
              </a:ext>
            </a:extLst>
          </p:cNvPr>
          <p:cNvSpPr/>
          <p:nvPr/>
        </p:nvSpPr>
        <p:spPr>
          <a:xfrm>
            <a:off x="2416968" y="2665855"/>
            <a:ext cx="1838326" cy="21008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171450" indent="-171450">
              <a:buFont typeface="Arial"/>
              <a:buChar char="•"/>
            </a:pPr>
            <a:r>
              <a:rPr lang="en-GB" sz="900" b="1">
                <a:solidFill>
                  <a:srgbClr val="000000"/>
                </a:solidFill>
                <a:latin typeface="Century Gothic"/>
              </a:rPr>
              <a:t>Develop their phonological awareness.</a:t>
            </a:r>
            <a:endParaRPr lang="en-GB" sz="900" b="1">
              <a:solidFill>
                <a:srgbClr val="000000"/>
              </a:solidFill>
              <a:latin typeface="Century Gothic" panose="020B0502020202020204" pitchFamily="34" charset="0"/>
            </a:endParaRPr>
          </a:p>
          <a:p>
            <a:pPr marL="171450" indent="-171450">
              <a:buFont typeface="Arial"/>
              <a:buChar char="•"/>
            </a:pPr>
            <a:r>
              <a:rPr lang="en-GB" sz="900" b="1">
                <a:solidFill>
                  <a:srgbClr val="000000"/>
                </a:solidFill>
                <a:latin typeface="Century Gothic"/>
              </a:rPr>
              <a:t>Can spot or suggest rhymes.</a:t>
            </a:r>
            <a:endParaRPr lang="en-GB" sz="900" b="1">
              <a:solidFill>
                <a:srgbClr val="000000"/>
              </a:solidFill>
              <a:latin typeface="Century Gothic" panose="020B0502020202020204" pitchFamily="34" charset="0"/>
            </a:endParaRPr>
          </a:p>
          <a:p>
            <a:pPr marL="171450" indent="-171450">
              <a:buFont typeface="Arial"/>
              <a:buChar char="•"/>
            </a:pPr>
            <a:r>
              <a:rPr lang="en-GB" sz="900" b="1">
                <a:solidFill>
                  <a:srgbClr val="000000"/>
                </a:solidFill>
                <a:latin typeface="Century Gothic"/>
              </a:rPr>
              <a:t>Can count or clap syllables in a word</a:t>
            </a:r>
            <a:endParaRPr lang="en-GB" sz="900" b="1">
              <a:solidFill>
                <a:srgbClr val="000000"/>
              </a:solidFill>
              <a:latin typeface="Century Gothic" panose="020B0502020202020204" pitchFamily="34" charset="0"/>
            </a:endParaRPr>
          </a:p>
          <a:p>
            <a:pPr marL="171450" indent="-171450">
              <a:buFont typeface="Arial"/>
              <a:buChar char="•"/>
            </a:pPr>
            <a:r>
              <a:rPr lang="en-GB" sz="900" b="1">
                <a:solidFill>
                  <a:srgbClr val="000000"/>
                </a:solidFill>
                <a:latin typeface="Century Gothic"/>
              </a:rPr>
              <a:t>Can recognise words with the same initial sound.</a:t>
            </a:r>
            <a:endParaRPr lang="en-GB" sz="900" b="1">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900" b="1" i="0" u="none" strike="noStrike" baseline="0">
              <a:solidFill>
                <a:srgbClr val="000000"/>
              </a:solidFill>
              <a:latin typeface="Century Gothic" panose="020B0502020202020204" pitchFamily="34" charset="0"/>
            </a:endParaRPr>
          </a:p>
          <a:p>
            <a:r>
              <a:rPr lang="en-GB" sz="1000" b="1" i="0" u="none" strike="noStrike" baseline="0">
                <a:solidFill>
                  <a:srgbClr val="000000"/>
                </a:solidFill>
                <a:latin typeface="Century Gothic" panose="020B0502020202020204" pitchFamily="34" charset="0"/>
              </a:rPr>
              <a:t>	</a:t>
            </a:r>
          </a:p>
        </p:txBody>
      </p:sp>
      <p:sp>
        <p:nvSpPr>
          <p:cNvPr id="18" name="Rectangle 17">
            <a:extLst>
              <a:ext uri="{FF2B5EF4-FFF2-40B4-BE49-F238E27FC236}">
                <a16:creationId xmlns:a16="http://schemas.microsoft.com/office/drawing/2014/main" id="{68FC8764-9457-644E-D0FB-AD150EE8CD55}"/>
              </a:ext>
            </a:extLst>
          </p:cNvPr>
          <p:cNvSpPr/>
          <p:nvPr/>
        </p:nvSpPr>
        <p:spPr>
          <a:xfrm>
            <a:off x="4724399" y="2771774"/>
            <a:ext cx="1838326" cy="12985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endParaRPr lang="en-GB" sz="900" b="1" i="0" u="none" strike="noStrike" baseline="0">
              <a:latin typeface="Calibri" panose="020F0502020204030204" pitchFamily="34" charset="0"/>
            </a:endParaRPr>
          </a:p>
          <a:p>
            <a:pPr marL="171450" indent="-171450">
              <a:buFont typeface="Arial" panose="020B0604020202020204" pitchFamily="34" charset="0"/>
              <a:buChar char="•"/>
            </a:pPr>
            <a:endParaRPr lang="en-GB" sz="900" b="1">
              <a:solidFill>
                <a:srgbClr val="000000"/>
              </a:solidFill>
              <a:latin typeface="Century Gothic" panose="020B0502020202020204" pitchFamily="34" charset="0"/>
            </a:endParaRPr>
          </a:p>
          <a:p>
            <a:pPr marL="171450" indent="-171450">
              <a:buFont typeface="Arial" panose="020B0604020202020204" pitchFamily="34" charset="0"/>
              <a:buChar char="•"/>
            </a:pPr>
            <a:r>
              <a:rPr lang="en-GB" sz="1000" b="1">
                <a:solidFill>
                  <a:schemeClr val="tx1"/>
                </a:solidFill>
                <a:latin typeface="Century Gothic"/>
                <a:ea typeface="Tahoma"/>
                <a:cs typeface="Tahoma"/>
              </a:rPr>
              <a:t>Engage in extended conversations about stories, learning new vocabulary.</a:t>
            </a:r>
            <a:endParaRPr lang="en-GB" sz="900" b="1" u="none" strike="noStrike" baseline="0">
              <a:solidFill>
                <a:schemeClr val="tx1"/>
              </a:solidFill>
              <a:latin typeface="Century Gothic"/>
            </a:endParaRPr>
          </a:p>
        </p:txBody>
      </p:sp>
      <p:sp>
        <p:nvSpPr>
          <p:cNvPr id="19" name="Rectangle 18">
            <a:extLst>
              <a:ext uri="{FF2B5EF4-FFF2-40B4-BE49-F238E27FC236}">
                <a16:creationId xmlns:a16="http://schemas.microsoft.com/office/drawing/2014/main" id="{414E963A-C7B3-33FB-A45E-1BE7FF901DE8}"/>
              </a:ext>
            </a:extLst>
          </p:cNvPr>
          <p:cNvSpPr/>
          <p:nvPr/>
        </p:nvSpPr>
        <p:spPr>
          <a:xfrm>
            <a:off x="6938962" y="2771774"/>
            <a:ext cx="1838326" cy="18421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171450" indent="-171450">
              <a:buFont typeface="Arial,Sans-Serif" panose="020B0604020202020204" pitchFamily="34" charset="0"/>
              <a:buChar char="•"/>
            </a:pPr>
            <a:r>
              <a:rPr lang="en-GB" sz="900" b="1" dirty="0">
                <a:solidFill>
                  <a:srgbClr val="000000"/>
                </a:solidFill>
                <a:latin typeface="Century Gothic"/>
              </a:rPr>
              <a:t>Joining in with rhymes and stories;</a:t>
            </a:r>
            <a:endParaRPr lang="en-US" sz="900" dirty="0">
              <a:solidFill>
                <a:srgbClr val="000000"/>
              </a:solidFill>
              <a:latin typeface="Century Gothic"/>
            </a:endParaRPr>
          </a:p>
          <a:p>
            <a:pPr marL="171450" indent="-171450">
              <a:buFont typeface="Arial,Sans-Serif" panose="020B0604020202020204" pitchFamily="34" charset="0"/>
              <a:buChar char="•"/>
            </a:pPr>
            <a:r>
              <a:rPr lang="en-GB" sz="900" b="1" dirty="0">
                <a:solidFill>
                  <a:srgbClr val="000000"/>
                </a:solidFill>
                <a:latin typeface="Century Gothic"/>
              </a:rPr>
              <a:t>Identifying rhymes;</a:t>
            </a:r>
            <a:endParaRPr lang="en-US" sz="900" dirty="0">
              <a:solidFill>
                <a:srgbClr val="000000"/>
              </a:solidFill>
              <a:latin typeface="Century Gothic"/>
            </a:endParaRPr>
          </a:p>
          <a:p>
            <a:pPr marL="171450" indent="-171450">
              <a:buFont typeface="Arial,Sans-Serif" panose="020B0604020202020204" pitchFamily="34" charset="0"/>
              <a:buChar char="•"/>
            </a:pPr>
            <a:r>
              <a:rPr lang="en-GB" sz="900" b="1" dirty="0">
                <a:solidFill>
                  <a:srgbClr val="000000"/>
                </a:solidFill>
                <a:latin typeface="Century Gothic"/>
              </a:rPr>
              <a:t>Joining in with the rhythm of well-known rhymes and song; </a:t>
            </a:r>
            <a:endParaRPr lang="en-US" sz="900" dirty="0">
              <a:solidFill>
                <a:srgbClr val="000000"/>
              </a:solidFill>
              <a:latin typeface="Century Gothic"/>
            </a:endParaRPr>
          </a:p>
          <a:p>
            <a:pPr marL="171450" indent="-171450">
              <a:buFont typeface="Arial,Sans-Serif" panose="020B0604020202020204" pitchFamily="34" charset="0"/>
              <a:buChar char="•"/>
            </a:pPr>
            <a:r>
              <a:rPr lang="en-GB" sz="900" b="1" dirty="0">
                <a:solidFill>
                  <a:srgbClr val="000000"/>
                </a:solidFill>
                <a:latin typeface="Century Gothic"/>
              </a:rPr>
              <a:t>Recognising own name.</a:t>
            </a:r>
            <a:endParaRPr lang="en-GB" dirty="0">
              <a:latin typeface="Century Gothic"/>
            </a:endParaRPr>
          </a:p>
        </p:txBody>
      </p:sp>
      <p:sp>
        <p:nvSpPr>
          <p:cNvPr id="20" name="Rectangle 19">
            <a:extLst>
              <a:ext uri="{FF2B5EF4-FFF2-40B4-BE49-F238E27FC236}">
                <a16:creationId xmlns:a16="http://schemas.microsoft.com/office/drawing/2014/main" id="{C4E46F64-0941-3594-8ABB-3495B763B17F}"/>
              </a:ext>
            </a:extLst>
          </p:cNvPr>
          <p:cNvSpPr/>
          <p:nvPr/>
        </p:nvSpPr>
        <p:spPr>
          <a:xfrm>
            <a:off x="6938962" y="1733550"/>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working at the expected level of  development will</a:t>
            </a:r>
          </a:p>
        </p:txBody>
      </p:sp>
      <p:sp>
        <p:nvSpPr>
          <p:cNvPr id="21" name="TextBox 20">
            <a:extLst>
              <a:ext uri="{FF2B5EF4-FFF2-40B4-BE49-F238E27FC236}">
                <a16:creationId xmlns:a16="http://schemas.microsoft.com/office/drawing/2014/main" id="{CE313AED-D971-99BA-D40D-DB8006C2AF14}"/>
              </a:ext>
            </a:extLst>
          </p:cNvPr>
          <p:cNvSpPr txBox="1"/>
          <p:nvPr/>
        </p:nvSpPr>
        <p:spPr>
          <a:xfrm>
            <a:off x="6938962" y="1254324"/>
            <a:ext cx="1838326" cy="307777"/>
          </a:xfrm>
          <a:prstGeom prst="rect">
            <a:avLst/>
          </a:prstGeom>
          <a:noFill/>
        </p:spPr>
        <p:txBody>
          <a:bodyPr wrap="square" lIns="91440" tIns="45720" rIns="91440" bIns="45720" rtlCol="0" anchor="t">
            <a:spAutoFit/>
          </a:bodyPr>
          <a:lstStyle/>
          <a:p>
            <a:pPr algn="ctr"/>
            <a:r>
              <a:rPr lang="en-GB" sz="1400" b="1">
                <a:solidFill>
                  <a:srgbClr val="D280D0"/>
                </a:solidFill>
                <a:latin typeface="Century Gothic"/>
              </a:rPr>
              <a:t>End of nursery/FS1</a:t>
            </a:r>
            <a:endParaRPr lang="en-GB" sz="1400" b="1">
              <a:solidFill>
                <a:srgbClr val="D280D0"/>
              </a:solidFill>
              <a:latin typeface="Century Gothic" panose="020B0502020202020204" pitchFamily="34" charset="0"/>
            </a:endParaRPr>
          </a:p>
        </p:txBody>
      </p:sp>
      <p:sp>
        <p:nvSpPr>
          <p:cNvPr id="22" name="Rectangle 21">
            <a:extLst>
              <a:ext uri="{FF2B5EF4-FFF2-40B4-BE49-F238E27FC236}">
                <a16:creationId xmlns:a16="http://schemas.microsoft.com/office/drawing/2014/main" id="{F2CADE4A-C825-8F2A-8882-A1E50FF8A729}"/>
              </a:ext>
            </a:extLst>
          </p:cNvPr>
          <p:cNvSpPr/>
          <p:nvPr/>
        </p:nvSpPr>
        <p:spPr>
          <a:xfrm>
            <a:off x="295275" y="1733550"/>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3" name="TextBox 22">
            <a:extLst>
              <a:ext uri="{FF2B5EF4-FFF2-40B4-BE49-F238E27FC236}">
                <a16:creationId xmlns:a16="http://schemas.microsoft.com/office/drawing/2014/main" id="{A553D17C-FB74-E1BA-6ECB-460B32A8B45D}"/>
              </a:ext>
            </a:extLst>
          </p:cNvPr>
          <p:cNvSpPr txBox="1"/>
          <p:nvPr/>
        </p:nvSpPr>
        <p:spPr>
          <a:xfrm>
            <a:off x="295275" y="1254324"/>
            <a:ext cx="1838326" cy="307777"/>
          </a:xfrm>
          <a:prstGeom prst="rect">
            <a:avLst/>
          </a:prstGeom>
          <a:noFill/>
        </p:spPr>
        <p:txBody>
          <a:bodyPr wrap="square" lIns="91440" tIns="45720" rIns="91440" bIns="45720" rtlCol="0" anchor="t">
            <a:spAutoFit/>
          </a:bodyPr>
          <a:lstStyle/>
          <a:p>
            <a:pPr algn="ctr"/>
            <a:r>
              <a:rPr lang="en-GB" sz="1400" b="1">
                <a:solidFill>
                  <a:srgbClr val="D280D0"/>
                </a:solidFill>
                <a:latin typeface="Century Gothic"/>
              </a:rPr>
              <a:t>Entry to nursery</a:t>
            </a:r>
          </a:p>
        </p:txBody>
      </p:sp>
      <p:sp>
        <p:nvSpPr>
          <p:cNvPr id="24" name="TextBox 23">
            <a:extLst>
              <a:ext uri="{FF2B5EF4-FFF2-40B4-BE49-F238E27FC236}">
                <a16:creationId xmlns:a16="http://schemas.microsoft.com/office/drawing/2014/main" id="{4F2D1968-B835-784E-414C-F1D3E1E37F33}"/>
              </a:ext>
            </a:extLst>
          </p:cNvPr>
          <p:cNvSpPr txBox="1"/>
          <p:nvPr/>
        </p:nvSpPr>
        <p:spPr>
          <a:xfrm>
            <a:off x="2324100" y="1254323"/>
            <a:ext cx="2024062"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autumn term</a:t>
            </a:r>
          </a:p>
        </p:txBody>
      </p:sp>
      <p:sp>
        <p:nvSpPr>
          <p:cNvPr id="25" name="TextBox 24">
            <a:extLst>
              <a:ext uri="{FF2B5EF4-FFF2-40B4-BE49-F238E27FC236}">
                <a16:creationId xmlns:a16="http://schemas.microsoft.com/office/drawing/2014/main" id="{F95C4B31-DE49-5C3A-0A08-4B410EBF7BBC}"/>
              </a:ext>
            </a:extLst>
          </p:cNvPr>
          <p:cNvSpPr txBox="1"/>
          <p:nvPr/>
        </p:nvSpPr>
        <p:spPr>
          <a:xfrm>
            <a:off x="4724399" y="1254323"/>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spring term</a:t>
            </a:r>
          </a:p>
        </p:txBody>
      </p:sp>
      <p:sp>
        <p:nvSpPr>
          <p:cNvPr id="26" name="Rectangle 25">
            <a:extLst>
              <a:ext uri="{FF2B5EF4-FFF2-40B4-BE49-F238E27FC236}">
                <a16:creationId xmlns:a16="http://schemas.microsoft.com/office/drawing/2014/main" id="{73DBC91E-EF1D-7F29-CD7E-E185346AF58B}"/>
              </a:ext>
            </a:extLst>
          </p:cNvPr>
          <p:cNvSpPr/>
          <p:nvPr/>
        </p:nvSpPr>
        <p:spPr>
          <a:xfrm>
            <a:off x="2509836" y="1733549"/>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7" name="Rectangle 26">
            <a:extLst>
              <a:ext uri="{FF2B5EF4-FFF2-40B4-BE49-F238E27FC236}">
                <a16:creationId xmlns:a16="http://schemas.microsoft.com/office/drawing/2014/main" id="{C86DDAF6-B0E6-5B29-6645-4BD2BC28D4A7}"/>
              </a:ext>
            </a:extLst>
          </p:cNvPr>
          <p:cNvSpPr/>
          <p:nvPr/>
        </p:nvSpPr>
        <p:spPr>
          <a:xfrm>
            <a:off x="4724399" y="1733548"/>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3" name="Footer Placeholder 2">
            <a:extLst>
              <a:ext uri="{FF2B5EF4-FFF2-40B4-BE49-F238E27FC236}">
                <a16:creationId xmlns:a16="http://schemas.microsoft.com/office/drawing/2014/main" id="{C66AA03E-6E38-9FC3-3494-EA68D172629E}"/>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4FD7D1BF-6ABC-AEF3-A39F-6EAEE0AC0E94}"/>
              </a:ext>
            </a:extLst>
          </p:cNvPr>
          <p:cNvSpPr>
            <a:spLocks noGrp="1"/>
          </p:cNvSpPr>
          <p:nvPr>
            <p:ph type="sldNum" sz="quarter" idx="12"/>
          </p:nvPr>
        </p:nvSpPr>
        <p:spPr/>
        <p:txBody>
          <a:bodyPr/>
          <a:lstStyle/>
          <a:p>
            <a:fld id="{ADBD1915-73F0-4A8D-B501-CF547A3FBDF8}" type="slidenum">
              <a:rPr lang="en-GB" smtClean="0"/>
              <a:t>32</a:t>
            </a:fld>
            <a:endParaRPr lang="en-GB"/>
          </a:p>
        </p:txBody>
      </p:sp>
      <p:sp>
        <p:nvSpPr>
          <p:cNvPr id="4" name="TextBox 3">
            <a:extLst>
              <a:ext uri="{FF2B5EF4-FFF2-40B4-BE49-F238E27FC236}">
                <a16:creationId xmlns:a16="http://schemas.microsoft.com/office/drawing/2014/main" id="{0D4405C8-CEB3-FC67-98B6-812285F7335A}"/>
              </a:ext>
            </a:extLst>
          </p:cNvPr>
          <p:cNvSpPr txBox="1"/>
          <p:nvPr/>
        </p:nvSpPr>
        <p:spPr>
          <a:xfrm>
            <a:off x="293400" y="3074400"/>
            <a:ext cx="1915200" cy="86177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28600" indent="-228600">
              <a:buFont typeface="Arial"/>
              <a:buChar char="•"/>
            </a:pPr>
            <a:r>
              <a:rPr lang="en-US" sz="1000" b="1">
                <a:solidFill>
                  <a:srgbClr val="000000"/>
                </a:solidFill>
                <a:latin typeface="Century Gothic"/>
                <a:ea typeface="tahoma"/>
                <a:cs typeface="tahoma"/>
              </a:rPr>
              <a:t>Notice some print, such as the first letter of their name, a bus or door number, or a familiar logo.</a:t>
            </a:r>
            <a:endParaRPr lang="en-US" sz="1000" b="1">
              <a:solidFill>
                <a:srgbClr val="000000"/>
              </a:solidFill>
              <a:latin typeface="Century Gothic"/>
            </a:endParaRPr>
          </a:p>
        </p:txBody>
      </p:sp>
    </p:spTree>
    <p:extLst>
      <p:ext uri="{BB962C8B-B14F-4D97-AF65-F5344CB8AC3E}">
        <p14:creationId xmlns:p14="http://schemas.microsoft.com/office/powerpoint/2010/main" val="91124106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8F294A4B-6C27-433C-B7D3-6162B6429A26}"/>
              </a:ext>
            </a:extLst>
          </p:cNvPr>
          <p:cNvGraphicFramePr>
            <a:graphicFrameLocks noGrp="1"/>
          </p:cNvGraphicFramePr>
          <p:nvPr>
            <p:ph idx="1"/>
            <p:extLst>
              <p:ext uri="{D42A27DB-BD31-4B8C-83A1-F6EECF244321}">
                <p14:modId xmlns:p14="http://schemas.microsoft.com/office/powerpoint/2010/main" val="1983549065"/>
              </p:ext>
            </p:extLst>
          </p:nvPr>
        </p:nvGraphicFramePr>
        <p:xfrm>
          <a:off x="295275" y="225425"/>
          <a:ext cx="8482013" cy="741680"/>
        </p:xfrm>
        <a:graphic>
          <a:graphicData uri="http://schemas.openxmlformats.org/drawingml/2006/table">
            <a:tbl>
              <a:tblPr firstRow="1" bandRow="1">
                <a:tableStyleId>{5C22544A-7EE6-4342-B048-85BDC9FD1C3A}</a:tableStyleId>
              </a:tblPr>
              <a:tblGrid>
                <a:gridCol w="8482013">
                  <a:extLst>
                    <a:ext uri="{9D8B030D-6E8A-4147-A177-3AD203B41FA5}">
                      <a16:colId xmlns:a16="http://schemas.microsoft.com/office/drawing/2014/main" val="3754541971"/>
                    </a:ext>
                  </a:extLst>
                </a:gridCol>
              </a:tblGrid>
              <a:tr h="370840">
                <a:tc>
                  <a:txBody>
                    <a:bodyPr/>
                    <a:lstStyle/>
                    <a:p>
                      <a:pPr algn="ctr"/>
                      <a:r>
                        <a:rPr lang="en-GB">
                          <a:latin typeface="Century Gothic" panose="020B0502020202020204" pitchFamily="34" charset="0"/>
                        </a:rPr>
                        <a:t>LITERACY: Progress through reception</a:t>
                      </a:r>
                    </a:p>
                  </a:txBody>
                  <a:tcPr>
                    <a:solidFill>
                      <a:srgbClr val="D280D0"/>
                    </a:solidFill>
                  </a:tcPr>
                </a:tc>
                <a:extLst>
                  <a:ext uri="{0D108BD9-81ED-4DB2-BD59-A6C34878D82A}">
                    <a16:rowId xmlns:a16="http://schemas.microsoft.com/office/drawing/2014/main" val="2121299838"/>
                  </a:ext>
                </a:extLst>
              </a:tr>
              <a:tr h="370840">
                <a:tc>
                  <a:txBody>
                    <a:bodyPr/>
                    <a:lstStyle/>
                    <a:p>
                      <a:pPr algn="ctr"/>
                      <a:r>
                        <a:rPr lang="en-GB" b="1">
                          <a:solidFill>
                            <a:srgbClr val="D280D0"/>
                          </a:solidFill>
                          <a:latin typeface="Century Gothic" panose="020B0502020202020204" pitchFamily="34" charset="0"/>
                        </a:rPr>
                        <a:t>Word reading</a:t>
                      </a:r>
                    </a:p>
                  </a:txBody>
                  <a:tcPr>
                    <a:noFill/>
                  </a:tcPr>
                </a:tc>
                <a:extLst>
                  <a:ext uri="{0D108BD9-81ED-4DB2-BD59-A6C34878D82A}">
                    <a16:rowId xmlns:a16="http://schemas.microsoft.com/office/drawing/2014/main" val="762247846"/>
                  </a:ext>
                </a:extLst>
              </a:tr>
            </a:tbl>
          </a:graphicData>
        </a:graphic>
      </p:graphicFrame>
      <p:sp>
        <p:nvSpPr>
          <p:cNvPr id="14" name="Rectangle 13">
            <a:extLst>
              <a:ext uri="{FF2B5EF4-FFF2-40B4-BE49-F238E27FC236}">
                <a16:creationId xmlns:a16="http://schemas.microsoft.com/office/drawing/2014/main" id="{83F880F4-4AE3-4016-919C-4BB11928779B}"/>
              </a:ext>
            </a:extLst>
          </p:cNvPr>
          <p:cNvSpPr/>
          <p:nvPr/>
        </p:nvSpPr>
        <p:spPr>
          <a:xfrm>
            <a:off x="295275" y="2771774"/>
            <a:ext cx="1838326" cy="7935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GB" sz="1800" b="0" i="0" u="none" strike="noStrike" baseline="0">
              <a:solidFill>
                <a:srgbClr val="000000"/>
              </a:solidFill>
              <a:latin typeface="Arial" panose="020B0604020202020204" pitchFamily="34" charset="0"/>
            </a:endParaRPr>
          </a:p>
          <a:p>
            <a:pPr marL="171450" indent="-171450">
              <a:buFont typeface="Arial" panose="020B0604020202020204" pitchFamily="34" charset="0"/>
              <a:buChar char="•"/>
            </a:pPr>
            <a:r>
              <a:rPr lang="en-GB" sz="900" b="1">
                <a:solidFill>
                  <a:srgbClr val="000000"/>
                </a:solidFill>
                <a:latin typeface="Century Gothic" panose="020B0502020202020204" pitchFamily="34" charset="0"/>
              </a:rPr>
              <a:t>J</a:t>
            </a:r>
            <a:r>
              <a:rPr lang="en-GB" sz="900" b="1" i="0" u="none" strike="noStrike" baseline="0">
                <a:solidFill>
                  <a:srgbClr val="000000"/>
                </a:solidFill>
                <a:latin typeface="Century Gothic" panose="020B0502020202020204" pitchFamily="34" charset="0"/>
              </a:rPr>
              <a:t>oining in with rhymes and stories;</a:t>
            </a:r>
          </a:p>
          <a:p>
            <a:pPr marL="171450" indent="-171450">
              <a:buFont typeface="Arial" panose="020B0604020202020204" pitchFamily="34" charset="0"/>
              <a:buChar char="•"/>
            </a:pPr>
            <a:r>
              <a:rPr lang="en-GB" sz="900" b="1">
                <a:solidFill>
                  <a:srgbClr val="000000"/>
                </a:solidFill>
                <a:latin typeface="Century Gothic" panose="020B0502020202020204" pitchFamily="34" charset="0"/>
              </a:rPr>
              <a:t>I</a:t>
            </a:r>
            <a:r>
              <a:rPr lang="en-GB" sz="900" b="1" i="0" u="none" strike="noStrike" baseline="0">
                <a:solidFill>
                  <a:srgbClr val="000000"/>
                </a:solidFill>
                <a:latin typeface="Century Gothic" panose="020B0502020202020204" pitchFamily="34" charset="0"/>
              </a:rPr>
              <a:t>dentifying rhymes;</a:t>
            </a:r>
          </a:p>
          <a:p>
            <a:pPr marL="171450" indent="-171450">
              <a:buFont typeface="Arial" panose="020B0604020202020204" pitchFamily="34" charset="0"/>
              <a:buChar char="•"/>
            </a:pPr>
            <a:r>
              <a:rPr lang="en-GB" sz="900" b="1">
                <a:solidFill>
                  <a:srgbClr val="000000"/>
                </a:solidFill>
                <a:latin typeface="Century Gothic" panose="020B0502020202020204" pitchFamily="34" charset="0"/>
              </a:rPr>
              <a:t>J</a:t>
            </a:r>
            <a:r>
              <a:rPr lang="en-GB" sz="900" b="1" i="0" u="none" strike="noStrike" baseline="0">
                <a:solidFill>
                  <a:srgbClr val="000000"/>
                </a:solidFill>
                <a:latin typeface="Century Gothic" panose="020B0502020202020204" pitchFamily="34" charset="0"/>
              </a:rPr>
              <a:t>oining in with the rhythm of well known rhymes and song; </a:t>
            </a:r>
          </a:p>
          <a:p>
            <a:pPr marL="171450" indent="-171450">
              <a:buFont typeface="Arial" panose="020B0604020202020204" pitchFamily="34" charset="0"/>
              <a:buChar char="•"/>
            </a:pPr>
            <a:r>
              <a:rPr lang="en-GB" sz="900" b="1">
                <a:solidFill>
                  <a:srgbClr val="000000"/>
                </a:solidFill>
                <a:latin typeface="Century Gothic" panose="020B0502020202020204" pitchFamily="34" charset="0"/>
              </a:rPr>
              <a:t>R</a:t>
            </a:r>
            <a:r>
              <a:rPr lang="en-GB" sz="900" b="1" i="0" u="none" strike="noStrike" baseline="0">
                <a:solidFill>
                  <a:srgbClr val="000000"/>
                </a:solidFill>
                <a:latin typeface="Century Gothic" panose="020B0502020202020204" pitchFamily="34" charset="0"/>
              </a:rPr>
              <a:t>ecognising own name.</a:t>
            </a:r>
          </a:p>
        </p:txBody>
      </p:sp>
      <p:sp>
        <p:nvSpPr>
          <p:cNvPr id="17" name="Rectangle 16">
            <a:extLst>
              <a:ext uri="{FF2B5EF4-FFF2-40B4-BE49-F238E27FC236}">
                <a16:creationId xmlns:a16="http://schemas.microsoft.com/office/drawing/2014/main" id="{76ABC9D3-EFFA-48B9-87EC-BDBF29665BCF}"/>
              </a:ext>
            </a:extLst>
          </p:cNvPr>
          <p:cNvSpPr/>
          <p:nvPr/>
        </p:nvSpPr>
        <p:spPr>
          <a:xfrm>
            <a:off x="2416968" y="2665855"/>
            <a:ext cx="1838326" cy="29378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171450" indent="-171450">
              <a:buFont typeface="Arial"/>
              <a:buChar char="•"/>
            </a:pPr>
            <a:r>
              <a:rPr lang="en-GB" sz="900" b="1">
                <a:solidFill>
                  <a:srgbClr val="000000"/>
                </a:solidFill>
                <a:latin typeface="Century Gothic"/>
              </a:rPr>
              <a:t>Identifies rhymes.</a:t>
            </a:r>
            <a:endParaRPr lang="en-US">
              <a:cs typeface="Calibri" panose="020F0502020204030204"/>
            </a:endParaRPr>
          </a:p>
          <a:p>
            <a:pPr marL="171450" indent="-171450">
              <a:buFont typeface="Arial" panose="020B0604020202020204" pitchFamily="34" charset="0"/>
              <a:buChar char="•"/>
            </a:pPr>
            <a:r>
              <a:rPr lang="en-GB" sz="900" b="1">
                <a:solidFill>
                  <a:srgbClr val="000000"/>
                </a:solidFill>
                <a:latin typeface="Century Gothic"/>
              </a:rPr>
              <a:t>J</a:t>
            </a:r>
            <a:r>
              <a:rPr lang="en-GB" sz="900" b="1" i="0" u="none" strike="noStrike" baseline="0">
                <a:solidFill>
                  <a:srgbClr val="000000"/>
                </a:solidFill>
                <a:latin typeface="Century Gothic"/>
              </a:rPr>
              <a:t>oining in with the rhythm of well known rhymes and songs;</a:t>
            </a:r>
            <a:r>
              <a:rPr lang="en-GB" sz="900" b="1">
                <a:solidFill>
                  <a:srgbClr val="000000"/>
                </a:solidFill>
                <a:latin typeface="Century Gothic"/>
              </a:rPr>
              <a:t> </a:t>
            </a:r>
          </a:p>
          <a:p>
            <a:pPr marL="171450" indent="-171450">
              <a:buFont typeface="Arial" panose="020B0604020202020204" pitchFamily="34" charset="0"/>
              <a:buChar char="•"/>
            </a:pPr>
            <a:r>
              <a:rPr lang="en-GB" sz="900" b="1">
                <a:solidFill>
                  <a:srgbClr val="000000"/>
                </a:solidFill>
                <a:latin typeface="Century Gothic"/>
              </a:rPr>
              <a:t>R</a:t>
            </a:r>
            <a:r>
              <a:rPr lang="en-GB" sz="900" b="1" i="0" u="none" strike="noStrike" baseline="0">
                <a:solidFill>
                  <a:srgbClr val="000000"/>
                </a:solidFill>
                <a:latin typeface="Century Gothic"/>
              </a:rPr>
              <a:t>ecognising their own name;</a:t>
            </a:r>
          </a:p>
          <a:p>
            <a:pPr marL="171450" indent="-171450">
              <a:buFont typeface="Arial" panose="020B0604020202020204" pitchFamily="34" charset="0"/>
              <a:buChar char="•"/>
            </a:pPr>
            <a:r>
              <a:rPr lang="en-GB" sz="900" b="1">
                <a:solidFill>
                  <a:srgbClr val="000000"/>
                </a:solidFill>
                <a:latin typeface="Century Gothic"/>
              </a:rPr>
              <a:t>I</a:t>
            </a:r>
            <a:r>
              <a:rPr lang="en-GB" sz="900" b="1" i="0" u="none" strike="noStrike" baseline="0">
                <a:solidFill>
                  <a:srgbClr val="000000"/>
                </a:solidFill>
                <a:latin typeface="Century Gothic"/>
              </a:rPr>
              <a:t>dentifying sounds in words, in particular, initial sounds;</a:t>
            </a:r>
            <a:r>
              <a:rPr lang="en-GB" sz="900" b="1">
                <a:solidFill>
                  <a:srgbClr val="000000"/>
                </a:solidFill>
                <a:latin typeface="Century Gothic"/>
              </a:rPr>
              <a:t> </a:t>
            </a:r>
            <a:endParaRPr lang="en-GB" sz="900" b="1" i="0" u="none" strike="noStrike" baseline="0">
              <a:solidFill>
                <a:srgbClr val="000000"/>
              </a:solidFill>
              <a:latin typeface="Century Gothic" panose="020B0502020202020204" pitchFamily="34" charset="0"/>
            </a:endParaRPr>
          </a:p>
          <a:p>
            <a:pPr marL="171450" indent="-171450">
              <a:buFont typeface="Arial" panose="020B0604020202020204" pitchFamily="34" charset="0"/>
              <a:buChar char="•"/>
            </a:pPr>
            <a:r>
              <a:rPr lang="en-GB" sz="900" b="1">
                <a:solidFill>
                  <a:srgbClr val="000000"/>
                </a:solidFill>
                <a:latin typeface="Century Gothic"/>
              </a:rPr>
              <a:t>S</a:t>
            </a:r>
            <a:r>
              <a:rPr lang="en-GB" sz="900" b="1" i="0" u="none" strike="noStrike" baseline="0">
                <a:solidFill>
                  <a:srgbClr val="000000"/>
                </a:solidFill>
                <a:latin typeface="Century Gothic"/>
              </a:rPr>
              <a:t>egmenting and</a:t>
            </a:r>
            <a:r>
              <a:rPr lang="en-GB" sz="900" b="1">
                <a:solidFill>
                  <a:srgbClr val="000000"/>
                </a:solidFill>
                <a:latin typeface="Century Gothic"/>
              </a:rPr>
              <a:t> </a:t>
            </a:r>
            <a:r>
              <a:rPr lang="en-GB" sz="900" b="1" i="0" u="none" strike="noStrike" baseline="0">
                <a:solidFill>
                  <a:srgbClr val="000000"/>
                </a:solidFill>
                <a:latin typeface="Century Gothic"/>
              </a:rPr>
              <a:t> blending simple words demonstrating knowledge of sounds (with support);</a:t>
            </a:r>
          </a:p>
          <a:p>
            <a:pPr marL="171450" indent="-171450">
              <a:buFont typeface="Arial" panose="020B0604020202020204" pitchFamily="34" charset="0"/>
              <a:buChar char="•"/>
            </a:pPr>
            <a:r>
              <a:rPr lang="en-GB" sz="900" b="1">
                <a:solidFill>
                  <a:srgbClr val="000000"/>
                </a:solidFill>
                <a:latin typeface="Century Gothic"/>
              </a:rPr>
              <a:t>L</a:t>
            </a:r>
            <a:r>
              <a:rPr lang="en-GB" sz="900" b="1" i="0" u="none" strike="noStrike" baseline="0">
                <a:solidFill>
                  <a:srgbClr val="000000"/>
                </a:solidFill>
                <a:latin typeface="Century Gothic"/>
              </a:rPr>
              <a:t>inking sounds to letters in the alphabet.</a:t>
            </a:r>
          </a:p>
          <a:p>
            <a:pPr marL="171450" indent="-171450">
              <a:buFont typeface="Arial" panose="020B0604020202020204" pitchFamily="34" charset="0"/>
              <a:buChar char="•"/>
            </a:pPr>
            <a:r>
              <a:rPr lang="en-GB" sz="900" b="1">
                <a:solidFill>
                  <a:srgbClr val="000000"/>
                </a:solidFill>
                <a:latin typeface="Century Gothic"/>
              </a:rPr>
              <a:t>Reading individual letters by saying the sounds for them</a:t>
            </a:r>
          </a:p>
          <a:p>
            <a:r>
              <a:rPr lang="en-GB" sz="1000" b="1" i="0" u="none" strike="noStrike" baseline="0">
                <a:solidFill>
                  <a:srgbClr val="000000"/>
                </a:solidFill>
                <a:latin typeface="Century Gothic"/>
              </a:rPr>
              <a:t>	</a:t>
            </a:r>
          </a:p>
        </p:txBody>
      </p:sp>
      <p:sp>
        <p:nvSpPr>
          <p:cNvPr id="18" name="Rectangle 17">
            <a:extLst>
              <a:ext uri="{FF2B5EF4-FFF2-40B4-BE49-F238E27FC236}">
                <a16:creationId xmlns:a16="http://schemas.microsoft.com/office/drawing/2014/main" id="{E7D3B6FF-CD7B-4422-86C6-800E979B7FF9}"/>
              </a:ext>
            </a:extLst>
          </p:cNvPr>
          <p:cNvSpPr/>
          <p:nvPr/>
        </p:nvSpPr>
        <p:spPr>
          <a:xfrm>
            <a:off x="4724399" y="2771774"/>
            <a:ext cx="1838326" cy="35845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endParaRPr lang="en-GB" sz="900" b="1" i="0" u="none" strike="noStrike" baseline="0">
              <a:latin typeface="Calibri" panose="020F0502020204030204" pitchFamily="34" charset="0"/>
            </a:endParaRPr>
          </a:p>
          <a:p>
            <a:pPr marL="171450" indent="-171450">
              <a:buFont typeface="Arial" panose="020B0604020202020204" pitchFamily="34" charset="0"/>
              <a:buChar char="•"/>
            </a:pPr>
            <a:endParaRPr lang="en-GB" sz="900" b="1">
              <a:solidFill>
                <a:srgbClr val="000000"/>
              </a:solidFill>
              <a:latin typeface="Century Gothic" panose="020B0502020202020204" pitchFamily="34" charset="0"/>
            </a:endParaRPr>
          </a:p>
          <a:p>
            <a:pPr marL="171450" indent="-171450">
              <a:buFont typeface="Arial" panose="020B0604020202020204" pitchFamily="34" charset="0"/>
              <a:buChar char="•"/>
            </a:pPr>
            <a:r>
              <a:rPr lang="en-GB" sz="900" b="1">
                <a:solidFill>
                  <a:srgbClr val="000000"/>
                </a:solidFill>
                <a:latin typeface="Century Gothic"/>
              </a:rPr>
              <a:t>R</a:t>
            </a:r>
            <a:r>
              <a:rPr lang="en-GB" sz="900" b="1" u="none" strike="noStrike" baseline="0">
                <a:solidFill>
                  <a:srgbClr val="000000"/>
                </a:solidFill>
                <a:latin typeface="Century Gothic"/>
              </a:rPr>
              <a:t>eading simple words and simple sentences;</a:t>
            </a:r>
          </a:p>
          <a:p>
            <a:pPr marL="171450" indent="-171450">
              <a:buFont typeface="Arial" panose="020B0604020202020204" pitchFamily="34" charset="0"/>
              <a:buChar char="•"/>
            </a:pPr>
            <a:r>
              <a:rPr lang="en-GB" sz="900" b="1" u="none" strike="noStrike" baseline="0">
                <a:solidFill>
                  <a:srgbClr val="000000"/>
                </a:solidFill>
                <a:latin typeface="Century Gothic"/>
              </a:rPr>
              <a:t>Blending sounds into words, so that they can read short words made up of known letter–sound correspondences;</a:t>
            </a:r>
          </a:p>
          <a:p>
            <a:pPr marL="171450" indent="-171450">
              <a:buFont typeface="Arial" panose="020B0604020202020204" pitchFamily="34" charset="0"/>
              <a:buChar char="•"/>
            </a:pPr>
            <a:r>
              <a:rPr lang="en-GB" sz="900" b="1" u="none" strike="noStrike" baseline="0">
                <a:solidFill>
                  <a:srgbClr val="000000"/>
                </a:solidFill>
                <a:latin typeface="Century Gothic"/>
              </a:rPr>
              <a:t>Reading some letter groups that each represent one sound and say sounds for them;</a:t>
            </a:r>
          </a:p>
          <a:p>
            <a:pPr marL="171450" indent="-171450">
              <a:buFont typeface="Arial" panose="020B0604020202020204" pitchFamily="34" charset="0"/>
              <a:buChar char="•"/>
            </a:pPr>
            <a:r>
              <a:rPr lang="en-GB" sz="900" b="1" u="none" strike="noStrike" baseline="0">
                <a:solidFill>
                  <a:srgbClr val="000000"/>
                </a:solidFill>
                <a:latin typeface="Century Gothic"/>
              </a:rPr>
              <a:t>Reading a few common exception words matched to the school’s phonic programme;</a:t>
            </a:r>
          </a:p>
          <a:p>
            <a:pPr marL="171450" indent="-171450">
              <a:buFont typeface="Arial" panose="020B0604020202020204" pitchFamily="34" charset="0"/>
              <a:buChar char="•"/>
            </a:pPr>
            <a:r>
              <a:rPr lang="en-GB" sz="900" b="1" u="none" strike="noStrike" baseline="0">
                <a:solidFill>
                  <a:srgbClr val="000000"/>
                </a:solidFill>
                <a:latin typeface="Century Gothic"/>
              </a:rPr>
              <a:t>Reading simple phrases and sentences made up of words with known letter–sound correspondences and, where necessary, a few exception words.</a:t>
            </a:r>
          </a:p>
          <a:p>
            <a:r>
              <a:rPr lang="en-GB" sz="1800" b="0" i="0" u="none" strike="noStrike" baseline="0">
                <a:solidFill>
                  <a:srgbClr val="000000"/>
                </a:solidFill>
                <a:latin typeface="Calibri"/>
                <a:cs typeface="Calibri"/>
              </a:rPr>
              <a:t>	</a:t>
            </a:r>
          </a:p>
        </p:txBody>
      </p:sp>
      <p:sp>
        <p:nvSpPr>
          <p:cNvPr id="19" name="Rectangle 18">
            <a:extLst>
              <a:ext uri="{FF2B5EF4-FFF2-40B4-BE49-F238E27FC236}">
                <a16:creationId xmlns:a16="http://schemas.microsoft.com/office/drawing/2014/main" id="{CD0CD56C-65AD-4C76-900E-E4B82122E69D}"/>
              </a:ext>
            </a:extLst>
          </p:cNvPr>
          <p:cNvSpPr/>
          <p:nvPr/>
        </p:nvSpPr>
        <p:spPr>
          <a:xfrm>
            <a:off x="6938962" y="2771774"/>
            <a:ext cx="1838326" cy="18421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900" b="1" u="none" strike="noStrike" baseline="0" dirty="0">
                <a:solidFill>
                  <a:srgbClr val="000000"/>
                </a:solidFill>
                <a:latin typeface="Century Gothic" panose="020B0502020202020204" pitchFamily="34" charset="0"/>
              </a:rPr>
              <a:t>Say a sound for each letter in the alphabet and at least 10 digraphs;</a:t>
            </a:r>
          </a:p>
          <a:p>
            <a:pPr marL="171450" indent="-171450">
              <a:buFont typeface="Arial" panose="020B0604020202020204" pitchFamily="34" charset="0"/>
              <a:buChar char="•"/>
            </a:pPr>
            <a:r>
              <a:rPr lang="en-GB" sz="900" b="1" u="none" strike="noStrike" baseline="0" dirty="0">
                <a:solidFill>
                  <a:srgbClr val="000000"/>
                </a:solidFill>
                <a:latin typeface="Century Gothic" panose="020B0502020202020204" pitchFamily="34" charset="0"/>
              </a:rPr>
              <a:t>Read words consistent with their phonic knowledge by sound-blending;</a:t>
            </a:r>
          </a:p>
          <a:p>
            <a:pPr marL="171450" indent="-171450">
              <a:buFont typeface="Arial" panose="020B0604020202020204" pitchFamily="34" charset="0"/>
              <a:buChar char="•"/>
            </a:pPr>
            <a:r>
              <a:rPr lang="en-GB" sz="900" b="1" dirty="0">
                <a:solidFill>
                  <a:srgbClr val="000000"/>
                </a:solidFill>
                <a:latin typeface="Century Gothic" panose="020B0502020202020204" pitchFamily="34" charset="0"/>
              </a:rPr>
              <a:t>Read aloud simple sentences and books that are consistent with their phonic knowledge, including some common exception words.</a:t>
            </a:r>
            <a:endParaRPr lang="en-GB" sz="900" b="1" u="none" strike="noStrike" baseline="0" dirty="0">
              <a:solidFill>
                <a:srgbClr val="000000"/>
              </a:solidFill>
              <a:latin typeface="Century Gothic" panose="020B0502020202020204" pitchFamily="34" charset="0"/>
            </a:endParaRPr>
          </a:p>
        </p:txBody>
      </p:sp>
      <p:sp>
        <p:nvSpPr>
          <p:cNvPr id="20" name="Rectangle 19">
            <a:extLst>
              <a:ext uri="{FF2B5EF4-FFF2-40B4-BE49-F238E27FC236}">
                <a16:creationId xmlns:a16="http://schemas.microsoft.com/office/drawing/2014/main" id="{413742AF-BA83-4051-9991-E630CD14E758}"/>
              </a:ext>
            </a:extLst>
          </p:cNvPr>
          <p:cNvSpPr/>
          <p:nvPr/>
        </p:nvSpPr>
        <p:spPr>
          <a:xfrm>
            <a:off x="6938962" y="1733550"/>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working at the expected level of  development will</a:t>
            </a:r>
          </a:p>
        </p:txBody>
      </p:sp>
      <p:sp>
        <p:nvSpPr>
          <p:cNvPr id="21" name="TextBox 20">
            <a:extLst>
              <a:ext uri="{FF2B5EF4-FFF2-40B4-BE49-F238E27FC236}">
                <a16:creationId xmlns:a16="http://schemas.microsoft.com/office/drawing/2014/main" id="{FBCB89E0-C069-4CEB-BC6D-5EB35A248B7E}"/>
              </a:ext>
            </a:extLst>
          </p:cNvPr>
          <p:cNvSpPr txBox="1"/>
          <p:nvPr/>
        </p:nvSpPr>
        <p:spPr>
          <a:xfrm>
            <a:off x="6938962" y="1254324"/>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reception</a:t>
            </a:r>
          </a:p>
        </p:txBody>
      </p:sp>
      <p:sp>
        <p:nvSpPr>
          <p:cNvPr id="22" name="Rectangle 21">
            <a:extLst>
              <a:ext uri="{FF2B5EF4-FFF2-40B4-BE49-F238E27FC236}">
                <a16:creationId xmlns:a16="http://schemas.microsoft.com/office/drawing/2014/main" id="{F5A80219-CC73-487D-8C49-A69B40E54900}"/>
              </a:ext>
            </a:extLst>
          </p:cNvPr>
          <p:cNvSpPr/>
          <p:nvPr/>
        </p:nvSpPr>
        <p:spPr>
          <a:xfrm>
            <a:off x="295275" y="1733550"/>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3" name="TextBox 22">
            <a:extLst>
              <a:ext uri="{FF2B5EF4-FFF2-40B4-BE49-F238E27FC236}">
                <a16:creationId xmlns:a16="http://schemas.microsoft.com/office/drawing/2014/main" id="{CAFBF1F9-26A8-4240-A8EF-4419BE9A4ED5}"/>
              </a:ext>
            </a:extLst>
          </p:cNvPr>
          <p:cNvSpPr txBox="1"/>
          <p:nvPr/>
        </p:nvSpPr>
        <p:spPr>
          <a:xfrm>
            <a:off x="295275" y="1254324"/>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nursery</a:t>
            </a:r>
          </a:p>
        </p:txBody>
      </p:sp>
      <p:sp>
        <p:nvSpPr>
          <p:cNvPr id="24" name="TextBox 23">
            <a:extLst>
              <a:ext uri="{FF2B5EF4-FFF2-40B4-BE49-F238E27FC236}">
                <a16:creationId xmlns:a16="http://schemas.microsoft.com/office/drawing/2014/main" id="{24CAB40F-BE79-418F-9720-64E8B908F3AD}"/>
              </a:ext>
            </a:extLst>
          </p:cNvPr>
          <p:cNvSpPr txBox="1"/>
          <p:nvPr/>
        </p:nvSpPr>
        <p:spPr>
          <a:xfrm>
            <a:off x="2324100" y="1254323"/>
            <a:ext cx="2024062"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autumn term</a:t>
            </a:r>
          </a:p>
        </p:txBody>
      </p:sp>
      <p:sp>
        <p:nvSpPr>
          <p:cNvPr id="25" name="TextBox 24">
            <a:extLst>
              <a:ext uri="{FF2B5EF4-FFF2-40B4-BE49-F238E27FC236}">
                <a16:creationId xmlns:a16="http://schemas.microsoft.com/office/drawing/2014/main" id="{63EE487E-E363-457A-A9DF-2C0982732CCE}"/>
              </a:ext>
            </a:extLst>
          </p:cNvPr>
          <p:cNvSpPr txBox="1"/>
          <p:nvPr/>
        </p:nvSpPr>
        <p:spPr>
          <a:xfrm>
            <a:off x="4724399" y="1254323"/>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spring term</a:t>
            </a:r>
          </a:p>
        </p:txBody>
      </p:sp>
      <p:sp>
        <p:nvSpPr>
          <p:cNvPr id="26" name="Rectangle 25">
            <a:extLst>
              <a:ext uri="{FF2B5EF4-FFF2-40B4-BE49-F238E27FC236}">
                <a16:creationId xmlns:a16="http://schemas.microsoft.com/office/drawing/2014/main" id="{C50C895F-7FD7-4E98-BDCF-7F25CF6C1ECF}"/>
              </a:ext>
            </a:extLst>
          </p:cNvPr>
          <p:cNvSpPr/>
          <p:nvPr/>
        </p:nvSpPr>
        <p:spPr>
          <a:xfrm>
            <a:off x="2509836" y="1733549"/>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7" name="Rectangle 26">
            <a:extLst>
              <a:ext uri="{FF2B5EF4-FFF2-40B4-BE49-F238E27FC236}">
                <a16:creationId xmlns:a16="http://schemas.microsoft.com/office/drawing/2014/main" id="{030045F8-D53B-43FE-8544-571B158C799C}"/>
              </a:ext>
            </a:extLst>
          </p:cNvPr>
          <p:cNvSpPr/>
          <p:nvPr/>
        </p:nvSpPr>
        <p:spPr>
          <a:xfrm>
            <a:off x="4724399" y="1733548"/>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3" name="Footer Placeholder 2">
            <a:extLst>
              <a:ext uri="{FF2B5EF4-FFF2-40B4-BE49-F238E27FC236}">
                <a16:creationId xmlns:a16="http://schemas.microsoft.com/office/drawing/2014/main" id="{0BB50319-EEF4-79F7-A1B9-AC6394CA5C37}"/>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CE2A23E7-6C9D-0181-97CA-2C368BA69B82}"/>
              </a:ext>
            </a:extLst>
          </p:cNvPr>
          <p:cNvSpPr>
            <a:spLocks noGrp="1"/>
          </p:cNvSpPr>
          <p:nvPr>
            <p:ph type="sldNum" sz="quarter" idx="12"/>
          </p:nvPr>
        </p:nvSpPr>
        <p:spPr/>
        <p:txBody>
          <a:bodyPr/>
          <a:lstStyle/>
          <a:p>
            <a:fld id="{ADBD1915-73F0-4A8D-B501-CF547A3FBDF8}" type="slidenum">
              <a:rPr lang="en-GB" smtClean="0"/>
              <a:t>33</a:t>
            </a:fld>
            <a:endParaRPr lang="en-GB"/>
          </a:p>
        </p:txBody>
      </p:sp>
    </p:spTree>
    <p:extLst>
      <p:ext uri="{BB962C8B-B14F-4D97-AF65-F5344CB8AC3E}">
        <p14:creationId xmlns:p14="http://schemas.microsoft.com/office/powerpoint/2010/main" val="293440381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8AFCE2CA-BB0E-43D8-B252-7A78CFA5B31D}"/>
              </a:ext>
            </a:extLst>
          </p:cNvPr>
          <p:cNvGraphicFramePr>
            <a:graphicFrameLocks noGrp="1"/>
          </p:cNvGraphicFramePr>
          <p:nvPr>
            <p:ph idx="1"/>
            <p:extLst>
              <p:ext uri="{D42A27DB-BD31-4B8C-83A1-F6EECF244321}">
                <p14:modId xmlns:p14="http://schemas.microsoft.com/office/powerpoint/2010/main" val="1588348204"/>
              </p:ext>
            </p:extLst>
          </p:nvPr>
        </p:nvGraphicFramePr>
        <p:xfrm>
          <a:off x="525282" y="561368"/>
          <a:ext cx="8165493" cy="741680"/>
        </p:xfrm>
        <a:graphic>
          <a:graphicData uri="http://schemas.openxmlformats.org/drawingml/2006/table">
            <a:tbl>
              <a:tblPr firstRow="1" bandRow="1">
                <a:tableStyleId>{5C22544A-7EE6-4342-B048-85BDC9FD1C3A}</a:tableStyleId>
              </a:tblPr>
              <a:tblGrid>
                <a:gridCol w="8165493">
                  <a:extLst>
                    <a:ext uri="{9D8B030D-6E8A-4147-A177-3AD203B41FA5}">
                      <a16:colId xmlns:a16="http://schemas.microsoft.com/office/drawing/2014/main" val="2352009460"/>
                    </a:ext>
                  </a:extLst>
                </a:gridCol>
              </a:tblGrid>
              <a:tr h="370840">
                <a:tc>
                  <a:txBody>
                    <a:bodyPr/>
                    <a:lstStyle/>
                    <a:p>
                      <a:pPr algn="ctr"/>
                      <a:r>
                        <a:rPr lang="en-GB">
                          <a:latin typeface="Century Gothic" panose="020B0502020202020204" pitchFamily="34" charset="0"/>
                        </a:rPr>
                        <a:t>LITERACY: Progress beyond reception</a:t>
                      </a:r>
                    </a:p>
                  </a:txBody>
                  <a:tcPr>
                    <a:solidFill>
                      <a:srgbClr val="D280D0"/>
                    </a:solidFill>
                  </a:tcPr>
                </a:tc>
                <a:extLst>
                  <a:ext uri="{0D108BD9-81ED-4DB2-BD59-A6C34878D82A}">
                    <a16:rowId xmlns:a16="http://schemas.microsoft.com/office/drawing/2014/main" val="2330111559"/>
                  </a:ext>
                </a:extLst>
              </a:tr>
              <a:tr h="370840">
                <a:tc>
                  <a:txBody>
                    <a:bodyPr/>
                    <a:lstStyle/>
                    <a:p>
                      <a:pPr algn="ctr"/>
                      <a:r>
                        <a:rPr lang="en-GB" b="1">
                          <a:solidFill>
                            <a:srgbClr val="D280D0"/>
                          </a:solidFill>
                          <a:latin typeface="Century Gothic" panose="020B0502020202020204" pitchFamily="34" charset="0"/>
                        </a:rPr>
                        <a:t>Word reading</a:t>
                      </a:r>
                    </a:p>
                  </a:txBody>
                  <a:tcPr>
                    <a:noFill/>
                  </a:tcPr>
                </a:tc>
                <a:extLst>
                  <a:ext uri="{0D108BD9-81ED-4DB2-BD59-A6C34878D82A}">
                    <a16:rowId xmlns:a16="http://schemas.microsoft.com/office/drawing/2014/main" val="2632676721"/>
                  </a:ext>
                </a:extLst>
              </a:tr>
            </a:tbl>
          </a:graphicData>
        </a:graphic>
      </p:graphicFrame>
      <p:sp>
        <p:nvSpPr>
          <p:cNvPr id="5" name="Rectangle 4">
            <a:extLst>
              <a:ext uri="{FF2B5EF4-FFF2-40B4-BE49-F238E27FC236}">
                <a16:creationId xmlns:a16="http://schemas.microsoft.com/office/drawing/2014/main" id="{DDAB8651-8FC1-40FF-B865-3B05F16409E5}"/>
              </a:ext>
            </a:extLst>
          </p:cNvPr>
          <p:cNvSpPr/>
          <p:nvPr/>
        </p:nvSpPr>
        <p:spPr>
          <a:xfrm>
            <a:off x="525283" y="2151572"/>
            <a:ext cx="3545785" cy="20261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1400" b="1" u="none" strike="noStrike" baseline="0">
                <a:solidFill>
                  <a:srgbClr val="000000"/>
                </a:solidFill>
                <a:latin typeface="Century Gothic" panose="020B0502020202020204" pitchFamily="34" charset="0"/>
              </a:rPr>
              <a:t>Say a sound for each letter in the alphabet and at least 10 digraphs;</a:t>
            </a:r>
          </a:p>
          <a:p>
            <a:pPr marL="171450" indent="-171450">
              <a:buFont typeface="Arial" panose="020B0604020202020204" pitchFamily="34" charset="0"/>
              <a:buChar char="•"/>
            </a:pPr>
            <a:r>
              <a:rPr lang="en-GB" sz="1400" b="1" u="none" strike="noStrike" baseline="0">
                <a:solidFill>
                  <a:srgbClr val="000000"/>
                </a:solidFill>
                <a:latin typeface="Century Gothic" panose="020B0502020202020204" pitchFamily="34" charset="0"/>
              </a:rPr>
              <a:t>Read words consistent with their phonic knowledge by sound-blending;</a:t>
            </a:r>
          </a:p>
          <a:p>
            <a:pPr marL="171450" indent="-171450">
              <a:buFont typeface="Arial" panose="020B0604020202020204" pitchFamily="34" charset="0"/>
              <a:buChar char="•"/>
            </a:pPr>
            <a:r>
              <a:rPr lang="en-GB" sz="1400" b="1">
                <a:solidFill>
                  <a:srgbClr val="000000"/>
                </a:solidFill>
                <a:latin typeface="Century Gothic" panose="020B0502020202020204" pitchFamily="34" charset="0"/>
              </a:rPr>
              <a:t>Read aloud simple sentences and books that are consistent with their phonic knowledge, including some common exception words.</a:t>
            </a:r>
            <a:endParaRPr lang="en-GB" sz="1400" b="1" u="none" strike="noStrike" baseline="0">
              <a:solidFill>
                <a:srgbClr val="000000"/>
              </a:solidFill>
              <a:latin typeface="Century Gothic" panose="020B0502020202020204" pitchFamily="34" charset="0"/>
            </a:endParaRPr>
          </a:p>
        </p:txBody>
      </p:sp>
      <p:sp>
        <p:nvSpPr>
          <p:cNvPr id="6" name="Rectangle 5">
            <a:extLst>
              <a:ext uri="{FF2B5EF4-FFF2-40B4-BE49-F238E27FC236}">
                <a16:creationId xmlns:a16="http://schemas.microsoft.com/office/drawing/2014/main" id="{2184C2AF-0626-4C31-9DFE-403CE0970D57}"/>
              </a:ext>
            </a:extLst>
          </p:cNvPr>
          <p:cNvSpPr/>
          <p:nvPr/>
        </p:nvSpPr>
        <p:spPr>
          <a:xfrm>
            <a:off x="5144990" y="2151571"/>
            <a:ext cx="3545785" cy="38608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lvl="0" indent="-285750" algn="ctr">
              <a:buSzPct val="100000"/>
              <a:buFont typeface="Arial" panose="020B0604020202020204" pitchFamily="34" charset="0"/>
              <a:buChar char="•"/>
            </a:pPr>
            <a:endParaRPr lang="en-GB" sz="1400" b="1" u="none" baseline="0">
              <a:solidFill>
                <a:schemeClr val="tx1"/>
              </a:solidFill>
              <a:latin typeface="Century Gothic" pitchFamily="34"/>
            </a:endParaRPr>
          </a:p>
          <a:p>
            <a:pPr marL="285750" lvl="0" indent="-285750" algn="ctr">
              <a:buSzPct val="100000"/>
              <a:buFont typeface="Arial" panose="020B0604020202020204" pitchFamily="34" charset="0"/>
              <a:buChar char="•"/>
            </a:pPr>
            <a:endParaRPr lang="en-GB" sz="1400" b="1">
              <a:solidFill>
                <a:schemeClr val="tx1"/>
              </a:solidFill>
              <a:latin typeface="Century Gothic" pitchFamily="34"/>
            </a:endParaRPr>
          </a:p>
          <a:p>
            <a:pPr marL="342900" lvl="0" indent="-342900">
              <a:spcAft>
                <a:spcPts val="800"/>
              </a:spcAft>
              <a:buSzPct val="100000"/>
              <a:buFont typeface="Wingdings" pitchFamily="2"/>
              <a:buChar char="§"/>
            </a:pPr>
            <a:endParaRPr lang="en-GB" sz="1400" b="1">
              <a:solidFill>
                <a:schemeClr val="tx1"/>
              </a:solidFill>
              <a:latin typeface="Century Gothic" pitchFamily="34"/>
              <a:ea typeface="Calibri" pitchFamily="34"/>
              <a:cs typeface="Times New Roman" pitchFamily="18"/>
            </a:endParaRPr>
          </a:p>
          <a:p>
            <a:pPr marL="342900" lvl="0" indent="-342900">
              <a:spcAft>
                <a:spcPts val="800"/>
              </a:spcAft>
              <a:buSzPct val="100000"/>
              <a:buFont typeface="Arial" panose="020B0604020202020204" pitchFamily="34" charset="0"/>
              <a:buChar char="•"/>
            </a:pPr>
            <a:r>
              <a:rPr lang="en-GB" sz="1400" b="1">
                <a:solidFill>
                  <a:schemeClr val="tx1"/>
                </a:solidFill>
                <a:latin typeface="Century Gothic" pitchFamily="34"/>
                <a:ea typeface="Calibri" pitchFamily="34"/>
                <a:cs typeface="Times New Roman" pitchFamily="18"/>
              </a:rPr>
              <a:t>Hear and recognise all 40+ </a:t>
            </a:r>
            <a:r>
              <a:rPr lang="en-GB" sz="1400" b="1">
                <a:solidFill>
                  <a:schemeClr val="tx1"/>
                </a:solidFill>
                <a:latin typeface="Century Gothic" panose="020B0502020202020204" pitchFamily="34" charset="0"/>
                <a:ea typeface="Calibri" pitchFamily="34"/>
                <a:cs typeface="Times New Roman" pitchFamily="18"/>
              </a:rPr>
              <a:t>phonemes;</a:t>
            </a:r>
          </a:p>
          <a:p>
            <a:pPr marL="342900" lvl="0" indent="-342900">
              <a:spcAft>
                <a:spcPts val="800"/>
              </a:spcAft>
              <a:buSzPct val="100000"/>
              <a:buFont typeface="Arial" panose="020B0604020202020204" pitchFamily="34" charset="0"/>
              <a:buChar char="•"/>
            </a:pPr>
            <a:r>
              <a:rPr lang="en-GB" sz="1400" b="1">
                <a:solidFill>
                  <a:schemeClr val="tx1"/>
                </a:solidFill>
                <a:latin typeface="Century Gothic" panose="020B0502020202020204" pitchFamily="34" charset="0"/>
                <a:ea typeface="Calibri" pitchFamily="34"/>
                <a:cs typeface="Times New Roman" pitchFamily="18"/>
              </a:rPr>
              <a:t>Match all 40+ graphemes to their phonemes;</a:t>
            </a:r>
          </a:p>
          <a:p>
            <a:pPr marL="342900" lvl="0" indent="-342900">
              <a:spcAft>
                <a:spcPts val="800"/>
              </a:spcAft>
              <a:buSzPct val="100000"/>
              <a:buFont typeface="Arial" panose="020B0604020202020204" pitchFamily="34" charset="0"/>
              <a:buChar char="•"/>
            </a:pPr>
            <a:r>
              <a:rPr lang="en-GB" sz="1400" b="1">
                <a:solidFill>
                  <a:schemeClr val="tx1"/>
                </a:solidFill>
                <a:latin typeface="Century Gothic" panose="020B0502020202020204" pitchFamily="34" charset="0"/>
                <a:ea typeface="Calibri" pitchFamily="34"/>
                <a:cs typeface="Times New Roman" pitchFamily="18"/>
              </a:rPr>
              <a:t>Identify all 40+ graphemes in  reading;</a:t>
            </a:r>
          </a:p>
          <a:p>
            <a:pPr marL="342900" lvl="0" indent="-342900">
              <a:spcAft>
                <a:spcPts val="800"/>
              </a:spcAft>
              <a:buSzPct val="100000"/>
              <a:buFont typeface="Arial" panose="020B0604020202020204" pitchFamily="34" charset="0"/>
              <a:buChar char="•"/>
            </a:pPr>
            <a:r>
              <a:rPr lang="en-GB" sz="1400" b="1">
                <a:solidFill>
                  <a:schemeClr val="tx1"/>
                </a:solidFill>
                <a:latin typeface="Century Gothic" panose="020B0502020202020204" pitchFamily="34" charset="0"/>
                <a:ea typeface="Calibri" pitchFamily="34"/>
                <a:cs typeface="Times New Roman" pitchFamily="18"/>
              </a:rPr>
              <a:t>Know that words can have omitted letters and that an apostrophe represents the omitted letters;</a:t>
            </a:r>
          </a:p>
          <a:p>
            <a:pPr marL="342900" lvl="0" indent="-342900">
              <a:spcAft>
                <a:spcPts val="800"/>
              </a:spcAft>
              <a:buSzPct val="100000"/>
              <a:buFont typeface="Arial" panose="020B0604020202020204" pitchFamily="34" charset="0"/>
              <a:buChar char="•"/>
            </a:pPr>
            <a:r>
              <a:rPr lang="en-GB" sz="1400" b="1">
                <a:solidFill>
                  <a:schemeClr val="tx1"/>
                </a:solidFill>
                <a:latin typeface="Century Gothic" panose="020B0502020202020204" pitchFamily="34" charset="0"/>
                <a:ea typeface="Calibri" pitchFamily="34"/>
                <a:cs typeface="Times New Roman" pitchFamily="18"/>
              </a:rPr>
              <a:t>Find contractions in reading;</a:t>
            </a:r>
          </a:p>
          <a:p>
            <a:pPr marL="342900" lvl="0" indent="-342900">
              <a:spcAft>
                <a:spcPts val="800"/>
              </a:spcAft>
              <a:buSzPct val="100000"/>
              <a:buFont typeface="Arial" panose="020B0604020202020204" pitchFamily="34" charset="0"/>
              <a:buChar char="•"/>
            </a:pPr>
            <a:r>
              <a:rPr lang="en-GB" sz="1400" b="1">
                <a:solidFill>
                  <a:schemeClr val="tx1"/>
                </a:solidFill>
                <a:latin typeface="Century Gothic" panose="020B0502020202020204" pitchFamily="34" charset="0"/>
                <a:ea typeface="Calibri" pitchFamily="34"/>
                <a:cs typeface="Times New Roman" pitchFamily="18"/>
              </a:rPr>
              <a:t>Read words with contractions;</a:t>
            </a:r>
          </a:p>
          <a:p>
            <a:pPr marL="342900" lvl="0" indent="-342900">
              <a:spcAft>
                <a:spcPts val="800"/>
              </a:spcAft>
              <a:buSzPct val="100000"/>
              <a:buFont typeface="Arial" panose="020B0604020202020204" pitchFamily="34" charset="0"/>
              <a:buChar char="•"/>
            </a:pPr>
            <a:r>
              <a:rPr lang="en-GB" sz="1400" b="1">
                <a:solidFill>
                  <a:schemeClr val="tx1"/>
                </a:solidFill>
                <a:latin typeface="Century Gothic" panose="020B0502020202020204" pitchFamily="34" charset="0"/>
                <a:ea typeface="Calibri" pitchFamily="34"/>
                <a:cs typeface="Times New Roman" pitchFamily="18"/>
              </a:rPr>
              <a:t>Read compound words, for example, football, playground, farmyard, bedroom.</a:t>
            </a:r>
          </a:p>
          <a:p>
            <a:pPr marL="171450" lvl="0" indent="-171450" algn="ctr">
              <a:buFont typeface="Arial" panose="020B0604020202020204" pitchFamily="34" charset="0"/>
              <a:buChar char="•"/>
            </a:pPr>
            <a:endParaRPr lang="en-GB" sz="1400" b="1" kern="1200">
              <a:solidFill>
                <a:schemeClr val="dk1"/>
              </a:solidFill>
              <a:effectLst/>
              <a:latin typeface="Century Gothic" panose="020B0502020202020204" pitchFamily="34" charset="0"/>
              <a:ea typeface="+mn-ea"/>
              <a:cs typeface="+mn-cs"/>
            </a:endParaRPr>
          </a:p>
          <a:p>
            <a:pPr marL="342900" lvl="0" indent="-342900">
              <a:spcAft>
                <a:spcPts val="0"/>
              </a:spcAft>
              <a:buSzPct val="100000"/>
              <a:buFont typeface="Wingdings" pitchFamily="2"/>
              <a:buChar char="§"/>
            </a:pPr>
            <a:endParaRPr lang="en-GB" sz="1400">
              <a:latin typeface="Century Gothic" pitchFamily="34"/>
              <a:ea typeface="Calibri" pitchFamily="34"/>
              <a:cs typeface="Times New Roman" pitchFamily="18"/>
            </a:endParaRPr>
          </a:p>
          <a:p>
            <a:pPr marL="171450" lvl="0" indent="-171450">
              <a:buSzPct val="100000"/>
              <a:buFont typeface="Arial" pitchFamily="34"/>
              <a:buChar char="•"/>
            </a:pPr>
            <a:endParaRPr lang="en-GB" sz="1400" u="none" baseline="0">
              <a:latin typeface="Century Gothic" pitchFamily="34"/>
            </a:endParaRPr>
          </a:p>
          <a:p>
            <a:pPr lvl="0" algn="ctr">
              <a:buSzPct val="100000"/>
            </a:pPr>
            <a:endParaRPr lang="en-GB" sz="1400" b="1" baseline="0">
              <a:solidFill>
                <a:schemeClr val="tx1"/>
              </a:solidFill>
              <a:latin typeface="Century Gothic" pitchFamily="34"/>
            </a:endParaRPr>
          </a:p>
        </p:txBody>
      </p:sp>
      <p:sp>
        <p:nvSpPr>
          <p:cNvPr id="7" name="Rectangle 6">
            <a:extLst>
              <a:ext uri="{FF2B5EF4-FFF2-40B4-BE49-F238E27FC236}">
                <a16:creationId xmlns:a16="http://schemas.microsoft.com/office/drawing/2014/main" id="{5AE092BA-DEB3-40C3-846C-EDD1AA98C4F0}"/>
              </a:ext>
            </a:extLst>
          </p:cNvPr>
          <p:cNvSpPr/>
          <p:nvPr/>
        </p:nvSpPr>
        <p:spPr>
          <a:xfrm>
            <a:off x="525281" y="1630017"/>
            <a:ext cx="3545785" cy="389614"/>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latin typeface="Century Gothic" panose="020B0502020202020204" pitchFamily="34" charset="0"/>
              </a:rPr>
              <a:t>Early learning goal</a:t>
            </a:r>
          </a:p>
        </p:txBody>
      </p:sp>
      <p:sp>
        <p:nvSpPr>
          <p:cNvPr id="8" name="Rectangle 7">
            <a:extLst>
              <a:ext uri="{FF2B5EF4-FFF2-40B4-BE49-F238E27FC236}">
                <a16:creationId xmlns:a16="http://schemas.microsoft.com/office/drawing/2014/main" id="{CA106F46-E18F-4EF8-92E8-5901BEFBE0B1}"/>
              </a:ext>
            </a:extLst>
          </p:cNvPr>
          <p:cNvSpPr/>
          <p:nvPr/>
        </p:nvSpPr>
        <p:spPr>
          <a:xfrm>
            <a:off x="5144989" y="1630017"/>
            <a:ext cx="3545785" cy="389614"/>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latin typeface="Century Gothic" panose="020B0502020202020204" pitchFamily="34" charset="0"/>
              </a:rPr>
              <a:t>End of Year 1 expectation</a:t>
            </a:r>
          </a:p>
        </p:txBody>
      </p:sp>
      <p:sp>
        <p:nvSpPr>
          <p:cNvPr id="3" name="Footer Placeholder 2">
            <a:extLst>
              <a:ext uri="{FF2B5EF4-FFF2-40B4-BE49-F238E27FC236}">
                <a16:creationId xmlns:a16="http://schemas.microsoft.com/office/drawing/2014/main" id="{236ABCCF-457A-1255-5CE7-B04B8911289B}"/>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C7E0503D-45BC-331D-F816-C76487BE8651}"/>
              </a:ext>
            </a:extLst>
          </p:cNvPr>
          <p:cNvSpPr>
            <a:spLocks noGrp="1"/>
          </p:cNvSpPr>
          <p:nvPr>
            <p:ph type="sldNum" sz="quarter" idx="12"/>
          </p:nvPr>
        </p:nvSpPr>
        <p:spPr/>
        <p:txBody>
          <a:bodyPr/>
          <a:lstStyle/>
          <a:p>
            <a:fld id="{ADBD1915-73F0-4A8D-B501-CF547A3FBDF8}" type="slidenum">
              <a:rPr lang="en-GB" smtClean="0"/>
              <a:t>34</a:t>
            </a:fld>
            <a:endParaRPr lang="en-GB"/>
          </a:p>
        </p:txBody>
      </p:sp>
    </p:spTree>
    <p:extLst>
      <p:ext uri="{BB962C8B-B14F-4D97-AF65-F5344CB8AC3E}">
        <p14:creationId xmlns:p14="http://schemas.microsoft.com/office/powerpoint/2010/main" val="262504093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D8F613-C9DB-52CD-2D0D-3572BB31703C}"/>
            </a:ext>
          </a:extLst>
        </p:cNvPr>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8EF89DD1-6DEA-F1C7-3221-76EA82C0923C}"/>
              </a:ext>
            </a:extLst>
          </p:cNvPr>
          <p:cNvGraphicFramePr>
            <a:graphicFrameLocks noGrp="1"/>
          </p:cNvGraphicFramePr>
          <p:nvPr>
            <p:ph idx="1"/>
            <p:extLst>
              <p:ext uri="{D42A27DB-BD31-4B8C-83A1-F6EECF244321}">
                <p14:modId xmlns:p14="http://schemas.microsoft.com/office/powerpoint/2010/main" val="2706810358"/>
              </p:ext>
            </p:extLst>
          </p:nvPr>
        </p:nvGraphicFramePr>
        <p:xfrm>
          <a:off x="295275" y="225425"/>
          <a:ext cx="8482013" cy="741680"/>
        </p:xfrm>
        <a:graphic>
          <a:graphicData uri="http://schemas.openxmlformats.org/drawingml/2006/table">
            <a:tbl>
              <a:tblPr firstRow="1" bandRow="1">
                <a:tableStyleId>{5C22544A-7EE6-4342-B048-85BDC9FD1C3A}</a:tableStyleId>
              </a:tblPr>
              <a:tblGrid>
                <a:gridCol w="8482013">
                  <a:extLst>
                    <a:ext uri="{9D8B030D-6E8A-4147-A177-3AD203B41FA5}">
                      <a16:colId xmlns:a16="http://schemas.microsoft.com/office/drawing/2014/main" val="3754541971"/>
                    </a:ext>
                  </a:extLst>
                </a:gridCol>
              </a:tblGrid>
              <a:tr h="370840">
                <a:tc>
                  <a:txBody>
                    <a:bodyPr/>
                    <a:lstStyle/>
                    <a:p>
                      <a:pPr algn="ctr"/>
                      <a:r>
                        <a:rPr lang="en-GB">
                          <a:latin typeface="Century Gothic"/>
                        </a:rPr>
                        <a:t>LITERACY: Progress through Nursery/FS1</a:t>
                      </a:r>
                      <a:endParaRPr lang="en-GB">
                        <a:latin typeface="Century Gothic" panose="020B0502020202020204" pitchFamily="34" charset="0"/>
                      </a:endParaRPr>
                    </a:p>
                  </a:txBody>
                  <a:tcPr>
                    <a:solidFill>
                      <a:srgbClr val="D280D0"/>
                    </a:solidFill>
                  </a:tcPr>
                </a:tc>
                <a:extLst>
                  <a:ext uri="{0D108BD9-81ED-4DB2-BD59-A6C34878D82A}">
                    <a16:rowId xmlns:a16="http://schemas.microsoft.com/office/drawing/2014/main" val="2121299838"/>
                  </a:ext>
                </a:extLst>
              </a:tr>
              <a:tr h="370840">
                <a:tc>
                  <a:txBody>
                    <a:bodyPr/>
                    <a:lstStyle/>
                    <a:p>
                      <a:pPr algn="ctr"/>
                      <a:r>
                        <a:rPr lang="en-GB" b="1">
                          <a:solidFill>
                            <a:srgbClr val="D280D0"/>
                          </a:solidFill>
                          <a:latin typeface="Century Gothic" panose="020B0502020202020204" pitchFamily="34" charset="0"/>
                        </a:rPr>
                        <a:t>Writing</a:t>
                      </a:r>
                    </a:p>
                  </a:txBody>
                  <a:tcPr>
                    <a:noFill/>
                  </a:tcPr>
                </a:tc>
                <a:extLst>
                  <a:ext uri="{0D108BD9-81ED-4DB2-BD59-A6C34878D82A}">
                    <a16:rowId xmlns:a16="http://schemas.microsoft.com/office/drawing/2014/main" val="762247846"/>
                  </a:ext>
                </a:extLst>
              </a:tr>
            </a:tbl>
          </a:graphicData>
        </a:graphic>
      </p:graphicFrame>
      <p:sp>
        <p:nvSpPr>
          <p:cNvPr id="14" name="Rectangle 13">
            <a:extLst>
              <a:ext uri="{FF2B5EF4-FFF2-40B4-BE49-F238E27FC236}">
                <a16:creationId xmlns:a16="http://schemas.microsoft.com/office/drawing/2014/main" id="{ED4768E9-2965-BB17-644A-24A336E01F5C}"/>
              </a:ext>
            </a:extLst>
          </p:cNvPr>
          <p:cNvSpPr/>
          <p:nvPr/>
        </p:nvSpPr>
        <p:spPr>
          <a:xfrm>
            <a:off x="6932049" y="2833227"/>
            <a:ext cx="1838326" cy="33586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800" b="0" i="0" u="none" strike="noStrike" baseline="0" dirty="0">
              <a:latin typeface="Century Gothic" panose="020B0502020202020204" pitchFamily="34" charset="0"/>
            </a:endParaRPr>
          </a:p>
          <a:p>
            <a:pPr marL="171450" indent="-171450">
              <a:buFont typeface="Arial" panose="020B0604020202020204" pitchFamily="34" charset="0"/>
              <a:buChar char="•"/>
            </a:pPr>
            <a:endParaRPr lang="en-GB" sz="1100" b="1" dirty="0">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100" b="1" dirty="0">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dirty="0">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dirty="0">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dirty="0">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dirty="0">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dirty="0">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900" b="1" dirty="0">
              <a:solidFill>
                <a:srgbClr val="000000"/>
              </a:solidFill>
              <a:latin typeface="Century Gothic" panose="020B0502020202020204" pitchFamily="34" charset="0"/>
            </a:endParaRPr>
          </a:p>
          <a:p>
            <a:pPr marL="171450" indent="-171450">
              <a:buFont typeface="Arial" panose="020B0604020202020204" pitchFamily="34" charset="0"/>
              <a:buChar char="•"/>
            </a:pPr>
            <a:r>
              <a:rPr lang="en-GB" sz="900" b="1" dirty="0">
                <a:solidFill>
                  <a:srgbClr val="000000"/>
                </a:solidFill>
                <a:latin typeface="Century Gothic" panose="020B0502020202020204" pitchFamily="34" charset="0"/>
              </a:rPr>
              <a:t>T</a:t>
            </a:r>
            <a:r>
              <a:rPr lang="en-GB" sz="900" b="1" i="0" u="none" strike="noStrike" baseline="0" dirty="0">
                <a:solidFill>
                  <a:srgbClr val="000000"/>
                </a:solidFill>
                <a:latin typeface="Century Gothic" panose="020B0502020202020204" pitchFamily="34" charset="0"/>
              </a:rPr>
              <a:t>elling an adult what </a:t>
            </a:r>
            <a:r>
              <a:rPr lang="en-GB" sz="900" b="1" dirty="0">
                <a:solidFill>
                  <a:srgbClr val="000000"/>
                </a:solidFill>
                <a:latin typeface="Century Gothic" panose="020B0502020202020204" pitchFamily="34" charset="0"/>
              </a:rPr>
              <a:t>they </a:t>
            </a:r>
            <a:r>
              <a:rPr lang="en-GB" sz="900" b="1" i="0" u="none" strike="noStrike" baseline="0" dirty="0">
                <a:solidFill>
                  <a:srgbClr val="000000"/>
                </a:solidFill>
                <a:latin typeface="Century Gothic" panose="020B0502020202020204" pitchFamily="34" charset="0"/>
              </a:rPr>
              <a:t>have drawn or painted;</a:t>
            </a:r>
          </a:p>
          <a:p>
            <a:pPr marL="171450" indent="-171450">
              <a:buFont typeface="Arial" panose="020B0604020202020204" pitchFamily="34" charset="0"/>
              <a:buChar char="•"/>
            </a:pPr>
            <a:r>
              <a:rPr lang="en-GB" sz="900" b="1" i="0" u="none" strike="noStrike" baseline="0" dirty="0">
                <a:solidFill>
                  <a:srgbClr val="000000"/>
                </a:solidFill>
                <a:latin typeface="Century Gothic" panose="020B0502020202020204" pitchFamily="34" charset="0"/>
              </a:rPr>
              <a:t>Recognising a capital letter at the start of their name;</a:t>
            </a:r>
          </a:p>
          <a:p>
            <a:pPr marL="171450" indent="-171450">
              <a:buFont typeface="Arial" panose="020B0604020202020204" pitchFamily="34" charset="0"/>
              <a:buChar char="•"/>
            </a:pPr>
            <a:r>
              <a:rPr lang="en-GB" sz="900" b="1" dirty="0">
                <a:solidFill>
                  <a:srgbClr val="000000"/>
                </a:solidFill>
                <a:latin typeface="Century Gothic" panose="020B0502020202020204" pitchFamily="34" charset="0"/>
              </a:rPr>
              <a:t>I</a:t>
            </a:r>
            <a:r>
              <a:rPr lang="en-GB" sz="900" b="1" i="0" u="none" strike="noStrike" baseline="0" dirty="0">
                <a:solidFill>
                  <a:srgbClr val="000000"/>
                </a:solidFill>
                <a:latin typeface="Century Gothic" panose="020B0502020202020204" pitchFamily="34" charset="0"/>
              </a:rPr>
              <a:t>dentifying sounds from own name in other words;</a:t>
            </a:r>
          </a:p>
          <a:p>
            <a:pPr marL="171450" indent="-171450">
              <a:buFont typeface="Arial" panose="020B0604020202020204" pitchFamily="34" charset="0"/>
              <a:buChar char="•"/>
            </a:pPr>
            <a:r>
              <a:rPr lang="en-GB" sz="900" b="1" dirty="0">
                <a:solidFill>
                  <a:srgbClr val="000000"/>
                </a:solidFill>
                <a:latin typeface="Century Gothic" panose="020B0502020202020204" pitchFamily="34" charset="0"/>
              </a:rPr>
              <a:t>A</a:t>
            </a:r>
            <a:r>
              <a:rPr lang="en-GB" sz="900" b="1" i="0" u="none" strike="noStrike" baseline="0" dirty="0">
                <a:solidFill>
                  <a:srgbClr val="000000"/>
                </a:solidFill>
                <a:latin typeface="Century Gothic" panose="020B0502020202020204" pitchFamily="34" charset="0"/>
              </a:rPr>
              <a:t>scribing meaning to other marks, like on signage;</a:t>
            </a:r>
          </a:p>
          <a:p>
            <a:pPr marL="171450" indent="-171450">
              <a:buFont typeface="Arial" panose="020B0604020202020204" pitchFamily="34" charset="0"/>
              <a:buChar char="•"/>
            </a:pPr>
            <a:r>
              <a:rPr lang="en-GB" sz="900" b="1" dirty="0">
                <a:solidFill>
                  <a:srgbClr val="000000"/>
                </a:solidFill>
                <a:latin typeface="Century Gothic" panose="020B0502020202020204" pitchFamily="34" charset="0"/>
              </a:rPr>
              <a:t>S</a:t>
            </a:r>
            <a:r>
              <a:rPr lang="en-GB" sz="900" b="1" i="0" u="none" strike="noStrike" baseline="0" dirty="0">
                <a:solidFill>
                  <a:srgbClr val="000000"/>
                </a:solidFill>
                <a:latin typeface="Century Gothic" panose="020B0502020202020204" pitchFamily="34" charset="0"/>
              </a:rPr>
              <a:t>tarting to write identifiable shapes and letters;</a:t>
            </a:r>
          </a:p>
          <a:p>
            <a:pPr marL="171450" indent="-171450">
              <a:buFont typeface="Arial" panose="020B0604020202020204" pitchFamily="34" charset="0"/>
              <a:buChar char="•"/>
            </a:pPr>
            <a:r>
              <a:rPr lang="en-GB" sz="900" b="1" dirty="0">
                <a:solidFill>
                  <a:srgbClr val="000000"/>
                </a:solidFill>
                <a:latin typeface="Century Gothic" panose="020B0502020202020204" pitchFamily="34" charset="0"/>
              </a:rPr>
              <a:t>D</a:t>
            </a:r>
            <a:r>
              <a:rPr lang="en-GB" sz="900" b="1" i="0" u="none" strike="noStrike" baseline="0" dirty="0">
                <a:solidFill>
                  <a:srgbClr val="000000"/>
                </a:solidFill>
                <a:latin typeface="Century Gothic" panose="020B0502020202020204" pitchFamily="34" charset="0"/>
              </a:rPr>
              <a:t>rawing lines and circles in the air, on the floor or on large sheets of paper; </a:t>
            </a:r>
          </a:p>
          <a:p>
            <a:pPr marL="171450" indent="-171450">
              <a:buFont typeface="Arial" panose="020B0604020202020204" pitchFamily="34" charset="0"/>
              <a:buChar char="•"/>
            </a:pPr>
            <a:r>
              <a:rPr lang="en-GB" sz="900" b="1" dirty="0">
                <a:solidFill>
                  <a:srgbClr val="000000"/>
                </a:solidFill>
                <a:latin typeface="Century Gothic" panose="020B0502020202020204" pitchFamily="34" charset="0"/>
              </a:rPr>
              <a:t>U</a:t>
            </a:r>
            <a:r>
              <a:rPr lang="en-GB" sz="900" b="1" i="0" u="none" strike="noStrike" baseline="0" dirty="0">
                <a:solidFill>
                  <a:srgbClr val="000000"/>
                </a:solidFill>
                <a:latin typeface="Century Gothic" panose="020B0502020202020204" pitchFamily="34" charset="0"/>
              </a:rPr>
              <a:t>sing tools for mark making with control;</a:t>
            </a:r>
          </a:p>
          <a:p>
            <a:pPr marL="171450" indent="-171450">
              <a:buFont typeface="Arial" panose="020B0604020202020204" pitchFamily="34" charset="0"/>
              <a:buChar char="•"/>
            </a:pPr>
            <a:r>
              <a:rPr lang="en-GB" sz="900" b="1" dirty="0">
                <a:solidFill>
                  <a:srgbClr val="000000"/>
                </a:solidFill>
                <a:latin typeface="Century Gothic" panose="020B0502020202020204" pitchFamily="34" charset="0"/>
              </a:rPr>
              <a:t>G</a:t>
            </a:r>
            <a:r>
              <a:rPr lang="en-GB" sz="900" b="1" i="0" u="none" strike="noStrike" baseline="0" dirty="0">
                <a:solidFill>
                  <a:srgbClr val="000000"/>
                </a:solidFill>
                <a:latin typeface="Century Gothic" panose="020B0502020202020204" pitchFamily="34" charset="0"/>
              </a:rPr>
              <a:t>ripping using five fingers or preferably two fingers and thumb for control;</a:t>
            </a:r>
          </a:p>
          <a:p>
            <a:pPr marL="171450" indent="-171450">
              <a:buFont typeface="Arial" panose="020B0604020202020204" pitchFamily="34" charset="0"/>
              <a:buChar char="•"/>
            </a:pPr>
            <a:r>
              <a:rPr lang="en-GB" sz="900" b="1" dirty="0">
                <a:solidFill>
                  <a:srgbClr val="000000"/>
                </a:solidFill>
                <a:latin typeface="Century Gothic" panose="020B0502020202020204" pitchFamily="34" charset="0"/>
              </a:rPr>
              <a:t>C</a:t>
            </a:r>
            <a:r>
              <a:rPr lang="en-GB" sz="900" b="1" i="0" u="none" strike="noStrike" baseline="0" dirty="0">
                <a:solidFill>
                  <a:srgbClr val="000000"/>
                </a:solidFill>
                <a:latin typeface="Century Gothic" panose="020B0502020202020204" pitchFamily="34" charset="0"/>
              </a:rPr>
              <a:t>opying shapes, letter and pictures.</a:t>
            </a:r>
          </a:p>
          <a:p>
            <a:r>
              <a:rPr lang="en-GB" sz="1800" b="1" i="0" u="none" strike="noStrike" baseline="0" dirty="0">
                <a:solidFill>
                  <a:srgbClr val="000000"/>
                </a:solidFill>
                <a:latin typeface="Calibri" panose="020F0502020204030204" pitchFamily="34" charset="0"/>
              </a:rPr>
              <a:t>	</a:t>
            </a:r>
          </a:p>
          <a:p>
            <a:pPr marL="171450" indent="-171450">
              <a:buFont typeface="Arial" panose="020B0604020202020204" pitchFamily="34" charset="0"/>
              <a:buChar char="•"/>
            </a:pPr>
            <a:endParaRPr lang="en-GB" sz="1100" b="1" i="0" u="none" strike="noStrike" baseline="0" dirty="0">
              <a:solidFill>
                <a:srgbClr val="000000"/>
              </a:solidFill>
              <a:latin typeface="Century Gothic" panose="020B0502020202020204" pitchFamily="34" charset="0"/>
            </a:endParaRPr>
          </a:p>
          <a:p>
            <a:r>
              <a:rPr lang="en-GB" sz="1800" b="0" i="0" u="none" strike="noStrike" baseline="0" dirty="0">
                <a:solidFill>
                  <a:srgbClr val="000000"/>
                </a:solidFill>
                <a:latin typeface="Calibri" panose="020F0502020204030204" pitchFamily="34" charset="0"/>
              </a:rPr>
              <a:t>	</a:t>
            </a:r>
          </a:p>
          <a:p>
            <a:pPr marL="171450" indent="-171450">
              <a:buFont typeface="Arial" panose="020B0604020202020204" pitchFamily="34" charset="0"/>
              <a:buChar char="•"/>
            </a:pPr>
            <a:endParaRPr lang="en-GB" sz="1100" b="1" i="0" u="none" strike="noStrike" baseline="0" dirty="0">
              <a:solidFill>
                <a:srgbClr val="000000"/>
              </a:solidFill>
              <a:latin typeface="Century Gothic" panose="020B0502020202020204" pitchFamily="34" charset="0"/>
            </a:endParaRPr>
          </a:p>
          <a:p>
            <a:r>
              <a:rPr lang="en-GB" sz="1800" b="0" i="0" u="none" strike="noStrike" baseline="0" dirty="0">
                <a:solidFill>
                  <a:srgbClr val="000000"/>
                </a:solidFill>
                <a:latin typeface="Calibri" panose="020F0502020204030204" pitchFamily="34" charset="0"/>
              </a:rPr>
              <a:t>	</a:t>
            </a:r>
          </a:p>
          <a:p>
            <a:pPr marL="171450" indent="-171450">
              <a:buFont typeface="Arial" panose="020B0604020202020204" pitchFamily="34" charset="0"/>
              <a:buChar char="•"/>
            </a:pPr>
            <a:endParaRPr lang="en-GB" sz="1100" b="1" i="0" u="none" strike="noStrike" baseline="0" dirty="0">
              <a:solidFill>
                <a:srgbClr val="000000"/>
              </a:solidFill>
              <a:latin typeface="Century Gothic" panose="020B0502020202020204" pitchFamily="34" charset="0"/>
            </a:endParaRPr>
          </a:p>
          <a:p>
            <a:r>
              <a:rPr lang="en-GB" sz="1800" b="0" i="0" u="none" strike="noStrike" baseline="0" dirty="0">
                <a:solidFill>
                  <a:srgbClr val="000000"/>
                </a:solidFill>
                <a:latin typeface="Calibri" panose="020F0502020204030204" pitchFamily="34" charset="0"/>
              </a:rPr>
              <a:t>	</a:t>
            </a:r>
          </a:p>
        </p:txBody>
      </p:sp>
      <p:sp>
        <p:nvSpPr>
          <p:cNvPr id="20" name="Rectangle 19">
            <a:extLst>
              <a:ext uri="{FF2B5EF4-FFF2-40B4-BE49-F238E27FC236}">
                <a16:creationId xmlns:a16="http://schemas.microsoft.com/office/drawing/2014/main" id="{2860FABB-200F-BA7D-2409-F8A0BAAFFCF8}"/>
              </a:ext>
            </a:extLst>
          </p:cNvPr>
          <p:cNvSpPr/>
          <p:nvPr/>
        </p:nvSpPr>
        <p:spPr>
          <a:xfrm>
            <a:off x="6938962" y="1733550"/>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working at the expected level of  development will</a:t>
            </a:r>
          </a:p>
        </p:txBody>
      </p:sp>
      <p:sp>
        <p:nvSpPr>
          <p:cNvPr id="21" name="TextBox 20">
            <a:extLst>
              <a:ext uri="{FF2B5EF4-FFF2-40B4-BE49-F238E27FC236}">
                <a16:creationId xmlns:a16="http://schemas.microsoft.com/office/drawing/2014/main" id="{70C21DD6-05DF-EB58-F57F-C84775F5FA7D}"/>
              </a:ext>
            </a:extLst>
          </p:cNvPr>
          <p:cNvSpPr txBox="1"/>
          <p:nvPr/>
        </p:nvSpPr>
        <p:spPr>
          <a:xfrm>
            <a:off x="6938962" y="1254324"/>
            <a:ext cx="1838326" cy="307777"/>
          </a:xfrm>
          <a:prstGeom prst="rect">
            <a:avLst/>
          </a:prstGeom>
          <a:noFill/>
        </p:spPr>
        <p:txBody>
          <a:bodyPr wrap="square" lIns="91440" tIns="45720" rIns="91440" bIns="45720" rtlCol="0" anchor="t">
            <a:spAutoFit/>
          </a:bodyPr>
          <a:lstStyle/>
          <a:p>
            <a:pPr algn="ctr"/>
            <a:r>
              <a:rPr lang="en-GB" sz="1400" b="1">
                <a:solidFill>
                  <a:srgbClr val="D280D0"/>
                </a:solidFill>
                <a:latin typeface="Century Gothic"/>
              </a:rPr>
              <a:t>End of Nursery/FS1</a:t>
            </a:r>
            <a:endParaRPr lang="en-GB" sz="1400" b="1">
              <a:solidFill>
                <a:srgbClr val="D280D0"/>
              </a:solidFill>
              <a:latin typeface="Century Gothic" panose="020B0502020202020204" pitchFamily="34" charset="0"/>
            </a:endParaRPr>
          </a:p>
        </p:txBody>
      </p:sp>
      <p:sp>
        <p:nvSpPr>
          <p:cNvPr id="22" name="Rectangle 21">
            <a:extLst>
              <a:ext uri="{FF2B5EF4-FFF2-40B4-BE49-F238E27FC236}">
                <a16:creationId xmlns:a16="http://schemas.microsoft.com/office/drawing/2014/main" id="{1DCAB837-106F-1870-AD22-6587C98A92C5}"/>
              </a:ext>
            </a:extLst>
          </p:cNvPr>
          <p:cNvSpPr/>
          <p:nvPr/>
        </p:nvSpPr>
        <p:spPr>
          <a:xfrm>
            <a:off x="305543" y="1733547"/>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3" name="TextBox 22">
            <a:extLst>
              <a:ext uri="{FF2B5EF4-FFF2-40B4-BE49-F238E27FC236}">
                <a16:creationId xmlns:a16="http://schemas.microsoft.com/office/drawing/2014/main" id="{7F480B11-D433-0CD6-767A-E27CD7CE1E5E}"/>
              </a:ext>
            </a:extLst>
          </p:cNvPr>
          <p:cNvSpPr txBox="1"/>
          <p:nvPr/>
        </p:nvSpPr>
        <p:spPr>
          <a:xfrm>
            <a:off x="295275" y="1254324"/>
            <a:ext cx="1838326" cy="307777"/>
          </a:xfrm>
          <a:prstGeom prst="rect">
            <a:avLst/>
          </a:prstGeom>
          <a:noFill/>
        </p:spPr>
        <p:txBody>
          <a:bodyPr wrap="square" lIns="91440" tIns="45720" rIns="91440" bIns="45720" rtlCol="0" anchor="t">
            <a:spAutoFit/>
          </a:bodyPr>
          <a:lstStyle/>
          <a:p>
            <a:pPr algn="ctr"/>
            <a:r>
              <a:rPr lang="en-GB" sz="1400" b="1">
                <a:solidFill>
                  <a:srgbClr val="D280D0"/>
                </a:solidFill>
                <a:latin typeface="Century Gothic"/>
              </a:rPr>
              <a:t>Start of nursery</a:t>
            </a:r>
          </a:p>
        </p:txBody>
      </p:sp>
      <p:sp>
        <p:nvSpPr>
          <p:cNvPr id="24" name="TextBox 23">
            <a:extLst>
              <a:ext uri="{FF2B5EF4-FFF2-40B4-BE49-F238E27FC236}">
                <a16:creationId xmlns:a16="http://schemas.microsoft.com/office/drawing/2014/main" id="{D2FE55FD-9B04-DCE6-7062-EDAB49F7A8A2}"/>
              </a:ext>
            </a:extLst>
          </p:cNvPr>
          <p:cNvSpPr txBox="1"/>
          <p:nvPr/>
        </p:nvSpPr>
        <p:spPr>
          <a:xfrm>
            <a:off x="2324100" y="1254323"/>
            <a:ext cx="2024062"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autumn term</a:t>
            </a:r>
          </a:p>
        </p:txBody>
      </p:sp>
      <p:sp>
        <p:nvSpPr>
          <p:cNvPr id="25" name="TextBox 24">
            <a:extLst>
              <a:ext uri="{FF2B5EF4-FFF2-40B4-BE49-F238E27FC236}">
                <a16:creationId xmlns:a16="http://schemas.microsoft.com/office/drawing/2014/main" id="{376BC88F-9247-D2BD-389D-41B9B5123498}"/>
              </a:ext>
            </a:extLst>
          </p:cNvPr>
          <p:cNvSpPr txBox="1"/>
          <p:nvPr/>
        </p:nvSpPr>
        <p:spPr>
          <a:xfrm>
            <a:off x="4724399" y="1254323"/>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spring term</a:t>
            </a:r>
          </a:p>
        </p:txBody>
      </p:sp>
      <p:sp>
        <p:nvSpPr>
          <p:cNvPr id="26" name="Rectangle 25">
            <a:extLst>
              <a:ext uri="{FF2B5EF4-FFF2-40B4-BE49-F238E27FC236}">
                <a16:creationId xmlns:a16="http://schemas.microsoft.com/office/drawing/2014/main" id="{341988E1-9E38-1E0E-EF07-5044B92F5B32}"/>
              </a:ext>
            </a:extLst>
          </p:cNvPr>
          <p:cNvSpPr/>
          <p:nvPr/>
        </p:nvSpPr>
        <p:spPr>
          <a:xfrm>
            <a:off x="2509836" y="1733549"/>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7" name="Rectangle 26">
            <a:extLst>
              <a:ext uri="{FF2B5EF4-FFF2-40B4-BE49-F238E27FC236}">
                <a16:creationId xmlns:a16="http://schemas.microsoft.com/office/drawing/2014/main" id="{8564D1E6-1EBE-1258-ED39-D34058552B92}"/>
              </a:ext>
            </a:extLst>
          </p:cNvPr>
          <p:cNvSpPr/>
          <p:nvPr/>
        </p:nvSpPr>
        <p:spPr>
          <a:xfrm>
            <a:off x="4724399" y="1733548"/>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3" name="Footer Placeholder 2">
            <a:extLst>
              <a:ext uri="{FF2B5EF4-FFF2-40B4-BE49-F238E27FC236}">
                <a16:creationId xmlns:a16="http://schemas.microsoft.com/office/drawing/2014/main" id="{182AE4B9-EFDC-C8DF-1D9A-76AA86A14C08}"/>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20BB3425-7E61-E0B7-02F7-0F48E40D7635}"/>
              </a:ext>
            </a:extLst>
          </p:cNvPr>
          <p:cNvSpPr>
            <a:spLocks noGrp="1"/>
          </p:cNvSpPr>
          <p:nvPr>
            <p:ph type="sldNum" sz="quarter" idx="12"/>
          </p:nvPr>
        </p:nvSpPr>
        <p:spPr/>
        <p:txBody>
          <a:bodyPr/>
          <a:lstStyle/>
          <a:p>
            <a:fld id="{ADBD1915-73F0-4A8D-B501-CF547A3FBDF8}" type="slidenum">
              <a:rPr lang="en-GB" smtClean="0"/>
              <a:t>35</a:t>
            </a:fld>
            <a:endParaRPr lang="en-GB"/>
          </a:p>
        </p:txBody>
      </p:sp>
      <p:graphicFrame>
        <p:nvGraphicFramePr>
          <p:cNvPr id="5" name="Table 4">
            <a:extLst>
              <a:ext uri="{FF2B5EF4-FFF2-40B4-BE49-F238E27FC236}">
                <a16:creationId xmlns:a16="http://schemas.microsoft.com/office/drawing/2014/main" id="{DF738018-9C79-AEDC-65A0-D7B046910A47}"/>
              </a:ext>
            </a:extLst>
          </p:cNvPr>
          <p:cNvGraphicFramePr>
            <a:graphicFrameLocks noGrp="1"/>
          </p:cNvGraphicFramePr>
          <p:nvPr>
            <p:extLst>
              <p:ext uri="{D42A27DB-BD31-4B8C-83A1-F6EECF244321}">
                <p14:modId xmlns:p14="http://schemas.microsoft.com/office/powerpoint/2010/main" val="1848408423"/>
              </p:ext>
            </p:extLst>
          </p:nvPr>
        </p:nvGraphicFramePr>
        <p:xfrm>
          <a:off x="361028" y="2829232"/>
          <a:ext cx="1708354" cy="2270760"/>
        </p:xfrm>
        <a:graphic>
          <a:graphicData uri="http://schemas.openxmlformats.org/drawingml/2006/table">
            <a:tbl>
              <a:tblPr firstRow="1" bandRow="1">
                <a:tableStyleId>{5C22544A-7EE6-4342-B048-85BDC9FD1C3A}</a:tableStyleId>
              </a:tblPr>
              <a:tblGrid>
                <a:gridCol w="1708354">
                  <a:extLst>
                    <a:ext uri="{9D8B030D-6E8A-4147-A177-3AD203B41FA5}">
                      <a16:colId xmlns:a16="http://schemas.microsoft.com/office/drawing/2014/main" val="575067057"/>
                    </a:ext>
                  </a:extLst>
                </a:gridCol>
              </a:tblGrid>
              <a:tr h="0">
                <a:tc>
                  <a:txBody>
                    <a:bodyPr/>
                    <a:lstStyle/>
                    <a:p>
                      <a:pPr marL="171450" indent="-171450">
                        <a:buFont typeface="Arial"/>
                        <a:buChar char="•"/>
                      </a:pPr>
                      <a:r>
                        <a:rPr lang="en-US" sz="1100">
                          <a:solidFill>
                            <a:schemeClr val="tx1"/>
                          </a:solidFill>
                          <a:effectLst/>
                          <a:latin typeface="Century Gothic"/>
                        </a:rPr>
                        <a:t>Enjoy drawing freely. (W 0-3 </a:t>
                      </a:r>
                      <a:r>
                        <a:rPr lang="en-US" sz="1100" err="1">
                          <a:solidFill>
                            <a:schemeClr val="tx1"/>
                          </a:solidFill>
                          <a:effectLst/>
                          <a:latin typeface="Century Gothic"/>
                        </a:rPr>
                        <a:t>Yrs</a:t>
                      </a:r>
                      <a:r>
                        <a:rPr lang="en-US" sz="1100">
                          <a:solidFill>
                            <a:schemeClr val="tx1"/>
                          </a:solidFill>
                          <a:effectLst/>
                          <a:latin typeface="Century Gothic"/>
                        </a:rPr>
                        <a:t>)</a:t>
                      </a:r>
                    </a:p>
                    <a:p>
                      <a:pPr marL="171450" lvl="0" indent="-171450">
                        <a:buFont typeface="Arial"/>
                        <a:buChar char="•"/>
                      </a:pPr>
                      <a:r>
                        <a:rPr lang="en-US" sz="1100">
                          <a:solidFill>
                            <a:schemeClr val="tx1"/>
                          </a:solidFill>
                          <a:effectLst/>
                          <a:latin typeface="Century Gothic"/>
                        </a:rPr>
                        <a:t>Add some marks to their drawings, which they give meaning to. For example: "That says mummy." (W 0-3 </a:t>
                      </a:r>
                      <a:r>
                        <a:rPr lang="en-US" sz="1100" err="1">
                          <a:solidFill>
                            <a:schemeClr val="tx1"/>
                          </a:solidFill>
                          <a:effectLst/>
                          <a:latin typeface="Century Gothic"/>
                        </a:rPr>
                        <a:t>Yrs</a:t>
                      </a:r>
                      <a:r>
                        <a:rPr lang="en-US" sz="1100">
                          <a:solidFill>
                            <a:schemeClr val="tx1"/>
                          </a:solidFill>
                          <a:effectLst/>
                          <a:latin typeface="Century Gothic"/>
                        </a:rPr>
                        <a:t>)</a:t>
                      </a:r>
                      <a:endParaRPr lang="en-US" sz="1100">
                        <a:solidFill>
                          <a:schemeClr val="tx1"/>
                        </a:solidFill>
                        <a:latin typeface="Century Gothic"/>
                      </a:endParaRPr>
                    </a:p>
                    <a:p>
                      <a:pPr marL="171450" lvl="0" indent="-171450">
                        <a:buFont typeface="Arial"/>
                        <a:buChar char="•"/>
                      </a:pPr>
                      <a:r>
                        <a:rPr lang="en-US" sz="1100">
                          <a:solidFill>
                            <a:schemeClr val="tx1"/>
                          </a:solidFill>
                          <a:effectLst/>
                          <a:latin typeface="Century Gothic"/>
                        </a:rPr>
                        <a:t>Make marks on their picture to stand for their name. (W 0-3 </a:t>
                      </a:r>
                      <a:r>
                        <a:rPr lang="en-US" sz="1100" err="1">
                          <a:solidFill>
                            <a:schemeClr val="tx1"/>
                          </a:solidFill>
                          <a:effectLst/>
                          <a:latin typeface="Century Gothic"/>
                        </a:rPr>
                        <a:t>Yrs</a:t>
                      </a:r>
                      <a:r>
                        <a:rPr lang="en-US" sz="1100">
                          <a:solidFill>
                            <a:schemeClr val="tx1"/>
                          </a:solidFill>
                          <a:effectLst/>
                          <a:latin typeface="Century Gothic"/>
                        </a:rPr>
                        <a:t>)</a:t>
                      </a:r>
                      <a:endParaRPr lang="en-US" sz="1100">
                        <a:solidFill>
                          <a:schemeClr val="tx1"/>
                        </a:solidFill>
                        <a:latin typeface="Century Gothic"/>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4010980042"/>
                  </a:ext>
                </a:extLst>
              </a:tr>
            </a:tbl>
          </a:graphicData>
        </a:graphic>
      </p:graphicFrame>
      <p:graphicFrame>
        <p:nvGraphicFramePr>
          <p:cNvPr id="10" name="Table 9">
            <a:extLst>
              <a:ext uri="{FF2B5EF4-FFF2-40B4-BE49-F238E27FC236}">
                <a16:creationId xmlns:a16="http://schemas.microsoft.com/office/drawing/2014/main" id="{18DE5093-DB26-EFEC-F583-B94D6BBBB8DD}"/>
              </a:ext>
            </a:extLst>
          </p:cNvPr>
          <p:cNvGraphicFramePr>
            <a:graphicFrameLocks noGrp="1"/>
          </p:cNvGraphicFramePr>
          <p:nvPr>
            <p:extLst>
              <p:ext uri="{D42A27DB-BD31-4B8C-83A1-F6EECF244321}">
                <p14:modId xmlns:p14="http://schemas.microsoft.com/office/powerpoint/2010/main" val="2870243254"/>
              </p:ext>
            </p:extLst>
          </p:nvPr>
        </p:nvGraphicFramePr>
        <p:xfrm>
          <a:off x="2487254" y="2829232"/>
          <a:ext cx="1877237" cy="1600200"/>
        </p:xfrm>
        <a:graphic>
          <a:graphicData uri="http://schemas.openxmlformats.org/drawingml/2006/table">
            <a:tbl>
              <a:tblPr firstRow="1" bandRow="1">
                <a:tableStyleId>{5C22544A-7EE6-4342-B048-85BDC9FD1C3A}</a:tableStyleId>
              </a:tblPr>
              <a:tblGrid>
                <a:gridCol w="1877237">
                  <a:extLst>
                    <a:ext uri="{9D8B030D-6E8A-4147-A177-3AD203B41FA5}">
                      <a16:colId xmlns:a16="http://schemas.microsoft.com/office/drawing/2014/main" val="4106482298"/>
                    </a:ext>
                  </a:extLst>
                </a:gridCol>
              </a:tblGrid>
              <a:tr h="0">
                <a:tc>
                  <a:txBody>
                    <a:bodyPr/>
                    <a:lstStyle/>
                    <a:p>
                      <a:pPr marL="171450" indent="-171450">
                        <a:buFont typeface="Arial"/>
                        <a:buChar char="•"/>
                      </a:pPr>
                      <a:r>
                        <a:rPr lang="en-US" sz="1100">
                          <a:solidFill>
                            <a:schemeClr val="tx1"/>
                          </a:solidFill>
                          <a:effectLst/>
                          <a:latin typeface="Century Gothic"/>
                        </a:rPr>
                        <a:t>Use some of their print and letter knowledge in their early writing. For example: writing a pretend shopping list that starts at the top of the page; write 'm' for mummy. (W 3-4 </a:t>
                      </a:r>
                      <a:r>
                        <a:rPr lang="en-US" sz="1100" err="1">
                          <a:solidFill>
                            <a:schemeClr val="tx1"/>
                          </a:solidFill>
                          <a:effectLst/>
                          <a:latin typeface="Century Gothic"/>
                        </a:rPr>
                        <a:t>Yrs</a:t>
                      </a:r>
                      <a:r>
                        <a:rPr lang="en-US" sz="1100">
                          <a:solidFill>
                            <a:schemeClr val="tx1"/>
                          </a:solidFill>
                          <a:effectLst/>
                          <a:latin typeface="Century Gothic"/>
                        </a:rPr>
                        <a:t>)</a:t>
                      </a:r>
                    </a:p>
                    <a:p>
                      <a:pPr marL="171450" lvl="0" indent="-171450">
                        <a:buFont typeface="Arial"/>
                        <a:buChar char="•"/>
                      </a:pPr>
                      <a:endParaRPr lang="en-US" sz="1100">
                        <a:solidFill>
                          <a:schemeClr val="tx1"/>
                        </a:solidFill>
                        <a:effectLst/>
                        <a:latin typeface="Century Gothic"/>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703243167"/>
                  </a:ext>
                </a:extLst>
              </a:tr>
            </a:tbl>
          </a:graphicData>
        </a:graphic>
      </p:graphicFrame>
      <p:sp>
        <p:nvSpPr>
          <p:cNvPr id="13" name="TextBox 12">
            <a:extLst>
              <a:ext uri="{FF2B5EF4-FFF2-40B4-BE49-F238E27FC236}">
                <a16:creationId xmlns:a16="http://schemas.microsoft.com/office/drawing/2014/main" id="{1769E8DE-C3EA-F338-ED32-1E3027223507}"/>
              </a:ext>
            </a:extLst>
          </p:cNvPr>
          <p:cNvSpPr txBox="1"/>
          <p:nvPr/>
        </p:nvSpPr>
        <p:spPr>
          <a:xfrm>
            <a:off x="4576917" y="2831690"/>
            <a:ext cx="2227007" cy="93871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171450" indent="-171450">
              <a:buChar char="•"/>
            </a:pPr>
            <a:r>
              <a:rPr lang="en-US" sz="1100" b="1">
                <a:latin typeface="Century Gothic"/>
                <a:cs typeface="Arial"/>
              </a:rPr>
              <a:t>Write some or all of their name. (W 3-4 Yrs)​</a:t>
            </a:r>
          </a:p>
          <a:p>
            <a:pPr marL="171450" indent="-171450">
              <a:buChar char="•"/>
            </a:pPr>
            <a:r>
              <a:rPr lang="en-US" sz="1100" b="1">
                <a:latin typeface="Century Gothic"/>
                <a:cs typeface="Arial"/>
              </a:rPr>
              <a:t>Write some letters accurately. (W 3-4 Yrs)</a:t>
            </a:r>
          </a:p>
        </p:txBody>
      </p:sp>
    </p:spTree>
    <p:extLst>
      <p:ext uri="{BB962C8B-B14F-4D97-AF65-F5344CB8AC3E}">
        <p14:creationId xmlns:p14="http://schemas.microsoft.com/office/powerpoint/2010/main" val="89047541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0" y="-15834"/>
            <a:ext cx="9144000" cy="633400"/>
          </a:xfrm>
          <a:solidFill>
            <a:srgbClr val="D280D0"/>
          </a:solidFill>
        </p:spPr>
        <p:txBody>
          <a:bodyPr/>
          <a:lstStyle/>
          <a:p>
            <a:pPr algn="ctr"/>
            <a:r>
              <a:rPr lang="en-GB" altLang="en-US" sz="2800" b="1">
                <a:solidFill>
                  <a:schemeClr val="bg1"/>
                </a:solidFill>
                <a:latin typeface="Century Gothic" pitchFamily="34" charset="0"/>
              </a:rPr>
              <a:t>Specific Area: Literacy</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20876922"/>
              </p:ext>
            </p:extLst>
          </p:nvPr>
        </p:nvGraphicFramePr>
        <p:xfrm>
          <a:off x="468541" y="756161"/>
          <a:ext cx="8209636" cy="5431711"/>
        </p:xfrm>
        <a:graphic>
          <a:graphicData uri="http://schemas.openxmlformats.org/drawingml/2006/table">
            <a:tbl>
              <a:tblPr firstRow="1" bandRow="1">
                <a:tableStyleId>{5C22544A-7EE6-4342-B048-85BDC9FD1C3A}</a:tableStyleId>
              </a:tblPr>
              <a:tblGrid>
                <a:gridCol w="2052409">
                  <a:extLst>
                    <a:ext uri="{9D8B030D-6E8A-4147-A177-3AD203B41FA5}">
                      <a16:colId xmlns:a16="http://schemas.microsoft.com/office/drawing/2014/main" val="20000"/>
                    </a:ext>
                  </a:extLst>
                </a:gridCol>
                <a:gridCol w="2168496">
                  <a:extLst>
                    <a:ext uri="{9D8B030D-6E8A-4147-A177-3AD203B41FA5}">
                      <a16:colId xmlns:a16="http://schemas.microsoft.com/office/drawing/2014/main" val="20001"/>
                    </a:ext>
                  </a:extLst>
                </a:gridCol>
                <a:gridCol w="1936322">
                  <a:extLst>
                    <a:ext uri="{9D8B030D-6E8A-4147-A177-3AD203B41FA5}">
                      <a16:colId xmlns:a16="http://schemas.microsoft.com/office/drawing/2014/main" val="20002"/>
                    </a:ext>
                  </a:extLst>
                </a:gridCol>
                <a:gridCol w="2052409">
                  <a:extLst>
                    <a:ext uri="{9D8B030D-6E8A-4147-A177-3AD203B41FA5}">
                      <a16:colId xmlns:a16="http://schemas.microsoft.com/office/drawing/2014/main" val="20003"/>
                    </a:ext>
                  </a:extLst>
                </a:gridCol>
              </a:tblGrid>
              <a:tr h="460242">
                <a:tc gridSpan="4">
                  <a:txBody>
                    <a:bodyPr/>
                    <a:lstStyle/>
                    <a:p>
                      <a:pPr algn="ctr"/>
                      <a:r>
                        <a:rPr lang="en-GB" sz="1800" b="1" kern="1200" baseline="0">
                          <a:solidFill>
                            <a:schemeClr val="bg1"/>
                          </a:solidFill>
                          <a:latin typeface="Century Gothic" pitchFamily="34" charset="0"/>
                          <a:ea typeface="+mn-ea"/>
                          <a:cs typeface="+mn-cs"/>
                        </a:rPr>
                        <a:t>The stages of writing development</a:t>
                      </a:r>
                    </a:p>
                  </a:txBody>
                  <a:tcPr marL="91447" marR="91447" marT="45713" marB="45713">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CC66FF"/>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0"/>
                  </a:ext>
                </a:extLst>
              </a:tr>
              <a:tr h="411463">
                <a:tc>
                  <a:txBody>
                    <a:bodyPr/>
                    <a:lstStyle/>
                    <a:p>
                      <a:pPr algn="ctr"/>
                      <a:r>
                        <a:rPr lang="en-GB" sz="2100" b="1">
                          <a:solidFill>
                            <a:schemeClr val="bg1"/>
                          </a:solidFill>
                          <a:latin typeface="Century Gothic" pitchFamily="34" charset="0"/>
                        </a:rPr>
                        <a:t>16-26 months</a:t>
                      </a:r>
                    </a:p>
                  </a:txBody>
                  <a:tcPr marL="91447" marR="91447" marT="45713" marB="45713">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280D0"/>
                    </a:solidFill>
                  </a:tcPr>
                </a:tc>
                <a:tc>
                  <a:txBody>
                    <a:bodyPr/>
                    <a:lstStyle/>
                    <a:p>
                      <a:pPr algn="ctr"/>
                      <a:r>
                        <a:rPr lang="en-GB" sz="2100" b="1">
                          <a:solidFill>
                            <a:schemeClr val="bg1"/>
                          </a:solidFill>
                          <a:latin typeface="Century Gothic" pitchFamily="34" charset="0"/>
                        </a:rPr>
                        <a:t>22-36 months</a:t>
                      </a:r>
                    </a:p>
                  </a:txBody>
                  <a:tcPr marL="91447" marR="91447" marT="45713" marB="45713">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280D0"/>
                    </a:solidFill>
                  </a:tcPr>
                </a:tc>
                <a:tc>
                  <a:txBody>
                    <a:bodyPr/>
                    <a:lstStyle/>
                    <a:p>
                      <a:pPr algn="ctr"/>
                      <a:r>
                        <a:rPr lang="en-GB" sz="2100" b="1">
                          <a:solidFill>
                            <a:schemeClr val="bg1"/>
                          </a:solidFill>
                          <a:latin typeface="Century Gothic" pitchFamily="34" charset="0"/>
                        </a:rPr>
                        <a:t>30-50 months</a:t>
                      </a:r>
                    </a:p>
                  </a:txBody>
                  <a:tcPr marL="91447" marR="91447" marT="45713" marB="45713">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280D0"/>
                    </a:solidFill>
                  </a:tcPr>
                </a:tc>
                <a:tc>
                  <a:txBody>
                    <a:bodyPr/>
                    <a:lstStyle/>
                    <a:p>
                      <a:pPr algn="ctr"/>
                      <a:r>
                        <a:rPr lang="en-GB" sz="2100" b="1">
                          <a:solidFill>
                            <a:schemeClr val="bg1"/>
                          </a:solidFill>
                          <a:latin typeface="Century Gothic" pitchFamily="34" charset="0"/>
                        </a:rPr>
                        <a:t>40-60 months</a:t>
                      </a:r>
                    </a:p>
                  </a:txBody>
                  <a:tcPr marL="91447" marR="91447" marT="45713" marB="45713">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280D0"/>
                    </a:solidFill>
                  </a:tcPr>
                </a:tc>
                <a:extLst>
                  <a:ext uri="{0D108BD9-81ED-4DB2-BD59-A6C34878D82A}">
                    <a16:rowId xmlns:a16="http://schemas.microsoft.com/office/drawing/2014/main" val="10001"/>
                  </a:ext>
                </a:extLst>
              </a:tr>
              <a:tr h="4560003">
                <a:tc>
                  <a:txBody>
                    <a:bodyPr/>
                    <a:lstStyle/>
                    <a:p>
                      <a:pPr marL="0" indent="0">
                        <a:buFont typeface="Arial" pitchFamily="34" charset="0"/>
                        <a:buNone/>
                      </a:pPr>
                      <a:endParaRPr lang="en-GB" sz="1200" kern="1200">
                        <a:solidFill>
                          <a:schemeClr val="tx1"/>
                        </a:solidFill>
                        <a:latin typeface="Century Gothic" pitchFamily="34" charset="0"/>
                        <a:ea typeface="+mn-ea"/>
                        <a:cs typeface="+mn-cs"/>
                      </a:endParaRPr>
                    </a:p>
                    <a:p>
                      <a:pPr marL="0" indent="0">
                        <a:buFont typeface="Arial" pitchFamily="34" charset="0"/>
                        <a:buNone/>
                      </a:pPr>
                      <a:endParaRPr lang="en-GB" sz="1200" kern="1200">
                        <a:solidFill>
                          <a:schemeClr val="tx1"/>
                        </a:solidFill>
                        <a:latin typeface="Century Gothic" pitchFamily="34" charset="0"/>
                        <a:ea typeface="+mn-ea"/>
                        <a:cs typeface="+mn-cs"/>
                      </a:endParaRPr>
                    </a:p>
                    <a:p>
                      <a:pPr marL="0" indent="0">
                        <a:buFont typeface="Arial" pitchFamily="34" charset="0"/>
                        <a:buNone/>
                      </a:pPr>
                      <a:endParaRPr lang="en-GB" sz="1200" kern="1200">
                        <a:solidFill>
                          <a:schemeClr val="tx1"/>
                        </a:solidFill>
                        <a:latin typeface="Century Gothic" pitchFamily="34" charset="0"/>
                        <a:ea typeface="+mn-ea"/>
                        <a:cs typeface="+mn-cs"/>
                      </a:endParaRPr>
                    </a:p>
                    <a:p>
                      <a:pPr marL="0" indent="0">
                        <a:buFont typeface="Arial" pitchFamily="34" charset="0"/>
                        <a:buNone/>
                      </a:pPr>
                      <a:endParaRPr lang="en-GB" sz="1200" kern="1200">
                        <a:solidFill>
                          <a:schemeClr val="tx1"/>
                        </a:solidFill>
                        <a:latin typeface="Century Gothic" pitchFamily="34" charset="0"/>
                        <a:ea typeface="+mn-ea"/>
                        <a:cs typeface="+mn-cs"/>
                      </a:endParaRPr>
                    </a:p>
                    <a:p>
                      <a:pPr marL="0" indent="0">
                        <a:buFont typeface="Arial" pitchFamily="34" charset="0"/>
                        <a:buNone/>
                      </a:pPr>
                      <a:endParaRPr lang="en-GB" sz="1200" kern="1200">
                        <a:solidFill>
                          <a:schemeClr val="tx1"/>
                        </a:solidFill>
                        <a:latin typeface="Century Gothic" pitchFamily="34" charset="0"/>
                        <a:ea typeface="+mn-ea"/>
                        <a:cs typeface="+mn-cs"/>
                      </a:endParaRPr>
                    </a:p>
                    <a:p>
                      <a:pPr marL="0" indent="0">
                        <a:buFont typeface="Arial" pitchFamily="34" charset="0"/>
                        <a:buNone/>
                      </a:pPr>
                      <a:endParaRPr lang="en-GB" sz="1200" kern="1200">
                        <a:solidFill>
                          <a:schemeClr val="tx1"/>
                        </a:solidFill>
                        <a:latin typeface="Century Gothic" pitchFamily="34" charset="0"/>
                        <a:ea typeface="+mn-ea"/>
                        <a:cs typeface="+mn-cs"/>
                      </a:endParaRPr>
                    </a:p>
                    <a:p>
                      <a:pPr marL="0" indent="0">
                        <a:buFont typeface="Arial" pitchFamily="34" charset="0"/>
                        <a:buNone/>
                      </a:pPr>
                      <a:endParaRPr lang="en-GB" sz="1200" kern="1200">
                        <a:solidFill>
                          <a:schemeClr val="tx1"/>
                        </a:solidFill>
                        <a:latin typeface="Century Gothic" pitchFamily="34" charset="0"/>
                        <a:ea typeface="+mn-ea"/>
                        <a:cs typeface="+mn-cs"/>
                      </a:endParaRPr>
                    </a:p>
                    <a:p>
                      <a:pPr marL="0" indent="0">
                        <a:buFont typeface="Arial" pitchFamily="34" charset="0"/>
                        <a:buNone/>
                      </a:pPr>
                      <a:r>
                        <a:rPr lang="en-GB" sz="1000" kern="1200">
                          <a:solidFill>
                            <a:schemeClr val="tx1"/>
                          </a:solidFill>
                          <a:latin typeface="Century Gothic" pitchFamily="34" charset="0"/>
                          <a:ea typeface="+mn-ea"/>
                          <a:cs typeface="+mn-cs"/>
                        </a:rPr>
                        <a:t>This is the period when young children are just figuring out that their movements result in the lines and scribbles they see on the page.  These scribbles are usually the result of large movements from the shoulder, with the crayon or marker held in the child’s fist.  There is joy in creating art at all ages, but at this stage especially, many children relish the feedback they are getting from their senses:  the way the crayon feels, the smell of the paint, the squishy-ness of the clay. </a:t>
                      </a:r>
                    </a:p>
                  </a:txBody>
                  <a:tcPr marL="91447" marR="91447" marT="45713" marB="45713">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171450" indent="-171450">
                        <a:buFont typeface="Arial" pitchFamily="34" charset="0"/>
                        <a:buChar char="•"/>
                      </a:pPr>
                      <a:endParaRPr lang="en-GB" sz="1200">
                        <a:solidFill>
                          <a:schemeClr val="tx1"/>
                        </a:solidFill>
                        <a:latin typeface="Century Gothic" pitchFamily="34" charset="0"/>
                      </a:endParaRPr>
                    </a:p>
                  </a:txBody>
                  <a:tcPr marL="91447" marR="91447" marT="45713" marB="45713">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171450" indent="-171450">
                        <a:buFont typeface="Arial" pitchFamily="34" charset="0"/>
                        <a:buChar char="•"/>
                      </a:pPr>
                      <a:endParaRPr lang="en-GB" sz="1200" i="0">
                        <a:solidFill>
                          <a:schemeClr val="tx1"/>
                        </a:solidFill>
                        <a:latin typeface="Century Gothic" pitchFamily="34" charset="0"/>
                      </a:endParaRPr>
                    </a:p>
                  </a:txBody>
                  <a:tcPr marL="91447" marR="91447" marT="45713" marB="45713">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endParaRPr lang="en-GB" sz="1200">
                        <a:solidFill>
                          <a:schemeClr val="tx1"/>
                        </a:solidFill>
                      </a:endParaRPr>
                    </a:p>
                  </a:txBody>
                  <a:tcPr marL="91447" marR="91447" marT="45713" marB="45713">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pic>
        <p:nvPicPr>
          <p:cNvPr id="2357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4720" y="1781118"/>
            <a:ext cx="913993" cy="11703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357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92176" y="1759525"/>
            <a:ext cx="799914" cy="117179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357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27899" y="2001369"/>
            <a:ext cx="866459" cy="112284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3579"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46912" y="3422201"/>
            <a:ext cx="828433" cy="104655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3580"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663210" y="4866067"/>
            <a:ext cx="866459" cy="10667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3581" name="Picture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716637" y="2001369"/>
            <a:ext cx="904486" cy="10667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3582" name="Picture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709846" y="3404926"/>
            <a:ext cx="847446" cy="104799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3583" name="Picture 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783182" y="4932286"/>
            <a:ext cx="837940" cy="109549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3584" name="Picture 1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726784" y="2953695"/>
            <a:ext cx="942512" cy="27639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3585" name="Picture 12"/>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762328" y="3854041"/>
            <a:ext cx="933005" cy="75288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3586" name="Picture 13"/>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794510" y="5162614"/>
            <a:ext cx="933005" cy="732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3587" name="TextBox 6"/>
          <p:cNvSpPr txBox="1">
            <a:spLocks noChangeArrowheads="1"/>
          </p:cNvSpPr>
          <p:nvPr/>
        </p:nvSpPr>
        <p:spPr bwMode="auto">
          <a:xfrm>
            <a:off x="3475345" y="2365574"/>
            <a:ext cx="1234501" cy="29841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7" tIns="45709" rIns="91417" bIns="45709">
            <a:spAutoFit/>
          </a:bodyPr>
          <a:lstStyle/>
          <a:p>
            <a:r>
              <a:rPr lang="en-GB" altLang="en-US" sz="800">
                <a:latin typeface="Century Gothic" pitchFamily="34" charset="0"/>
              </a:rPr>
              <a:t>As children develop better control over the muscles in their hands and fingers, their scribbles begin to change and become more controlled.  Toddlers may make repeated marks on the page—open circles, diagonal, curved, horizontal or vertical lines.  Over time, children make the transition to holding the crayon or marker between their thumb and pointer finger.</a:t>
            </a:r>
          </a:p>
          <a:p>
            <a:endParaRPr lang="en-GB" altLang="en-US" sz="800">
              <a:latin typeface="Century Gothic" pitchFamily="34" charset="0"/>
            </a:endParaRPr>
          </a:p>
          <a:p>
            <a:r>
              <a:rPr lang="en-GB" altLang="en-US" sz="800">
                <a:latin typeface="Century Gothic" pitchFamily="34" charset="0"/>
              </a:rPr>
              <a:t>We now see random letters and letter strings.</a:t>
            </a:r>
          </a:p>
        </p:txBody>
      </p:sp>
      <p:sp>
        <p:nvSpPr>
          <p:cNvPr id="23588" name="TextBox 7"/>
          <p:cNvSpPr txBox="1">
            <a:spLocks noChangeArrowheads="1"/>
          </p:cNvSpPr>
          <p:nvPr/>
        </p:nvSpPr>
        <p:spPr bwMode="auto">
          <a:xfrm>
            <a:off x="5621123" y="2010006"/>
            <a:ext cx="1110915" cy="40318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7" tIns="45709" rIns="91417" bIns="45709">
            <a:spAutoFit/>
          </a:bodyPr>
          <a:lstStyle/>
          <a:p>
            <a:r>
              <a:rPr lang="en-GB" altLang="en-US" sz="800">
                <a:latin typeface="Century Gothic" pitchFamily="34" charset="0"/>
              </a:rPr>
              <a:t>Children have had experience with letters and print for several years now and are beginning to use letters in their own writing.  Usually children start by experimenting with the letters in their own names, as these are most familiar to them.  They also make “pretend letters” by copying familiar letter shapes, and will often assume that their created letter must be real because it looks like other letters they have seen.</a:t>
            </a:r>
          </a:p>
          <a:p>
            <a:endParaRPr lang="en-GB" altLang="en-US" sz="800">
              <a:latin typeface="Century Gothic" pitchFamily="34" charset="0"/>
            </a:endParaRPr>
          </a:p>
          <a:p>
            <a:r>
              <a:rPr lang="en-GB" altLang="en-US" sz="800">
                <a:latin typeface="Century Gothic" pitchFamily="34" charset="0"/>
              </a:rPr>
              <a:t>We now see letter strings, letter groups and print from the environment.</a:t>
            </a:r>
          </a:p>
          <a:p>
            <a:r>
              <a:rPr lang="en-GB" altLang="en-US" sz="800"/>
              <a:t>.</a:t>
            </a:r>
          </a:p>
        </p:txBody>
      </p:sp>
      <p:pic>
        <p:nvPicPr>
          <p:cNvPr id="23589" name="Picture 1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691295" y="1853815"/>
            <a:ext cx="933005" cy="2951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3590" name="TextBox 8"/>
          <p:cNvSpPr txBox="1">
            <a:spLocks noChangeArrowheads="1"/>
          </p:cNvSpPr>
          <p:nvPr/>
        </p:nvSpPr>
        <p:spPr bwMode="auto">
          <a:xfrm>
            <a:off x="7711898" y="1781118"/>
            <a:ext cx="939796" cy="3662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7" tIns="45709" rIns="91417" bIns="45709">
            <a:spAutoFit/>
          </a:bodyPr>
          <a:lstStyle/>
          <a:p>
            <a:r>
              <a:rPr lang="en-GB" altLang="en-US" sz="800">
                <a:latin typeface="Century Gothic" pitchFamily="34" charset="0"/>
              </a:rPr>
              <a:t>We now see  children beginning to experiment with sounds and the initial sounds of words represented.</a:t>
            </a:r>
          </a:p>
          <a:p>
            <a:endParaRPr lang="en-GB" altLang="en-US" sz="800">
              <a:latin typeface="Century Gothic" pitchFamily="34" charset="0"/>
            </a:endParaRPr>
          </a:p>
          <a:p>
            <a:r>
              <a:rPr lang="en-GB" altLang="en-US" sz="800">
                <a:latin typeface="Century Gothic" pitchFamily="34" charset="0"/>
              </a:rPr>
              <a:t>Then more consonant sounds are represented.</a:t>
            </a:r>
          </a:p>
          <a:p>
            <a:r>
              <a:rPr lang="en-GB" altLang="en-US" sz="800">
                <a:latin typeface="Century Gothic" pitchFamily="34" charset="0"/>
              </a:rPr>
              <a:t>We then see inventive spelling including vowels.</a:t>
            </a:r>
          </a:p>
          <a:p>
            <a:endParaRPr lang="en-GB" altLang="en-US" sz="800">
              <a:latin typeface="Century Gothic" pitchFamily="34" charset="0"/>
            </a:endParaRPr>
          </a:p>
          <a:p>
            <a:r>
              <a:rPr lang="en-GB" altLang="en-US" sz="800">
                <a:latin typeface="Century Gothic" pitchFamily="34" charset="0"/>
              </a:rPr>
              <a:t>Finally we have transitional writing with better attempts and spelling and some use of punctuation.</a:t>
            </a:r>
          </a:p>
        </p:txBody>
      </p:sp>
      <p:sp>
        <p:nvSpPr>
          <p:cNvPr id="10" name="TextBox 9"/>
          <p:cNvSpPr txBox="1"/>
          <p:nvPr/>
        </p:nvSpPr>
        <p:spPr>
          <a:xfrm>
            <a:off x="1143509" y="2582946"/>
            <a:ext cx="399278" cy="369310"/>
          </a:xfrm>
          <a:prstGeom prst="rect">
            <a:avLst/>
          </a:prstGeom>
          <a:solidFill>
            <a:srgbClr val="D280D0"/>
          </a:solidFill>
        </p:spPr>
        <p:txBody>
          <a:bodyPr lIns="91417" tIns="45709" rIns="91417" bIns="45709">
            <a:spAutoFit/>
          </a:bodyPr>
          <a:lstStyle/>
          <a:p>
            <a:pPr algn="ctr">
              <a:defRPr/>
            </a:pPr>
            <a:r>
              <a:rPr lang="en-GB">
                <a:solidFill>
                  <a:schemeClr val="bg1"/>
                </a:solidFill>
                <a:latin typeface="Century Gothic" panose="020B0502020202020204" pitchFamily="34" charset="0"/>
              </a:rPr>
              <a:t>1</a:t>
            </a:r>
          </a:p>
        </p:txBody>
      </p:sp>
      <p:sp>
        <p:nvSpPr>
          <p:cNvPr id="24" name="TextBox 23"/>
          <p:cNvSpPr txBox="1"/>
          <p:nvPr/>
        </p:nvSpPr>
        <p:spPr>
          <a:xfrm>
            <a:off x="2091454" y="2587264"/>
            <a:ext cx="400636" cy="369310"/>
          </a:xfrm>
          <a:prstGeom prst="rect">
            <a:avLst/>
          </a:prstGeom>
          <a:solidFill>
            <a:srgbClr val="D280D0"/>
          </a:solidFill>
        </p:spPr>
        <p:txBody>
          <a:bodyPr lIns="91417" tIns="45709" rIns="91417" bIns="45709">
            <a:spAutoFit/>
          </a:bodyPr>
          <a:lstStyle/>
          <a:p>
            <a:pPr algn="ctr">
              <a:defRPr/>
            </a:pPr>
            <a:r>
              <a:rPr lang="en-GB">
                <a:solidFill>
                  <a:schemeClr val="bg1"/>
                </a:solidFill>
                <a:latin typeface="Century Gothic" panose="020B0502020202020204" pitchFamily="34" charset="0"/>
              </a:rPr>
              <a:t>2</a:t>
            </a:r>
          </a:p>
        </p:txBody>
      </p:sp>
      <p:sp>
        <p:nvSpPr>
          <p:cNvPr id="25" name="TextBox 24"/>
          <p:cNvSpPr txBox="1"/>
          <p:nvPr/>
        </p:nvSpPr>
        <p:spPr>
          <a:xfrm>
            <a:off x="3129033" y="2722582"/>
            <a:ext cx="400636" cy="369310"/>
          </a:xfrm>
          <a:prstGeom prst="rect">
            <a:avLst/>
          </a:prstGeom>
          <a:solidFill>
            <a:srgbClr val="D280D0"/>
          </a:solidFill>
        </p:spPr>
        <p:txBody>
          <a:bodyPr lIns="91417" tIns="45709" rIns="91417" bIns="45709">
            <a:spAutoFit/>
          </a:bodyPr>
          <a:lstStyle/>
          <a:p>
            <a:pPr algn="ctr">
              <a:defRPr/>
            </a:pPr>
            <a:r>
              <a:rPr lang="en-GB">
                <a:solidFill>
                  <a:schemeClr val="bg1"/>
                </a:solidFill>
                <a:latin typeface="Century Gothic" panose="020B0502020202020204" pitchFamily="34" charset="0"/>
              </a:rPr>
              <a:t>3</a:t>
            </a:r>
          </a:p>
        </p:txBody>
      </p:sp>
      <p:sp>
        <p:nvSpPr>
          <p:cNvPr id="26" name="TextBox 25"/>
          <p:cNvSpPr txBox="1"/>
          <p:nvPr/>
        </p:nvSpPr>
        <p:spPr>
          <a:xfrm>
            <a:off x="3129033" y="4081514"/>
            <a:ext cx="400636" cy="369310"/>
          </a:xfrm>
          <a:prstGeom prst="rect">
            <a:avLst/>
          </a:prstGeom>
          <a:solidFill>
            <a:srgbClr val="D280D0"/>
          </a:solidFill>
        </p:spPr>
        <p:txBody>
          <a:bodyPr lIns="91417" tIns="45709" rIns="91417" bIns="45709">
            <a:spAutoFit/>
          </a:bodyPr>
          <a:lstStyle/>
          <a:p>
            <a:pPr algn="ctr">
              <a:defRPr/>
            </a:pPr>
            <a:r>
              <a:rPr lang="en-GB">
                <a:solidFill>
                  <a:schemeClr val="bg1"/>
                </a:solidFill>
                <a:latin typeface="Century Gothic" panose="020B0502020202020204" pitchFamily="34" charset="0"/>
              </a:rPr>
              <a:t>4</a:t>
            </a:r>
          </a:p>
        </p:txBody>
      </p:sp>
      <p:sp>
        <p:nvSpPr>
          <p:cNvPr id="27" name="TextBox 26"/>
          <p:cNvSpPr txBox="1"/>
          <p:nvPr/>
        </p:nvSpPr>
        <p:spPr>
          <a:xfrm>
            <a:off x="3129033" y="5528258"/>
            <a:ext cx="400636" cy="369310"/>
          </a:xfrm>
          <a:prstGeom prst="rect">
            <a:avLst/>
          </a:prstGeom>
          <a:solidFill>
            <a:srgbClr val="D280D0"/>
          </a:solidFill>
        </p:spPr>
        <p:txBody>
          <a:bodyPr lIns="91417" tIns="45709" rIns="91417" bIns="45709">
            <a:spAutoFit/>
          </a:bodyPr>
          <a:lstStyle/>
          <a:p>
            <a:pPr algn="ctr">
              <a:defRPr/>
            </a:pPr>
            <a:r>
              <a:rPr lang="en-GB">
                <a:solidFill>
                  <a:schemeClr val="bg1"/>
                </a:solidFill>
                <a:latin typeface="Century Gothic" panose="020B0502020202020204" pitchFamily="34" charset="0"/>
              </a:rPr>
              <a:t>5</a:t>
            </a:r>
          </a:p>
        </p:txBody>
      </p:sp>
      <p:sp>
        <p:nvSpPr>
          <p:cNvPr id="28" name="TextBox 27"/>
          <p:cNvSpPr txBox="1"/>
          <p:nvPr/>
        </p:nvSpPr>
        <p:spPr>
          <a:xfrm>
            <a:off x="5119988" y="4075755"/>
            <a:ext cx="400636" cy="369310"/>
          </a:xfrm>
          <a:prstGeom prst="rect">
            <a:avLst/>
          </a:prstGeom>
          <a:solidFill>
            <a:srgbClr val="D280D0"/>
          </a:solidFill>
        </p:spPr>
        <p:txBody>
          <a:bodyPr lIns="91417" tIns="45709" rIns="91417" bIns="45709">
            <a:spAutoFit/>
          </a:bodyPr>
          <a:lstStyle/>
          <a:p>
            <a:pPr algn="ctr">
              <a:defRPr/>
            </a:pPr>
            <a:r>
              <a:rPr lang="en-GB">
                <a:solidFill>
                  <a:schemeClr val="bg1"/>
                </a:solidFill>
                <a:latin typeface="Century Gothic" panose="020B0502020202020204" pitchFamily="34" charset="0"/>
              </a:rPr>
              <a:t>7</a:t>
            </a:r>
          </a:p>
        </p:txBody>
      </p:sp>
      <p:sp>
        <p:nvSpPr>
          <p:cNvPr id="29" name="TextBox 28"/>
          <p:cNvSpPr txBox="1"/>
          <p:nvPr/>
        </p:nvSpPr>
        <p:spPr>
          <a:xfrm>
            <a:off x="5201474" y="2698110"/>
            <a:ext cx="400636" cy="369310"/>
          </a:xfrm>
          <a:prstGeom prst="rect">
            <a:avLst/>
          </a:prstGeom>
          <a:solidFill>
            <a:srgbClr val="D280D0"/>
          </a:solidFill>
        </p:spPr>
        <p:txBody>
          <a:bodyPr lIns="91417" tIns="45709" rIns="91417" bIns="45709">
            <a:spAutoFit/>
          </a:bodyPr>
          <a:lstStyle/>
          <a:p>
            <a:pPr algn="ctr">
              <a:defRPr/>
            </a:pPr>
            <a:r>
              <a:rPr lang="en-GB">
                <a:solidFill>
                  <a:schemeClr val="bg1"/>
                </a:solidFill>
                <a:latin typeface="Century Gothic" panose="020B0502020202020204" pitchFamily="34" charset="0"/>
              </a:rPr>
              <a:t>6</a:t>
            </a:r>
          </a:p>
        </p:txBody>
      </p:sp>
      <p:sp>
        <p:nvSpPr>
          <p:cNvPr id="30" name="TextBox 29"/>
          <p:cNvSpPr txBox="1"/>
          <p:nvPr/>
        </p:nvSpPr>
        <p:spPr>
          <a:xfrm>
            <a:off x="5201474" y="5657818"/>
            <a:ext cx="400636" cy="369310"/>
          </a:xfrm>
          <a:prstGeom prst="rect">
            <a:avLst/>
          </a:prstGeom>
          <a:solidFill>
            <a:srgbClr val="D280D0"/>
          </a:solidFill>
        </p:spPr>
        <p:txBody>
          <a:bodyPr lIns="91417" tIns="45709" rIns="91417" bIns="45709">
            <a:spAutoFit/>
          </a:bodyPr>
          <a:lstStyle/>
          <a:p>
            <a:pPr algn="ctr">
              <a:defRPr/>
            </a:pPr>
            <a:r>
              <a:rPr lang="en-GB">
                <a:solidFill>
                  <a:schemeClr val="bg1"/>
                </a:solidFill>
                <a:latin typeface="Century Gothic" panose="020B0502020202020204" pitchFamily="34" charset="0"/>
              </a:rPr>
              <a:t>8</a:t>
            </a:r>
          </a:p>
        </p:txBody>
      </p:sp>
      <p:sp>
        <p:nvSpPr>
          <p:cNvPr id="31" name="TextBox 30"/>
          <p:cNvSpPr txBox="1"/>
          <p:nvPr/>
        </p:nvSpPr>
        <p:spPr>
          <a:xfrm>
            <a:off x="7737662" y="5657804"/>
            <a:ext cx="473973" cy="369310"/>
          </a:xfrm>
          <a:prstGeom prst="rect">
            <a:avLst/>
          </a:prstGeom>
          <a:solidFill>
            <a:srgbClr val="D280D0"/>
          </a:solidFill>
        </p:spPr>
        <p:txBody>
          <a:bodyPr lIns="91417" tIns="45709" rIns="91417" bIns="45709">
            <a:spAutoFit/>
          </a:bodyPr>
          <a:lstStyle/>
          <a:p>
            <a:pPr algn="ctr">
              <a:defRPr/>
            </a:pPr>
            <a:r>
              <a:rPr lang="en-GB">
                <a:solidFill>
                  <a:schemeClr val="bg1"/>
                </a:solidFill>
                <a:latin typeface="Century Gothic" panose="020B0502020202020204" pitchFamily="34" charset="0"/>
              </a:rPr>
              <a:t>12</a:t>
            </a:r>
          </a:p>
        </p:txBody>
      </p:sp>
      <p:sp>
        <p:nvSpPr>
          <p:cNvPr id="32" name="TextBox 31"/>
          <p:cNvSpPr txBox="1"/>
          <p:nvPr/>
        </p:nvSpPr>
        <p:spPr>
          <a:xfrm>
            <a:off x="7284779" y="2212849"/>
            <a:ext cx="400636" cy="369310"/>
          </a:xfrm>
          <a:prstGeom prst="rect">
            <a:avLst/>
          </a:prstGeom>
          <a:solidFill>
            <a:srgbClr val="D280D0"/>
          </a:solidFill>
        </p:spPr>
        <p:txBody>
          <a:bodyPr lIns="91417" tIns="45709" rIns="91417" bIns="45709">
            <a:spAutoFit/>
          </a:bodyPr>
          <a:lstStyle/>
          <a:p>
            <a:pPr algn="ctr">
              <a:defRPr/>
            </a:pPr>
            <a:r>
              <a:rPr lang="en-GB">
                <a:solidFill>
                  <a:schemeClr val="bg1"/>
                </a:solidFill>
                <a:latin typeface="Century Gothic" panose="020B0502020202020204" pitchFamily="34" charset="0"/>
              </a:rPr>
              <a:t>9</a:t>
            </a:r>
          </a:p>
        </p:txBody>
      </p:sp>
      <p:sp>
        <p:nvSpPr>
          <p:cNvPr id="33" name="TextBox 32"/>
          <p:cNvSpPr txBox="1"/>
          <p:nvPr/>
        </p:nvSpPr>
        <p:spPr>
          <a:xfrm>
            <a:off x="7193966" y="3221971"/>
            <a:ext cx="475330" cy="369310"/>
          </a:xfrm>
          <a:prstGeom prst="rect">
            <a:avLst/>
          </a:prstGeom>
          <a:solidFill>
            <a:srgbClr val="D280D0"/>
          </a:solidFill>
        </p:spPr>
        <p:txBody>
          <a:bodyPr lIns="91417" tIns="45709" rIns="91417" bIns="45709">
            <a:spAutoFit/>
          </a:bodyPr>
          <a:lstStyle/>
          <a:p>
            <a:pPr algn="ctr">
              <a:defRPr/>
            </a:pPr>
            <a:r>
              <a:rPr lang="en-GB">
                <a:solidFill>
                  <a:schemeClr val="bg1"/>
                </a:solidFill>
                <a:latin typeface="Century Gothic" panose="020B0502020202020204" pitchFamily="34" charset="0"/>
              </a:rPr>
              <a:t>10</a:t>
            </a:r>
          </a:p>
        </p:txBody>
      </p:sp>
      <p:sp>
        <p:nvSpPr>
          <p:cNvPr id="34" name="TextBox 33"/>
          <p:cNvSpPr txBox="1"/>
          <p:nvPr/>
        </p:nvSpPr>
        <p:spPr>
          <a:xfrm>
            <a:off x="7244036" y="4681805"/>
            <a:ext cx="473973" cy="369310"/>
          </a:xfrm>
          <a:prstGeom prst="rect">
            <a:avLst/>
          </a:prstGeom>
          <a:solidFill>
            <a:srgbClr val="D280D0"/>
          </a:solidFill>
        </p:spPr>
        <p:txBody>
          <a:bodyPr lIns="91417" tIns="45709" rIns="91417" bIns="45709">
            <a:spAutoFit/>
          </a:bodyPr>
          <a:lstStyle/>
          <a:p>
            <a:pPr algn="ctr">
              <a:defRPr/>
            </a:pPr>
            <a:r>
              <a:rPr lang="en-GB">
                <a:solidFill>
                  <a:schemeClr val="bg1"/>
                </a:solidFill>
                <a:latin typeface="Century Gothic" panose="020B0502020202020204" pitchFamily="34" charset="0"/>
              </a:rPr>
              <a:t>11</a:t>
            </a:r>
          </a:p>
        </p:txBody>
      </p:sp>
      <p:sp>
        <p:nvSpPr>
          <p:cNvPr id="23603" name="Rectangle 34"/>
          <p:cNvSpPr>
            <a:spLocks noChangeArrowheads="1"/>
          </p:cNvSpPr>
          <p:nvPr/>
        </p:nvSpPr>
        <p:spPr bwMode="auto">
          <a:xfrm>
            <a:off x="507925" y="6433334"/>
            <a:ext cx="4571321" cy="234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0165" tIns="40083" rIns="80165" bIns="40083">
            <a:spAutoFit/>
          </a:bodyPr>
          <a:lstStyle/>
          <a:p>
            <a:r>
              <a:rPr lang="en-GB" altLang="en-US" sz="1000" b="1">
                <a:latin typeface="Century Gothic" pitchFamily="34" charset="0"/>
              </a:rPr>
              <a:t>Source: Planning for Rapid progress</a:t>
            </a:r>
          </a:p>
        </p:txBody>
      </p:sp>
      <p:pic>
        <p:nvPicPr>
          <p:cNvPr id="35" name="Picture 2">
            <a:extLst>
              <a:ext uri="{FF2B5EF4-FFF2-40B4-BE49-F238E27FC236}">
                <a16:creationId xmlns:a16="http://schemas.microsoft.com/office/drawing/2014/main" id="{D6372F3C-07A5-4CD0-9542-C6B2C58691F0}"/>
              </a:ext>
            </a:extLst>
          </p:cNvPr>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2881861" y="6412558"/>
            <a:ext cx="647808" cy="37428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Footer Placeholder 1">
            <a:extLst>
              <a:ext uri="{FF2B5EF4-FFF2-40B4-BE49-F238E27FC236}">
                <a16:creationId xmlns:a16="http://schemas.microsoft.com/office/drawing/2014/main" id="{9B1D370C-C306-CAAA-C307-ED2FD74C82DA}"/>
              </a:ext>
            </a:extLst>
          </p:cNvPr>
          <p:cNvSpPr>
            <a:spLocks noGrp="1"/>
          </p:cNvSpPr>
          <p:nvPr>
            <p:ph type="ftr" sz="quarter" idx="11"/>
          </p:nvPr>
        </p:nvSpPr>
        <p:spPr/>
        <p:txBody>
          <a:bodyPr/>
          <a:lstStyle/>
          <a:p>
            <a:r>
              <a:rPr lang="en-GB"/>
              <a:t>(c) Focus Education UK Ltd</a:t>
            </a:r>
          </a:p>
        </p:txBody>
      </p:sp>
      <p:sp>
        <p:nvSpPr>
          <p:cNvPr id="3" name="Slide Number Placeholder 2">
            <a:extLst>
              <a:ext uri="{FF2B5EF4-FFF2-40B4-BE49-F238E27FC236}">
                <a16:creationId xmlns:a16="http://schemas.microsoft.com/office/drawing/2014/main" id="{B8E458D8-54D4-812B-0570-A5E03B4526FE}"/>
              </a:ext>
            </a:extLst>
          </p:cNvPr>
          <p:cNvSpPr>
            <a:spLocks noGrp="1"/>
          </p:cNvSpPr>
          <p:nvPr>
            <p:ph type="sldNum" sz="quarter" idx="12"/>
          </p:nvPr>
        </p:nvSpPr>
        <p:spPr/>
        <p:txBody>
          <a:bodyPr/>
          <a:lstStyle/>
          <a:p>
            <a:fld id="{ADBD1915-73F0-4A8D-B501-CF547A3FBDF8}" type="slidenum">
              <a:rPr lang="en-GB" smtClean="0"/>
              <a:t>36</a:t>
            </a:fld>
            <a:endParaRPr lang="en-GB"/>
          </a:p>
        </p:txBody>
      </p:sp>
    </p:spTree>
    <p:extLst>
      <p:ext uri="{BB962C8B-B14F-4D97-AF65-F5344CB8AC3E}">
        <p14:creationId xmlns:p14="http://schemas.microsoft.com/office/powerpoint/2010/main" val="2508582551"/>
      </p:ext>
    </p:extLst>
  </p:cSld>
  <p:clrMapOvr>
    <a:masterClrMapping/>
  </p:clrMapOvr>
  <p:transition spd="slow"/>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8F294A4B-6C27-433C-B7D3-6162B6429A26}"/>
              </a:ext>
            </a:extLst>
          </p:cNvPr>
          <p:cNvGraphicFramePr>
            <a:graphicFrameLocks noGrp="1"/>
          </p:cNvGraphicFramePr>
          <p:nvPr>
            <p:ph idx="1"/>
            <p:extLst>
              <p:ext uri="{D42A27DB-BD31-4B8C-83A1-F6EECF244321}">
                <p14:modId xmlns:p14="http://schemas.microsoft.com/office/powerpoint/2010/main" val="4288881514"/>
              </p:ext>
            </p:extLst>
          </p:nvPr>
        </p:nvGraphicFramePr>
        <p:xfrm>
          <a:off x="295275" y="225425"/>
          <a:ext cx="8482013" cy="741680"/>
        </p:xfrm>
        <a:graphic>
          <a:graphicData uri="http://schemas.openxmlformats.org/drawingml/2006/table">
            <a:tbl>
              <a:tblPr firstRow="1" bandRow="1">
                <a:tableStyleId>{5C22544A-7EE6-4342-B048-85BDC9FD1C3A}</a:tableStyleId>
              </a:tblPr>
              <a:tblGrid>
                <a:gridCol w="8482013">
                  <a:extLst>
                    <a:ext uri="{9D8B030D-6E8A-4147-A177-3AD203B41FA5}">
                      <a16:colId xmlns:a16="http://schemas.microsoft.com/office/drawing/2014/main" val="3754541971"/>
                    </a:ext>
                  </a:extLst>
                </a:gridCol>
              </a:tblGrid>
              <a:tr h="370840">
                <a:tc>
                  <a:txBody>
                    <a:bodyPr/>
                    <a:lstStyle/>
                    <a:p>
                      <a:pPr algn="ctr"/>
                      <a:r>
                        <a:rPr lang="en-GB">
                          <a:latin typeface="Century Gothic" panose="020B0502020202020204" pitchFamily="34" charset="0"/>
                        </a:rPr>
                        <a:t>LITERACY: Progress through reception</a:t>
                      </a:r>
                    </a:p>
                  </a:txBody>
                  <a:tcPr>
                    <a:solidFill>
                      <a:srgbClr val="D280D0"/>
                    </a:solidFill>
                  </a:tcPr>
                </a:tc>
                <a:extLst>
                  <a:ext uri="{0D108BD9-81ED-4DB2-BD59-A6C34878D82A}">
                    <a16:rowId xmlns:a16="http://schemas.microsoft.com/office/drawing/2014/main" val="2121299838"/>
                  </a:ext>
                </a:extLst>
              </a:tr>
              <a:tr h="370840">
                <a:tc>
                  <a:txBody>
                    <a:bodyPr/>
                    <a:lstStyle/>
                    <a:p>
                      <a:pPr algn="ctr"/>
                      <a:r>
                        <a:rPr lang="en-GB" b="1">
                          <a:solidFill>
                            <a:srgbClr val="D280D0"/>
                          </a:solidFill>
                          <a:latin typeface="Century Gothic" panose="020B0502020202020204" pitchFamily="34" charset="0"/>
                        </a:rPr>
                        <a:t>Writing</a:t>
                      </a:r>
                    </a:p>
                  </a:txBody>
                  <a:tcPr>
                    <a:noFill/>
                  </a:tcPr>
                </a:tc>
                <a:extLst>
                  <a:ext uri="{0D108BD9-81ED-4DB2-BD59-A6C34878D82A}">
                    <a16:rowId xmlns:a16="http://schemas.microsoft.com/office/drawing/2014/main" val="762247846"/>
                  </a:ext>
                </a:extLst>
              </a:tr>
            </a:tbl>
          </a:graphicData>
        </a:graphic>
      </p:graphicFrame>
      <p:sp>
        <p:nvSpPr>
          <p:cNvPr id="14" name="Rectangle 13">
            <a:extLst>
              <a:ext uri="{FF2B5EF4-FFF2-40B4-BE49-F238E27FC236}">
                <a16:creationId xmlns:a16="http://schemas.microsoft.com/office/drawing/2014/main" id="{83F880F4-4AE3-4016-919C-4BB11928779B}"/>
              </a:ext>
            </a:extLst>
          </p:cNvPr>
          <p:cNvSpPr/>
          <p:nvPr/>
        </p:nvSpPr>
        <p:spPr>
          <a:xfrm>
            <a:off x="295275" y="2771775"/>
            <a:ext cx="1838326" cy="33586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800" b="0" i="0" u="none" strike="noStrike" baseline="0">
              <a:latin typeface="Century Gothic" panose="020B0502020202020204" pitchFamily="34" charset="0"/>
            </a:endParaRPr>
          </a:p>
          <a:p>
            <a:pPr marL="171450" indent="-171450">
              <a:buFont typeface="Arial" panose="020B0604020202020204" pitchFamily="34" charset="0"/>
              <a:buChar char="•"/>
            </a:pPr>
            <a:endParaRPr lang="en-GB" sz="1100" b="1">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100" b="1">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900" b="1">
              <a:solidFill>
                <a:srgbClr val="000000"/>
              </a:solidFill>
              <a:latin typeface="Century Gothic" panose="020B0502020202020204" pitchFamily="34" charset="0"/>
            </a:endParaRPr>
          </a:p>
          <a:p>
            <a:pPr marL="171450" indent="-171450">
              <a:buFont typeface="Arial" panose="020B0604020202020204" pitchFamily="34" charset="0"/>
              <a:buChar char="•"/>
            </a:pPr>
            <a:r>
              <a:rPr lang="en-GB" sz="900" b="1">
                <a:solidFill>
                  <a:srgbClr val="000000"/>
                </a:solidFill>
                <a:latin typeface="Century Gothic" panose="020B0502020202020204" pitchFamily="34" charset="0"/>
              </a:rPr>
              <a:t>T</a:t>
            </a:r>
            <a:r>
              <a:rPr lang="en-GB" sz="900" b="1" i="0" u="none" strike="noStrike" baseline="0">
                <a:solidFill>
                  <a:srgbClr val="000000"/>
                </a:solidFill>
                <a:latin typeface="Century Gothic" panose="020B0502020202020204" pitchFamily="34" charset="0"/>
              </a:rPr>
              <a:t>elling an adult what </a:t>
            </a:r>
            <a:r>
              <a:rPr lang="en-GB" sz="900" b="1">
                <a:solidFill>
                  <a:srgbClr val="000000"/>
                </a:solidFill>
                <a:latin typeface="Century Gothic" panose="020B0502020202020204" pitchFamily="34" charset="0"/>
              </a:rPr>
              <a:t>they </a:t>
            </a:r>
            <a:r>
              <a:rPr lang="en-GB" sz="900" b="1" i="0" u="none" strike="noStrike" baseline="0">
                <a:solidFill>
                  <a:srgbClr val="000000"/>
                </a:solidFill>
                <a:latin typeface="Century Gothic" panose="020B0502020202020204" pitchFamily="34" charset="0"/>
              </a:rPr>
              <a:t>have drawn or painted;</a:t>
            </a:r>
          </a:p>
          <a:p>
            <a:pPr marL="171450" indent="-171450">
              <a:buFont typeface="Arial" panose="020B0604020202020204" pitchFamily="34" charset="0"/>
              <a:buChar char="•"/>
            </a:pPr>
            <a:r>
              <a:rPr lang="en-GB" sz="900" b="1" i="0" u="none" strike="noStrike" baseline="0">
                <a:solidFill>
                  <a:srgbClr val="000000"/>
                </a:solidFill>
                <a:latin typeface="Century Gothic" panose="020B0502020202020204" pitchFamily="34" charset="0"/>
              </a:rPr>
              <a:t>Recognising a capital letter at the start of their name;</a:t>
            </a:r>
          </a:p>
          <a:p>
            <a:pPr marL="171450" indent="-171450">
              <a:buFont typeface="Arial" panose="020B0604020202020204" pitchFamily="34" charset="0"/>
              <a:buChar char="•"/>
            </a:pPr>
            <a:r>
              <a:rPr lang="en-GB" sz="900" b="1">
                <a:solidFill>
                  <a:srgbClr val="000000"/>
                </a:solidFill>
                <a:latin typeface="Century Gothic" panose="020B0502020202020204" pitchFamily="34" charset="0"/>
              </a:rPr>
              <a:t>I</a:t>
            </a:r>
            <a:r>
              <a:rPr lang="en-GB" sz="900" b="1" i="0" u="none" strike="noStrike" baseline="0">
                <a:solidFill>
                  <a:srgbClr val="000000"/>
                </a:solidFill>
                <a:latin typeface="Century Gothic" panose="020B0502020202020204" pitchFamily="34" charset="0"/>
              </a:rPr>
              <a:t>dentifying sounds from own name in other words;</a:t>
            </a:r>
          </a:p>
          <a:p>
            <a:pPr marL="171450" indent="-171450">
              <a:buFont typeface="Arial" panose="020B0604020202020204" pitchFamily="34" charset="0"/>
              <a:buChar char="•"/>
            </a:pPr>
            <a:r>
              <a:rPr lang="en-GB" sz="900" b="1">
                <a:solidFill>
                  <a:srgbClr val="000000"/>
                </a:solidFill>
                <a:latin typeface="Century Gothic" panose="020B0502020202020204" pitchFamily="34" charset="0"/>
              </a:rPr>
              <a:t>A</a:t>
            </a:r>
            <a:r>
              <a:rPr lang="en-GB" sz="900" b="1" i="0" u="none" strike="noStrike" baseline="0">
                <a:solidFill>
                  <a:srgbClr val="000000"/>
                </a:solidFill>
                <a:latin typeface="Century Gothic" panose="020B0502020202020204" pitchFamily="34" charset="0"/>
              </a:rPr>
              <a:t>scribing meaning to other marks, like on signage;</a:t>
            </a:r>
          </a:p>
          <a:p>
            <a:pPr marL="171450" indent="-171450">
              <a:buFont typeface="Arial" panose="020B0604020202020204" pitchFamily="34" charset="0"/>
              <a:buChar char="•"/>
            </a:pPr>
            <a:r>
              <a:rPr lang="en-GB" sz="900" b="1">
                <a:solidFill>
                  <a:srgbClr val="000000"/>
                </a:solidFill>
                <a:latin typeface="Century Gothic" panose="020B0502020202020204" pitchFamily="34" charset="0"/>
              </a:rPr>
              <a:t>S</a:t>
            </a:r>
            <a:r>
              <a:rPr lang="en-GB" sz="900" b="1" i="0" u="none" strike="noStrike" baseline="0">
                <a:solidFill>
                  <a:srgbClr val="000000"/>
                </a:solidFill>
                <a:latin typeface="Century Gothic" panose="020B0502020202020204" pitchFamily="34" charset="0"/>
              </a:rPr>
              <a:t>tarting to write identifiable shapes and letters;</a:t>
            </a:r>
          </a:p>
          <a:p>
            <a:pPr marL="171450" indent="-171450">
              <a:buFont typeface="Arial" panose="020B0604020202020204" pitchFamily="34" charset="0"/>
              <a:buChar char="•"/>
            </a:pPr>
            <a:r>
              <a:rPr lang="en-GB" sz="900" b="1">
                <a:solidFill>
                  <a:srgbClr val="000000"/>
                </a:solidFill>
                <a:latin typeface="Century Gothic" panose="020B0502020202020204" pitchFamily="34" charset="0"/>
              </a:rPr>
              <a:t>D</a:t>
            </a:r>
            <a:r>
              <a:rPr lang="en-GB" sz="900" b="1" i="0" u="none" strike="noStrike" baseline="0">
                <a:solidFill>
                  <a:srgbClr val="000000"/>
                </a:solidFill>
                <a:latin typeface="Century Gothic" panose="020B0502020202020204" pitchFamily="34" charset="0"/>
              </a:rPr>
              <a:t>rawing lines and circles in the air, on the floor or on large sheets of paper; </a:t>
            </a:r>
          </a:p>
          <a:p>
            <a:pPr marL="171450" indent="-171450">
              <a:buFont typeface="Arial" panose="020B0604020202020204" pitchFamily="34" charset="0"/>
              <a:buChar char="•"/>
            </a:pPr>
            <a:r>
              <a:rPr lang="en-GB" sz="900" b="1">
                <a:solidFill>
                  <a:srgbClr val="000000"/>
                </a:solidFill>
                <a:latin typeface="Century Gothic" panose="020B0502020202020204" pitchFamily="34" charset="0"/>
              </a:rPr>
              <a:t>U</a:t>
            </a:r>
            <a:r>
              <a:rPr lang="en-GB" sz="900" b="1" i="0" u="none" strike="noStrike" baseline="0">
                <a:solidFill>
                  <a:srgbClr val="000000"/>
                </a:solidFill>
                <a:latin typeface="Century Gothic" panose="020B0502020202020204" pitchFamily="34" charset="0"/>
              </a:rPr>
              <a:t>sing tools for mark making with control;</a:t>
            </a:r>
          </a:p>
          <a:p>
            <a:pPr marL="171450" indent="-171450">
              <a:buFont typeface="Arial" panose="020B0604020202020204" pitchFamily="34" charset="0"/>
              <a:buChar char="•"/>
            </a:pPr>
            <a:r>
              <a:rPr lang="en-GB" sz="900" b="1">
                <a:solidFill>
                  <a:srgbClr val="000000"/>
                </a:solidFill>
                <a:latin typeface="Century Gothic" panose="020B0502020202020204" pitchFamily="34" charset="0"/>
              </a:rPr>
              <a:t>G</a:t>
            </a:r>
            <a:r>
              <a:rPr lang="en-GB" sz="900" b="1" i="0" u="none" strike="noStrike" baseline="0">
                <a:solidFill>
                  <a:srgbClr val="000000"/>
                </a:solidFill>
                <a:latin typeface="Century Gothic" panose="020B0502020202020204" pitchFamily="34" charset="0"/>
              </a:rPr>
              <a:t>ripping using five fingers or preferably two fingers and thumb for control;</a:t>
            </a:r>
          </a:p>
          <a:p>
            <a:pPr marL="171450" indent="-171450">
              <a:buFont typeface="Arial" panose="020B0604020202020204" pitchFamily="34" charset="0"/>
              <a:buChar char="•"/>
            </a:pPr>
            <a:r>
              <a:rPr lang="en-GB" sz="900" b="1">
                <a:solidFill>
                  <a:srgbClr val="000000"/>
                </a:solidFill>
                <a:latin typeface="Century Gothic" panose="020B0502020202020204" pitchFamily="34" charset="0"/>
              </a:rPr>
              <a:t>C</a:t>
            </a:r>
            <a:r>
              <a:rPr lang="en-GB" sz="900" b="1" i="0" u="none" strike="noStrike" baseline="0">
                <a:solidFill>
                  <a:srgbClr val="000000"/>
                </a:solidFill>
                <a:latin typeface="Century Gothic" panose="020B0502020202020204" pitchFamily="34" charset="0"/>
              </a:rPr>
              <a:t>opying shapes, letter and pictures.</a:t>
            </a:r>
          </a:p>
          <a:p>
            <a:r>
              <a:rPr lang="en-GB" sz="1800" b="1" i="0" u="none" strike="noStrike" baseline="0">
                <a:solidFill>
                  <a:srgbClr val="000000"/>
                </a:solidFill>
                <a:latin typeface="Calibri" panose="020F0502020204030204" pitchFamily="34" charset="0"/>
              </a:rPr>
              <a:t>	</a:t>
            </a:r>
          </a:p>
          <a:p>
            <a:pPr marL="171450" indent="-171450">
              <a:buFont typeface="Arial" panose="020B0604020202020204" pitchFamily="34" charset="0"/>
              <a:buChar char="•"/>
            </a:pPr>
            <a:endParaRPr lang="en-GB" sz="1100" b="1" i="0" u="none" strike="noStrike" baseline="0">
              <a:solidFill>
                <a:srgbClr val="000000"/>
              </a:solidFill>
              <a:latin typeface="Century Gothic" panose="020B0502020202020204" pitchFamily="34" charset="0"/>
            </a:endParaRPr>
          </a:p>
          <a:p>
            <a:r>
              <a:rPr lang="en-GB" sz="1800" b="0" i="0" u="none" strike="noStrike" baseline="0">
                <a:solidFill>
                  <a:srgbClr val="000000"/>
                </a:solidFill>
                <a:latin typeface="Calibri" panose="020F0502020204030204" pitchFamily="34" charset="0"/>
              </a:rPr>
              <a:t>	</a:t>
            </a:r>
          </a:p>
          <a:p>
            <a:pPr marL="171450" indent="-171450">
              <a:buFont typeface="Arial" panose="020B0604020202020204" pitchFamily="34" charset="0"/>
              <a:buChar char="•"/>
            </a:pPr>
            <a:endParaRPr lang="en-GB" sz="1100" b="1" i="0" u="none" strike="noStrike" baseline="0">
              <a:solidFill>
                <a:srgbClr val="000000"/>
              </a:solidFill>
              <a:latin typeface="Century Gothic" panose="020B0502020202020204" pitchFamily="34" charset="0"/>
            </a:endParaRPr>
          </a:p>
          <a:p>
            <a:r>
              <a:rPr lang="en-GB" sz="1800" b="0" i="0" u="none" strike="noStrike" baseline="0">
                <a:solidFill>
                  <a:srgbClr val="000000"/>
                </a:solidFill>
                <a:latin typeface="Calibri" panose="020F0502020204030204" pitchFamily="34" charset="0"/>
              </a:rPr>
              <a:t>	</a:t>
            </a:r>
          </a:p>
          <a:p>
            <a:pPr marL="171450" indent="-171450">
              <a:buFont typeface="Arial" panose="020B0604020202020204" pitchFamily="34" charset="0"/>
              <a:buChar char="•"/>
            </a:pPr>
            <a:endParaRPr lang="en-GB" sz="1100" b="1" i="0" u="none" strike="noStrike" baseline="0">
              <a:solidFill>
                <a:srgbClr val="000000"/>
              </a:solidFill>
              <a:latin typeface="Century Gothic" panose="020B0502020202020204" pitchFamily="34" charset="0"/>
            </a:endParaRPr>
          </a:p>
          <a:p>
            <a:r>
              <a:rPr lang="en-GB" sz="1800" b="0" i="0" u="none" strike="noStrike" baseline="0">
                <a:solidFill>
                  <a:srgbClr val="000000"/>
                </a:solidFill>
                <a:latin typeface="Calibri" panose="020F0502020204030204" pitchFamily="34" charset="0"/>
              </a:rPr>
              <a:t>	</a:t>
            </a:r>
          </a:p>
        </p:txBody>
      </p:sp>
      <p:sp>
        <p:nvSpPr>
          <p:cNvPr id="17" name="Rectangle 16">
            <a:extLst>
              <a:ext uri="{FF2B5EF4-FFF2-40B4-BE49-F238E27FC236}">
                <a16:creationId xmlns:a16="http://schemas.microsoft.com/office/drawing/2014/main" id="{76ABC9D3-EFFA-48B9-87EC-BDBF29665BCF}"/>
              </a:ext>
            </a:extLst>
          </p:cNvPr>
          <p:cNvSpPr/>
          <p:nvPr/>
        </p:nvSpPr>
        <p:spPr>
          <a:xfrm>
            <a:off x="2509836" y="2649310"/>
            <a:ext cx="1838326" cy="21277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endParaRPr lang="en-GB" sz="1800" b="0" i="0" u="none" strike="noStrike" baseline="0">
              <a:latin typeface="Calibri" panose="020F0502020204030204" pitchFamily="34" charset="0"/>
            </a:endParaRPr>
          </a:p>
          <a:p>
            <a:pPr marL="171450" indent="-171450">
              <a:buFont typeface="Arial" panose="020B0604020202020204" pitchFamily="34" charset="0"/>
              <a:buChar char="•"/>
            </a:pPr>
            <a:endParaRPr lang="en-GB" sz="1000" b="1">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a:solidFill>
                <a:srgbClr val="000000"/>
              </a:solidFill>
              <a:latin typeface="Century Gothic" panose="020B0502020202020204" pitchFamily="34" charset="0"/>
            </a:endParaRPr>
          </a:p>
          <a:p>
            <a:pPr marL="171450" indent="-171450">
              <a:buFont typeface="Arial" panose="020B0604020202020204" pitchFamily="34" charset="0"/>
              <a:buChar char="•"/>
            </a:pPr>
            <a:r>
              <a:rPr lang="en-GB" sz="900" b="1">
                <a:solidFill>
                  <a:srgbClr val="000000"/>
                </a:solidFill>
                <a:latin typeface="Century Gothic"/>
              </a:rPr>
              <a:t>Beginning to form lower-case letters correctly;</a:t>
            </a:r>
          </a:p>
          <a:p>
            <a:pPr marL="171450" indent="-171450">
              <a:buFont typeface="Arial" panose="020B0604020202020204" pitchFamily="34" charset="0"/>
              <a:buChar char="•"/>
            </a:pPr>
            <a:r>
              <a:rPr lang="en-GB" sz="900" b="1">
                <a:solidFill>
                  <a:srgbClr val="000000"/>
                </a:solidFill>
                <a:latin typeface="Century Gothic"/>
              </a:rPr>
              <a:t>Being more confident in </a:t>
            </a:r>
            <a:r>
              <a:rPr lang="en-GB" sz="900" b="1" u="none" strike="noStrike" baseline="0">
                <a:solidFill>
                  <a:srgbClr val="000000"/>
                </a:solidFill>
                <a:latin typeface="Century Gothic"/>
              </a:rPr>
              <a:t>writing identifiable shapes and letters;</a:t>
            </a:r>
          </a:p>
          <a:p>
            <a:pPr marL="171450" indent="-171450">
              <a:buFont typeface="Arial" panose="020B0604020202020204" pitchFamily="34" charset="0"/>
              <a:buChar char="•"/>
            </a:pPr>
            <a:r>
              <a:rPr lang="en-GB" sz="900" b="1">
                <a:solidFill>
                  <a:srgbClr val="000000"/>
                </a:solidFill>
                <a:latin typeface="Century Gothic"/>
              </a:rPr>
              <a:t>S</a:t>
            </a:r>
            <a:r>
              <a:rPr lang="en-GB" sz="900" b="1" u="none" strike="noStrike" baseline="0">
                <a:solidFill>
                  <a:srgbClr val="000000"/>
                </a:solidFill>
                <a:latin typeface="Century Gothic"/>
              </a:rPr>
              <a:t>egmenting and blending the sounds in simple words and naming sounds;</a:t>
            </a:r>
          </a:p>
          <a:p>
            <a:pPr marL="171450" indent="-171450">
              <a:buFont typeface="Arial" panose="020B0604020202020204" pitchFamily="34" charset="0"/>
              <a:buChar char="•"/>
            </a:pPr>
            <a:r>
              <a:rPr lang="en-GB" sz="900" b="1" u="none" strike="noStrike" baseline="0">
                <a:solidFill>
                  <a:srgbClr val="000000"/>
                </a:solidFill>
                <a:latin typeface="Century Gothic"/>
              </a:rPr>
              <a:t>Spelling words by identifying the sounds and then writing the sound with letter/s;</a:t>
            </a:r>
          </a:p>
          <a:p>
            <a:pPr marL="171450" indent="-171450">
              <a:buFont typeface="Arial" panose="020B0604020202020204" pitchFamily="34" charset="0"/>
              <a:buChar char="•"/>
            </a:pPr>
            <a:r>
              <a:rPr lang="en-GB" sz="900" b="1">
                <a:solidFill>
                  <a:srgbClr val="000000"/>
                </a:solidFill>
                <a:latin typeface="Century Gothic"/>
              </a:rPr>
              <a:t>Starting</a:t>
            </a:r>
            <a:r>
              <a:rPr lang="en-GB" sz="900" b="1" i="0" u="none" strike="noStrike" baseline="0">
                <a:solidFill>
                  <a:srgbClr val="000000"/>
                </a:solidFill>
                <a:latin typeface="Century Gothic"/>
              </a:rPr>
              <a:t> </a:t>
            </a:r>
            <a:r>
              <a:rPr lang="en-GB" sz="900" b="1">
                <a:solidFill>
                  <a:srgbClr val="000000"/>
                </a:solidFill>
                <a:latin typeface="Century Gothic"/>
              </a:rPr>
              <a:t>to write captions</a:t>
            </a:r>
            <a:endParaRPr lang="en-GB" sz="900" b="1" i="0" u="none" strike="noStrike" baseline="0">
              <a:solidFill>
                <a:srgbClr val="000000"/>
              </a:solidFill>
              <a:latin typeface="Century Gothic"/>
              <a:cs typeface="Calibri"/>
            </a:endParaRPr>
          </a:p>
          <a:p>
            <a:pPr marL="171450" indent="-171450">
              <a:buFont typeface="Arial" panose="020B0604020202020204" pitchFamily="34" charset="0"/>
              <a:buChar char="•"/>
            </a:pPr>
            <a:endParaRPr lang="en-GB" sz="1000" b="1" u="none" strike="noStrike" baseline="0">
              <a:solidFill>
                <a:srgbClr val="000000"/>
              </a:solidFill>
              <a:latin typeface="Century Gothic" panose="020B0502020202020204" pitchFamily="34" charset="0"/>
            </a:endParaRPr>
          </a:p>
          <a:p>
            <a:r>
              <a:rPr lang="en-GB" sz="1800" b="0" i="0" u="none" strike="noStrike" baseline="0">
                <a:solidFill>
                  <a:srgbClr val="000000"/>
                </a:solidFill>
                <a:latin typeface="Calibri"/>
                <a:cs typeface="Calibri"/>
              </a:rPr>
              <a:t>	</a:t>
            </a:r>
          </a:p>
        </p:txBody>
      </p:sp>
      <p:sp>
        <p:nvSpPr>
          <p:cNvPr id="18" name="Rectangle 17">
            <a:extLst>
              <a:ext uri="{FF2B5EF4-FFF2-40B4-BE49-F238E27FC236}">
                <a16:creationId xmlns:a16="http://schemas.microsoft.com/office/drawing/2014/main" id="{E7D3B6FF-CD7B-4422-86C6-800E979B7FF9}"/>
              </a:ext>
            </a:extLst>
          </p:cNvPr>
          <p:cNvSpPr/>
          <p:nvPr/>
        </p:nvSpPr>
        <p:spPr>
          <a:xfrm>
            <a:off x="4724399" y="2771775"/>
            <a:ext cx="1838326" cy="335960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171450" indent="-171450">
              <a:buFont typeface="Arial" panose="020B0604020202020204" pitchFamily="34" charset="0"/>
              <a:buChar char="•"/>
            </a:pPr>
            <a:r>
              <a:rPr lang="en-GB" sz="900" b="1">
                <a:solidFill>
                  <a:schemeClr val="tx1"/>
                </a:solidFill>
                <a:latin typeface="Century Gothic"/>
              </a:rPr>
              <a:t>Beginning to form capital letters correctly;</a:t>
            </a:r>
            <a:endParaRPr lang="en-GB" sz="1050" b="1">
              <a:solidFill>
                <a:schemeClr val="tx1"/>
              </a:solidFill>
              <a:latin typeface="Century Gothic"/>
            </a:endParaRPr>
          </a:p>
          <a:p>
            <a:pPr marL="171450" indent="-171450">
              <a:buFont typeface="Arial" panose="020B0604020202020204" pitchFamily="34" charset="0"/>
              <a:buChar char="•"/>
            </a:pPr>
            <a:r>
              <a:rPr lang="en-GB" sz="900" b="1">
                <a:solidFill>
                  <a:schemeClr val="tx1"/>
                </a:solidFill>
                <a:latin typeface="Century Gothic"/>
              </a:rPr>
              <a:t>Using their phonic knowledge to write words in ways which match their spoken sounds;</a:t>
            </a:r>
          </a:p>
          <a:p>
            <a:pPr marL="171450" indent="-171450">
              <a:buFont typeface="Arial" panose="020B0604020202020204" pitchFamily="34" charset="0"/>
              <a:buChar char="•"/>
            </a:pPr>
            <a:r>
              <a:rPr lang="en-GB" sz="900" b="1">
                <a:solidFill>
                  <a:schemeClr val="tx1"/>
                </a:solidFill>
                <a:latin typeface="Century Gothic"/>
              </a:rPr>
              <a:t>Beginning to write some irregular common words;</a:t>
            </a:r>
          </a:p>
          <a:p>
            <a:pPr marL="171450" indent="-171450">
              <a:buFont typeface="Arial" panose="020B0604020202020204" pitchFamily="34" charset="0"/>
              <a:buChar char="•"/>
            </a:pPr>
            <a:r>
              <a:rPr lang="en-GB" sz="900" b="1">
                <a:solidFill>
                  <a:schemeClr val="tx1"/>
                </a:solidFill>
                <a:latin typeface="Century Gothic"/>
              </a:rPr>
              <a:t>Beginning to write a simple sentence which can be read by themselves and sometimes by others;</a:t>
            </a:r>
          </a:p>
          <a:p>
            <a:pPr marL="171450" indent="-171450">
              <a:buFont typeface="Arial" panose="020B0604020202020204" pitchFamily="34" charset="0"/>
              <a:buChar char="•"/>
            </a:pPr>
            <a:r>
              <a:rPr lang="en-GB" sz="900" b="1">
                <a:solidFill>
                  <a:schemeClr val="tx1"/>
                </a:solidFill>
                <a:latin typeface="Century Gothic"/>
              </a:rPr>
              <a:t>Spelling small, familiar words correctly and making phonetically plausible attempts at more complex words;</a:t>
            </a:r>
          </a:p>
          <a:p>
            <a:pPr marL="171450" indent="-171450">
              <a:buFont typeface="Arial" panose="020B0604020202020204" pitchFamily="34" charset="0"/>
              <a:buChar char="•"/>
            </a:pPr>
            <a:r>
              <a:rPr lang="en-GB" sz="900" b="1">
                <a:solidFill>
                  <a:schemeClr val="tx1"/>
                </a:solidFill>
                <a:latin typeface="Century Gothic"/>
              </a:rPr>
              <a:t>Re-reading what they have written to make sure it makes sense and has a capital letter, finger spaces and full stop.</a:t>
            </a:r>
          </a:p>
          <a:p>
            <a:pPr marL="171450" indent="-171450">
              <a:buFont typeface="Arial"/>
              <a:buChar char="•"/>
            </a:pPr>
            <a:endParaRPr lang="en-GB" sz="900" b="1">
              <a:solidFill>
                <a:schemeClr val="tx1"/>
              </a:solidFill>
              <a:latin typeface="Century Gothic"/>
            </a:endParaRPr>
          </a:p>
        </p:txBody>
      </p:sp>
      <p:sp>
        <p:nvSpPr>
          <p:cNvPr id="19" name="Rectangle 18">
            <a:extLst>
              <a:ext uri="{FF2B5EF4-FFF2-40B4-BE49-F238E27FC236}">
                <a16:creationId xmlns:a16="http://schemas.microsoft.com/office/drawing/2014/main" id="{CD0CD56C-65AD-4C76-900E-E4B82122E69D}"/>
              </a:ext>
            </a:extLst>
          </p:cNvPr>
          <p:cNvSpPr/>
          <p:nvPr/>
        </p:nvSpPr>
        <p:spPr>
          <a:xfrm>
            <a:off x="6938962" y="2771775"/>
            <a:ext cx="1838326" cy="15988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900" b="1" u="none" strike="noStrike" baseline="0" dirty="0">
                <a:solidFill>
                  <a:srgbClr val="000000"/>
                </a:solidFill>
                <a:latin typeface="Century Gothic" panose="020B0502020202020204" pitchFamily="34" charset="0"/>
              </a:rPr>
              <a:t>Write recognisable letters, most of which are correctly formed;</a:t>
            </a:r>
          </a:p>
          <a:p>
            <a:pPr marL="171450" indent="-171450">
              <a:buFont typeface="Arial" panose="020B0604020202020204" pitchFamily="34" charset="0"/>
              <a:buChar char="•"/>
            </a:pPr>
            <a:r>
              <a:rPr lang="en-GB" sz="900" b="1" u="none" strike="noStrike" baseline="0" dirty="0">
                <a:solidFill>
                  <a:srgbClr val="000000"/>
                </a:solidFill>
                <a:latin typeface="Century Gothic" panose="020B0502020202020204" pitchFamily="34" charset="0"/>
              </a:rPr>
              <a:t>Spell words by identifying sounds in them and representing the sounds with a letter or letters;</a:t>
            </a:r>
          </a:p>
          <a:p>
            <a:pPr marL="171450" indent="-171450">
              <a:buFont typeface="Arial" panose="020B0604020202020204" pitchFamily="34" charset="0"/>
              <a:buChar char="•"/>
            </a:pPr>
            <a:r>
              <a:rPr lang="en-GB" sz="900" b="1" u="none" strike="noStrike" baseline="0" dirty="0">
                <a:solidFill>
                  <a:srgbClr val="000000"/>
                </a:solidFill>
                <a:latin typeface="Century Gothic" panose="020B0502020202020204" pitchFamily="34" charset="0"/>
              </a:rPr>
              <a:t>Write simple phrases and sentences that can be read by others. 	</a:t>
            </a:r>
          </a:p>
          <a:p>
            <a:endParaRPr lang="en-GB" sz="1000" b="1" u="none" strike="noStrike" baseline="0" dirty="0">
              <a:solidFill>
                <a:srgbClr val="000000"/>
              </a:solidFill>
              <a:latin typeface="Century Gothic" panose="020B0502020202020204" pitchFamily="34" charset="0"/>
            </a:endParaRPr>
          </a:p>
        </p:txBody>
      </p:sp>
      <p:sp>
        <p:nvSpPr>
          <p:cNvPr id="20" name="Rectangle 19">
            <a:extLst>
              <a:ext uri="{FF2B5EF4-FFF2-40B4-BE49-F238E27FC236}">
                <a16:creationId xmlns:a16="http://schemas.microsoft.com/office/drawing/2014/main" id="{413742AF-BA83-4051-9991-E630CD14E758}"/>
              </a:ext>
            </a:extLst>
          </p:cNvPr>
          <p:cNvSpPr/>
          <p:nvPr/>
        </p:nvSpPr>
        <p:spPr>
          <a:xfrm>
            <a:off x="6938962" y="1733550"/>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working at the expected level of  development will</a:t>
            </a:r>
          </a:p>
        </p:txBody>
      </p:sp>
      <p:sp>
        <p:nvSpPr>
          <p:cNvPr id="21" name="TextBox 20">
            <a:extLst>
              <a:ext uri="{FF2B5EF4-FFF2-40B4-BE49-F238E27FC236}">
                <a16:creationId xmlns:a16="http://schemas.microsoft.com/office/drawing/2014/main" id="{FBCB89E0-C069-4CEB-BC6D-5EB35A248B7E}"/>
              </a:ext>
            </a:extLst>
          </p:cNvPr>
          <p:cNvSpPr txBox="1"/>
          <p:nvPr/>
        </p:nvSpPr>
        <p:spPr>
          <a:xfrm>
            <a:off x="6938962" y="1254324"/>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reception</a:t>
            </a:r>
          </a:p>
        </p:txBody>
      </p:sp>
      <p:sp>
        <p:nvSpPr>
          <p:cNvPr id="22" name="Rectangle 21">
            <a:extLst>
              <a:ext uri="{FF2B5EF4-FFF2-40B4-BE49-F238E27FC236}">
                <a16:creationId xmlns:a16="http://schemas.microsoft.com/office/drawing/2014/main" id="{F5A80219-CC73-487D-8C49-A69B40E54900}"/>
              </a:ext>
            </a:extLst>
          </p:cNvPr>
          <p:cNvSpPr/>
          <p:nvPr/>
        </p:nvSpPr>
        <p:spPr>
          <a:xfrm>
            <a:off x="305543" y="1733547"/>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3" name="TextBox 22">
            <a:extLst>
              <a:ext uri="{FF2B5EF4-FFF2-40B4-BE49-F238E27FC236}">
                <a16:creationId xmlns:a16="http://schemas.microsoft.com/office/drawing/2014/main" id="{CAFBF1F9-26A8-4240-A8EF-4419BE9A4ED5}"/>
              </a:ext>
            </a:extLst>
          </p:cNvPr>
          <p:cNvSpPr txBox="1"/>
          <p:nvPr/>
        </p:nvSpPr>
        <p:spPr>
          <a:xfrm>
            <a:off x="295275" y="1254324"/>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nursery</a:t>
            </a:r>
          </a:p>
        </p:txBody>
      </p:sp>
      <p:sp>
        <p:nvSpPr>
          <p:cNvPr id="24" name="TextBox 23">
            <a:extLst>
              <a:ext uri="{FF2B5EF4-FFF2-40B4-BE49-F238E27FC236}">
                <a16:creationId xmlns:a16="http://schemas.microsoft.com/office/drawing/2014/main" id="{24CAB40F-BE79-418F-9720-64E8B908F3AD}"/>
              </a:ext>
            </a:extLst>
          </p:cNvPr>
          <p:cNvSpPr txBox="1"/>
          <p:nvPr/>
        </p:nvSpPr>
        <p:spPr>
          <a:xfrm>
            <a:off x="2324100" y="1254323"/>
            <a:ext cx="2024062"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autumn term</a:t>
            </a:r>
          </a:p>
        </p:txBody>
      </p:sp>
      <p:sp>
        <p:nvSpPr>
          <p:cNvPr id="25" name="TextBox 24">
            <a:extLst>
              <a:ext uri="{FF2B5EF4-FFF2-40B4-BE49-F238E27FC236}">
                <a16:creationId xmlns:a16="http://schemas.microsoft.com/office/drawing/2014/main" id="{63EE487E-E363-457A-A9DF-2C0982732CCE}"/>
              </a:ext>
            </a:extLst>
          </p:cNvPr>
          <p:cNvSpPr txBox="1"/>
          <p:nvPr/>
        </p:nvSpPr>
        <p:spPr>
          <a:xfrm>
            <a:off x="4724399" y="1254323"/>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spring term</a:t>
            </a:r>
          </a:p>
        </p:txBody>
      </p:sp>
      <p:sp>
        <p:nvSpPr>
          <p:cNvPr id="26" name="Rectangle 25">
            <a:extLst>
              <a:ext uri="{FF2B5EF4-FFF2-40B4-BE49-F238E27FC236}">
                <a16:creationId xmlns:a16="http://schemas.microsoft.com/office/drawing/2014/main" id="{C50C895F-7FD7-4E98-BDCF-7F25CF6C1ECF}"/>
              </a:ext>
            </a:extLst>
          </p:cNvPr>
          <p:cNvSpPr/>
          <p:nvPr/>
        </p:nvSpPr>
        <p:spPr>
          <a:xfrm>
            <a:off x="2509836" y="1733549"/>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7" name="Rectangle 26">
            <a:extLst>
              <a:ext uri="{FF2B5EF4-FFF2-40B4-BE49-F238E27FC236}">
                <a16:creationId xmlns:a16="http://schemas.microsoft.com/office/drawing/2014/main" id="{030045F8-D53B-43FE-8544-571B158C799C}"/>
              </a:ext>
            </a:extLst>
          </p:cNvPr>
          <p:cNvSpPr/>
          <p:nvPr/>
        </p:nvSpPr>
        <p:spPr>
          <a:xfrm>
            <a:off x="4724399" y="1733548"/>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3" name="Footer Placeholder 2">
            <a:extLst>
              <a:ext uri="{FF2B5EF4-FFF2-40B4-BE49-F238E27FC236}">
                <a16:creationId xmlns:a16="http://schemas.microsoft.com/office/drawing/2014/main" id="{C25CAED1-BD6B-1624-C523-4FD2D9BBAF62}"/>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025AA4BA-5DA1-7183-8594-9550106302E0}"/>
              </a:ext>
            </a:extLst>
          </p:cNvPr>
          <p:cNvSpPr>
            <a:spLocks noGrp="1"/>
          </p:cNvSpPr>
          <p:nvPr>
            <p:ph type="sldNum" sz="quarter" idx="12"/>
          </p:nvPr>
        </p:nvSpPr>
        <p:spPr/>
        <p:txBody>
          <a:bodyPr/>
          <a:lstStyle/>
          <a:p>
            <a:fld id="{ADBD1915-73F0-4A8D-B501-CF547A3FBDF8}" type="slidenum">
              <a:rPr lang="en-GB" smtClean="0"/>
              <a:t>37</a:t>
            </a:fld>
            <a:endParaRPr lang="en-GB"/>
          </a:p>
        </p:txBody>
      </p:sp>
    </p:spTree>
    <p:extLst>
      <p:ext uri="{BB962C8B-B14F-4D97-AF65-F5344CB8AC3E}">
        <p14:creationId xmlns:p14="http://schemas.microsoft.com/office/powerpoint/2010/main" val="147983890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8AFCE2CA-BB0E-43D8-B252-7A78CFA5B31D}"/>
              </a:ext>
            </a:extLst>
          </p:cNvPr>
          <p:cNvGraphicFramePr>
            <a:graphicFrameLocks noGrp="1"/>
          </p:cNvGraphicFramePr>
          <p:nvPr>
            <p:ph idx="1"/>
            <p:extLst>
              <p:ext uri="{D42A27DB-BD31-4B8C-83A1-F6EECF244321}">
                <p14:modId xmlns:p14="http://schemas.microsoft.com/office/powerpoint/2010/main" val="2886015219"/>
              </p:ext>
            </p:extLst>
          </p:nvPr>
        </p:nvGraphicFramePr>
        <p:xfrm>
          <a:off x="525282" y="561368"/>
          <a:ext cx="8165493" cy="741680"/>
        </p:xfrm>
        <a:graphic>
          <a:graphicData uri="http://schemas.openxmlformats.org/drawingml/2006/table">
            <a:tbl>
              <a:tblPr firstRow="1" bandRow="1">
                <a:tableStyleId>{5C22544A-7EE6-4342-B048-85BDC9FD1C3A}</a:tableStyleId>
              </a:tblPr>
              <a:tblGrid>
                <a:gridCol w="8165493">
                  <a:extLst>
                    <a:ext uri="{9D8B030D-6E8A-4147-A177-3AD203B41FA5}">
                      <a16:colId xmlns:a16="http://schemas.microsoft.com/office/drawing/2014/main" val="2352009460"/>
                    </a:ext>
                  </a:extLst>
                </a:gridCol>
              </a:tblGrid>
              <a:tr h="370840">
                <a:tc>
                  <a:txBody>
                    <a:bodyPr/>
                    <a:lstStyle/>
                    <a:p>
                      <a:pPr algn="ctr"/>
                      <a:r>
                        <a:rPr lang="en-GB">
                          <a:latin typeface="Century Gothic" panose="020B0502020202020204" pitchFamily="34" charset="0"/>
                        </a:rPr>
                        <a:t>LITERACY: Progress beyond reception</a:t>
                      </a:r>
                    </a:p>
                  </a:txBody>
                  <a:tcPr>
                    <a:solidFill>
                      <a:srgbClr val="D280D0"/>
                    </a:solidFill>
                  </a:tcPr>
                </a:tc>
                <a:extLst>
                  <a:ext uri="{0D108BD9-81ED-4DB2-BD59-A6C34878D82A}">
                    <a16:rowId xmlns:a16="http://schemas.microsoft.com/office/drawing/2014/main" val="2330111559"/>
                  </a:ext>
                </a:extLst>
              </a:tr>
              <a:tr h="370840">
                <a:tc>
                  <a:txBody>
                    <a:bodyPr/>
                    <a:lstStyle/>
                    <a:p>
                      <a:pPr algn="ctr"/>
                      <a:r>
                        <a:rPr lang="en-GB" b="1">
                          <a:solidFill>
                            <a:srgbClr val="D280D0"/>
                          </a:solidFill>
                          <a:latin typeface="Century Gothic" panose="020B0502020202020204" pitchFamily="34" charset="0"/>
                        </a:rPr>
                        <a:t>Writing</a:t>
                      </a:r>
                    </a:p>
                  </a:txBody>
                  <a:tcPr>
                    <a:noFill/>
                  </a:tcPr>
                </a:tc>
                <a:extLst>
                  <a:ext uri="{0D108BD9-81ED-4DB2-BD59-A6C34878D82A}">
                    <a16:rowId xmlns:a16="http://schemas.microsoft.com/office/drawing/2014/main" val="2632676721"/>
                  </a:ext>
                </a:extLst>
              </a:tr>
            </a:tbl>
          </a:graphicData>
        </a:graphic>
      </p:graphicFrame>
      <p:sp>
        <p:nvSpPr>
          <p:cNvPr id="5" name="Rectangle 4">
            <a:extLst>
              <a:ext uri="{FF2B5EF4-FFF2-40B4-BE49-F238E27FC236}">
                <a16:creationId xmlns:a16="http://schemas.microsoft.com/office/drawing/2014/main" id="{DDAB8651-8FC1-40FF-B865-3B05F16409E5}"/>
              </a:ext>
            </a:extLst>
          </p:cNvPr>
          <p:cNvSpPr/>
          <p:nvPr/>
        </p:nvSpPr>
        <p:spPr>
          <a:xfrm>
            <a:off x="525283" y="2151572"/>
            <a:ext cx="3545785" cy="16821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1400" b="1" u="none" strike="noStrike" baseline="0">
                <a:solidFill>
                  <a:srgbClr val="000000"/>
                </a:solidFill>
                <a:latin typeface="Century Gothic" panose="020B0502020202020204" pitchFamily="34" charset="0"/>
              </a:rPr>
              <a:t>Write recognisable letters, most of which are correctly formed;</a:t>
            </a:r>
          </a:p>
          <a:p>
            <a:pPr marL="171450" indent="-171450">
              <a:buFont typeface="Arial" panose="020B0604020202020204" pitchFamily="34" charset="0"/>
              <a:buChar char="•"/>
            </a:pPr>
            <a:r>
              <a:rPr lang="en-GB" sz="1400" b="1" u="none" strike="noStrike" baseline="0">
                <a:solidFill>
                  <a:srgbClr val="000000"/>
                </a:solidFill>
                <a:latin typeface="Century Gothic" panose="020B0502020202020204" pitchFamily="34" charset="0"/>
              </a:rPr>
              <a:t>Spell words by identifying sounds in them and representing the sounds with a letter or letters;</a:t>
            </a:r>
          </a:p>
          <a:p>
            <a:pPr marL="171450" indent="-171450">
              <a:buFont typeface="Arial" panose="020B0604020202020204" pitchFamily="34" charset="0"/>
              <a:buChar char="•"/>
            </a:pPr>
            <a:r>
              <a:rPr lang="en-GB" sz="1400" b="1" u="none" strike="noStrike" baseline="0">
                <a:solidFill>
                  <a:srgbClr val="000000"/>
                </a:solidFill>
                <a:latin typeface="Century Gothic" panose="020B0502020202020204" pitchFamily="34" charset="0"/>
              </a:rPr>
              <a:t>Write simple phrases and sentences that can be read by others.</a:t>
            </a:r>
          </a:p>
        </p:txBody>
      </p:sp>
      <p:sp>
        <p:nvSpPr>
          <p:cNvPr id="6" name="Rectangle 5">
            <a:extLst>
              <a:ext uri="{FF2B5EF4-FFF2-40B4-BE49-F238E27FC236}">
                <a16:creationId xmlns:a16="http://schemas.microsoft.com/office/drawing/2014/main" id="{2184C2AF-0626-4C31-9DFE-403CE0970D57}"/>
              </a:ext>
            </a:extLst>
          </p:cNvPr>
          <p:cNvSpPr/>
          <p:nvPr/>
        </p:nvSpPr>
        <p:spPr>
          <a:xfrm>
            <a:off x="5144990" y="2151571"/>
            <a:ext cx="3545785" cy="38465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lvl="0" indent="-285750" algn="ctr">
              <a:buSzPct val="100000"/>
              <a:buFont typeface="Arial" panose="020B0604020202020204" pitchFamily="34" charset="0"/>
              <a:buChar char="•"/>
            </a:pPr>
            <a:endParaRPr lang="en-GB" sz="1400" b="1" u="none" baseline="0">
              <a:solidFill>
                <a:schemeClr val="tx1"/>
              </a:solidFill>
              <a:latin typeface="Century Gothic" pitchFamily="34"/>
            </a:endParaRPr>
          </a:p>
          <a:p>
            <a:pPr marL="285750" lvl="0" indent="-285750" algn="ctr">
              <a:buSzPct val="100000"/>
              <a:buFont typeface="Arial" panose="020B0604020202020204" pitchFamily="34" charset="0"/>
              <a:buChar char="•"/>
            </a:pPr>
            <a:endParaRPr lang="en-GB" sz="1400" b="1">
              <a:solidFill>
                <a:schemeClr val="tx1"/>
              </a:solidFill>
              <a:latin typeface="Century Gothic" pitchFamily="34"/>
            </a:endParaRPr>
          </a:p>
          <a:p>
            <a:pPr marL="342900" lvl="0" indent="-342900" algn="ctr">
              <a:spcAft>
                <a:spcPts val="800"/>
              </a:spcAft>
              <a:buSzPct val="100000"/>
              <a:buFont typeface="Arial" panose="020B0604020202020204" pitchFamily="34" charset="0"/>
              <a:buChar char="•"/>
            </a:pPr>
            <a:endParaRPr lang="en-GB" sz="1400" b="1">
              <a:solidFill>
                <a:schemeClr val="tx1"/>
              </a:solidFill>
              <a:latin typeface="Century Gothic" panose="020B0502020202020204" pitchFamily="34" charset="0"/>
              <a:ea typeface="Calibri" pitchFamily="34"/>
              <a:cs typeface="Times New Roman" pitchFamily="18"/>
            </a:endParaRPr>
          </a:p>
          <a:p>
            <a:pPr marL="285750" lvl="0" indent="-285750">
              <a:spcAft>
                <a:spcPts val="800"/>
              </a:spcAft>
              <a:buSzPct val="100000"/>
              <a:buFont typeface="Arial" panose="020B0604020202020204" pitchFamily="34" charset="0"/>
              <a:buChar char="•"/>
            </a:pPr>
            <a:endParaRPr lang="en-GB" sz="1400" b="1">
              <a:solidFill>
                <a:schemeClr val="tx1"/>
              </a:solidFill>
              <a:latin typeface="Century Gothic" pitchFamily="34"/>
              <a:ea typeface="Calibri" pitchFamily="34"/>
              <a:cs typeface="Times New Roman" pitchFamily="18"/>
            </a:endParaRPr>
          </a:p>
          <a:p>
            <a:pPr marL="285750" lvl="0" indent="-285750">
              <a:spcAft>
                <a:spcPts val="800"/>
              </a:spcAft>
              <a:buSzPct val="100000"/>
              <a:buFont typeface="Arial" panose="020B0604020202020204" pitchFamily="34" charset="0"/>
              <a:buChar char="•"/>
            </a:pPr>
            <a:r>
              <a:rPr lang="en-GB" sz="1400" b="1">
                <a:solidFill>
                  <a:schemeClr val="tx1"/>
                </a:solidFill>
                <a:latin typeface="Century Gothic" pitchFamily="34"/>
                <a:ea typeface="Calibri" pitchFamily="34"/>
                <a:cs typeface="Times New Roman" pitchFamily="18"/>
              </a:rPr>
              <a:t>Sequence sentences to form short narratives;</a:t>
            </a:r>
          </a:p>
          <a:p>
            <a:pPr marL="285750" lvl="0" indent="-285750">
              <a:spcAft>
                <a:spcPts val="800"/>
              </a:spcAft>
              <a:buSzPct val="100000"/>
              <a:buFont typeface="Arial" panose="020B0604020202020204" pitchFamily="34" charset="0"/>
              <a:buChar char="•"/>
            </a:pPr>
            <a:r>
              <a:rPr lang="en-GB" sz="1400" b="1">
                <a:solidFill>
                  <a:schemeClr val="tx1"/>
                </a:solidFill>
                <a:latin typeface="Century Gothic" pitchFamily="34"/>
                <a:ea typeface="Calibri" pitchFamily="34"/>
                <a:cs typeface="Times New Roman" pitchFamily="18"/>
              </a:rPr>
              <a:t>Sequence sentences in chronological order to recount an event /experience;</a:t>
            </a:r>
          </a:p>
          <a:p>
            <a:pPr marL="285750" lvl="0" indent="-285750">
              <a:spcAft>
                <a:spcPts val="800"/>
              </a:spcAft>
              <a:buSzPct val="100000"/>
              <a:buFont typeface="Arial" panose="020B0604020202020204" pitchFamily="34" charset="0"/>
              <a:buChar char="•"/>
            </a:pPr>
            <a:r>
              <a:rPr lang="en-GB" sz="1400" b="1">
                <a:solidFill>
                  <a:schemeClr val="tx1"/>
                </a:solidFill>
                <a:latin typeface="Century Gothic" pitchFamily="34"/>
                <a:ea typeface="Calibri" pitchFamily="34"/>
                <a:cs typeface="Times New Roman" pitchFamily="18"/>
              </a:rPr>
              <a:t>May attempt to use a range of conjunctions;</a:t>
            </a:r>
          </a:p>
          <a:p>
            <a:pPr marL="285750" lvl="0" indent="-285750">
              <a:spcAft>
                <a:spcPts val="800"/>
              </a:spcAft>
              <a:buSzPct val="100000"/>
              <a:buFont typeface="Arial" panose="020B0604020202020204" pitchFamily="34" charset="0"/>
              <a:buChar char="•"/>
            </a:pPr>
            <a:r>
              <a:rPr lang="en-GB" sz="1400" b="1">
                <a:solidFill>
                  <a:schemeClr val="tx1"/>
                </a:solidFill>
                <a:latin typeface="Century Gothic" pitchFamily="34"/>
                <a:ea typeface="Calibri" pitchFamily="34"/>
                <a:cs typeface="Times New Roman" pitchFamily="18"/>
              </a:rPr>
              <a:t>Make sure that word choices are relevant to the context and use word banks to support this;</a:t>
            </a:r>
          </a:p>
          <a:p>
            <a:pPr marL="285750" lvl="0" indent="-285750">
              <a:spcAft>
                <a:spcPts val="800"/>
              </a:spcAft>
              <a:buSzPct val="100000"/>
              <a:buFont typeface="Arial" panose="020B0604020202020204" pitchFamily="34" charset="0"/>
              <a:buChar char="•"/>
            </a:pPr>
            <a:r>
              <a:rPr lang="en-GB" sz="1400" b="1">
                <a:solidFill>
                  <a:schemeClr val="tx1"/>
                </a:solidFill>
                <a:latin typeface="Century Gothic" pitchFamily="34"/>
                <a:ea typeface="Calibri" pitchFamily="34"/>
                <a:cs typeface="Times New Roman" pitchFamily="18"/>
              </a:rPr>
              <a:t>Begin to use adjectives to add detail to sentences;</a:t>
            </a:r>
          </a:p>
          <a:p>
            <a:pPr marL="285750" lvl="0" indent="-285750">
              <a:spcAft>
                <a:spcPts val="800"/>
              </a:spcAft>
              <a:buSzPct val="100000"/>
              <a:buFont typeface="Arial" panose="020B0604020202020204" pitchFamily="34" charset="0"/>
              <a:buChar char="•"/>
            </a:pPr>
            <a:r>
              <a:rPr lang="en-GB" sz="1400" b="1">
                <a:solidFill>
                  <a:schemeClr val="tx1"/>
                </a:solidFill>
                <a:latin typeface="Century Gothic" pitchFamily="34"/>
                <a:ea typeface="Calibri" pitchFamily="34"/>
                <a:cs typeface="Times New Roman" pitchFamily="18"/>
              </a:rPr>
              <a:t>Use capital letters for the names of people, places and days of the week;</a:t>
            </a:r>
          </a:p>
          <a:p>
            <a:pPr lvl="0" algn="ctr">
              <a:spcAft>
                <a:spcPts val="800"/>
              </a:spcAft>
              <a:buSzPct val="100000"/>
            </a:pPr>
            <a:endParaRPr lang="en-GB" sz="1400" b="1" kern="1200">
              <a:solidFill>
                <a:schemeClr val="dk1"/>
              </a:solidFill>
              <a:effectLst/>
              <a:latin typeface="Century Gothic" panose="020B0502020202020204" pitchFamily="34" charset="0"/>
              <a:ea typeface="+mn-ea"/>
              <a:cs typeface="+mn-cs"/>
            </a:endParaRPr>
          </a:p>
          <a:p>
            <a:pPr marL="342900" lvl="0" indent="-342900">
              <a:spcAft>
                <a:spcPts val="0"/>
              </a:spcAft>
              <a:buSzPct val="100000"/>
              <a:buFont typeface="Wingdings" pitchFamily="2"/>
              <a:buChar char="§"/>
            </a:pPr>
            <a:endParaRPr lang="en-GB" sz="1400">
              <a:latin typeface="Century Gothic" pitchFamily="34"/>
              <a:ea typeface="Calibri" pitchFamily="34"/>
              <a:cs typeface="Times New Roman" pitchFamily="18"/>
            </a:endParaRPr>
          </a:p>
          <a:p>
            <a:pPr marL="171450" lvl="0" indent="-171450">
              <a:buSzPct val="100000"/>
              <a:buFont typeface="Arial" pitchFamily="34"/>
              <a:buChar char="•"/>
            </a:pPr>
            <a:endParaRPr lang="en-GB" sz="1400" u="none" baseline="0">
              <a:latin typeface="Century Gothic" pitchFamily="34"/>
            </a:endParaRPr>
          </a:p>
          <a:p>
            <a:pPr lvl="0" algn="ctr">
              <a:buSzPct val="100000"/>
            </a:pPr>
            <a:endParaRPr lang="en-GB" sz="1400" b="1" baseline="0">
              <a:solidFill>
                <a:schemeClr val="tx1"/>
              </a:solidFill>
              <a:latin typeface="Century Gothic" pitchFamily="34"/>
            </a:endParaRPr>
          </a:p>
        </p:txBody>
      </p:sp>
      <p:sp>
        <p:nvSpPr>
          <p:cNvPr id="7" name="Rectangle 6">
            <a:extLst>
              <a:ext uri="{FF2B5EF4-FFF2-40B4-BE49-F238E27FC236}">
                <a16:creationId xmlns:a16="http://schemas.microsoft.com/office/drawing/2014/main" id="{5AE092BA-DEB3-40C3-846C-EDD1AA98C4F0}"/>
              </a:ext>
            </a:extLst>
          </p:cNvPr>
          <p:cNvSpPr/>
          <p:nvPr/>
        </p:nvSpPr>
        <p:spPr>
          <a:xfrm>
            <a:off x="525281" y="1630017"/>
            <a:ext cx="3545785" cy="389614"/>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latin typeface="Century Gothic" panose="020B0502020202020204" pitchFamily="34" charset="0"/>
              </a:rPr>
              <a:t>Early learning goal</a:t>
            </a:r>
          </a:p>
        </p:txBody>
      </p:sp>
      <p:sp>
        <p:nvSpPr>
          <p:cNvPr id="8" name="Rectangle 7">
            <a:extLst>
              <a:ext uri="{FF2B5EF4-FFF2-40B4-BE49-F238E27FC236}">
                <a16:creationId xmlns:a16="http://schemas.microsoft.com/office/drawing/2014/main" id="{CA106F46-E18F-4EF8-92E8-5901BEFBE0B1}"/>
              </a:ext>
            </a:extLst>
          </p:cNvPr>
          <p:cNvSpPr/>
          <p:nvPr/>
        </p:nvSpPr>
        <p:spPr>
          <a:xfrm>
            <a:off x="5144989" y="1630017"/>
            <a:ext cx="3545785" cy="389614"/>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latin typeface="Century Gothic" panose="020B0502020202020204" pitchFamily="34" charset="0"/>
              </a:rPr>
              <a:t>End of Year 1 expectation</a:t>
            </a:r>
          </a:p>
        </p:txBody>
      </p:sp>
      <p:sp>
        <p:nvSpPr>
          <p:cNvPr id="3" name="Footer Placeholder 2">
            <a:extLst>
              <a:ext uri="{FF2B5EF4-FFF2-40B4-BE49-F238E27FC236}">
                <a16:creationId xmlns:a16="http://schemas.microsoft.com/office/drawing/2014/main" id="{C7A81D77-B9EA-93BD-BC66-F0DFBBCE4F11}"/>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9FDDE781-C23F-E55D-00CF-A04C80AA0EB2}"/>
              </a:ext>
            </a:extLst>
          </p:cNvPr>
          <p:cNvSpPr>
            <a:spLocks noGrp="1"/>
          </p:cNvSpPr>
          <p:nvPr>
            <p:ph type="sldNum" sz="quarter" idx="12"/>
          </p:nvPr>
        </p:nvSpPr>
        <p:spPr/>
        <p:txBody>
          <a:bodyPr/>
          <a:lstStyle/>
          <a:p>
            <a:fld id="{ADBD1915-73F0-4A8D-B501-CF547A3FBDF8}" type="slidenum">
              <a:rPr lang="en-GB" smtClean="0"/>
              <a:t>38</a:t>
            </a:fld>
            <a:endParaRPr lang="en-GB"/>
          </a:p>
        </p:txBody>
      </p:sp>
    </p:spTree>
    <p:extLst>
      <p:ext uri="{BB962C8B-B14F-4D97-AF65-F5344CB8AC3E}">
        <p14:creationId xmlns:p14="http://schemas.microsoft.com/office/powerpoint/2010/main" val="200568167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DFDCFBF-EEBD-4DD0-93BB-6F4B14D3AD72}"/>
              </a:ext>
            </a:extLst>
          </p:cNvPr>
          <p:cNvSpPr txBox="1"/>
          <p:nvPr/>
        </p:nvSpPr>
        <p:spPr>
          <a:xfrm>
            <a:off x="-55659" y="552909"/>
            <a:ext cx="9144000" cy="1015663"/>
          </a:xfrm>
          <a:prstGeom prst="rect">
            <a:avLst/>
          </a:prstGeom>
          <a:noFill/>
        </p:spPr>
        <p:txBody>
          <a:bodyPr wrap="square">
            <a:spAutoFit/>
          </a:bodyPr>
          <a:lstStyle/>
          <a:p>
            <a:pPr marL="0" indent="0" algn="ctr">
              <a:buFont typeface="Arial" panose="020B0604020202020204" pitchFamily="34" charset="0"/>
              <a:buNone/>
            </a:pPr>
            <a:r>
              <a:rPr lang="en-US" sz="6000" b="1">
                <a:solidFill>
                  <a:srgbClr val="D280D0"/>
                </a:solidFill>
                <a:latin typeface="Century Gothic" panose="020B0502020202020204" pitchFamily="34" charset="0"/>
              </a:rPr>
              <a:t>Mathematics</a:t>
            </a:r>
          </a:p>
        </p:txBody>
      </p:sp>
      <p:pic>
        <p:nvPicPr>
          <p:cNvPr id="6" name="Picture 5" descr="Icon&#10;&#10;Description automatically generated">
            <a:extLst>
              <a:ext uri="{FF2B5EF4-FFF2-40B4-BE49-F238E27FC236}">
                <a16:creationId xmlns:a16="http://schemas.microsoft.com/office/drawing/2014/main" id="{506D1601-4221-42F8-9542-10AFC63BF95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0399" y="2481380"/>
            <a:ext cx="2994368" cy="2994368"/>
          </a:xfrm>
          <a:prstGeom prst="rect">
            <a:avLst/>
          </a:prstGeom>
        </p:spPr>
      </p:pic>
      <p:sp>
        <p:nvSpPr>
          <p:cNvPr id="5" name="TextBox 4">
            <a:extLst>
              <a:ext uri="{FF2B5EF4-FFF2-40B4-BE49-F238E27FC236}">
                <a16:creationId xmlns:a16="http://schemas.microsoft.com/office/drawing/2014/main" id="{81D704EB-047E-4A14-B5CE-88BF1BA22CF9}"/>
              </a:ext>
            </a:extLst>
          </p:cNvPr>
          <p:cNvSpPr txBox="1"/>
          <p:nvPr/>
        </p:nvSpPr>
        <p:spPr>
          <a:xfrm>
            <a:off x="3803559" y="2931410"/>
            <a:ext cx="4810042" cy="2062103"/>
          </a:xfrm>
          <a:prstGeom prst="rect">
            <a:avLst/>
          </a:prstGeom>
          <a:noFill/>
        </p:spPr>
        <p:txBody>
          <a:bodyPr wrap="square" rtlCol="0">
            <a:spAutoFit/>
          </a:bodyPr>
          <a:lstStyle/>
          <a:p>
            <a:r>
              <a:rPr lang="en-GB" sz="1600">
                <a:latin typeface="Century Gothic" panose="020B0502020202020204" pitchFamily="34" charset="0"/>
              </a:rPr>
              <a:t>Developing a strong grounding in number is essential so that all children develop the necessary building blocks to excel mathematically. Children should be able to count confidently, develop a deep understanding of the numbers to 10, the relationships between them and the patterns within those numbers.</a:t>
            </a:r>
          </a:p>
        </p:txBody>
      </p:sp>
      <p:sp>
        <p:nvSpPr>
          <p:cNvPr id="3" name="Footer Placeholder 2">
            <a:extLst>
              <a:ext uri="{FF2B5EF4-FFF2-40B4-BE49-F238E27FC236}">
                <a16:creationId xmlns:a16="http://schemas.microsoft.com/office/drawing/2014/main" id="{E9C9FEB1-46E9-F912-D8A1-0B70B241B666}"/>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7F1629C7-5F9E-AD3F-4DFD-B84C051C0825}"/>
              </a:ext>
            </a:extLst>
          </p:cNvPr>
          <p:cNvSpPr>
            <a:spLocks noGrp="1"/>
          </p:cNvSpPr>
          <p:nvPr>
            <p:ph type="sldNum" sz="quarter" idx="12"/>
          </p:nvPr>
        </p:nvSpPr>
        <p:spPr/>
        <p:txBody>
          <a:bodyPr/>
          <a:lstStyle/>
          <a:p>
            <a:fld id="{ADBD1915-73F0-4A8D-B501-CF547A3FBDF8}" type="slidenum">
              <a:rPr lang="en-GB" smtClean="0"/>
              <a:t>39</a:t>
            </a:fld>
            <a:endParaRPr lang="en-GB"/>
          </a:p>
        </p:txBody>
      </p:sp>
    </p:spTree>
    <p:extLst>
      <p:ext uri="{BB962C8B-B14F-4D97-AF65-F5344CB8AC3E}">
        <p14:creationId xmlns:p14="http://schemas.microsoft.com/office/powerpoint/2010/main" val="18029887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8AFCE2CA-BB0E-43D8-B252-7A78CFA5B31D}"/>
              </a:ext>
            </a:extLst>
          </p:cNvPr>
          <p:cNvGraphicFramePr>
            <a:graphicFrameLocks noGrp="1"/>
          </p:cNvGraphicFramePr>
          <p:nvPr>
            <p:ph idx="1"/>
            <p:extLst>
              <p:ext uri="{D42A27DB-BD31-4B8C-83A1-F6EECF244321}">
                <p14:modId xmlns:p14="http://schemas.microsoft.com/office/powerpoint/2010/main" val="2851224429"/>
              </p:ext>
            </p:extLst>
          </p:nvPr>
        </p:nvGraphicFramePr>
        <p:xfrm>
          <a:off x="525282" y="561368"/>
          <a:ext cx="8165493" cy="741680"/>
        </p:xfrm>
        <a:graphic>
          <a:graphicData uri="http://schemas.openxmlformats.org/drawingml/2006/table">
            <a:tbl>
              <a:tblPr firstRow="1" bandRow="1">
                <a:tableStyleId>{5C22544A-7EE6-4342-B048-85BDC9FD1C3A}</a:tableStyleId>
              </a:tblPr>
              <a:tblGrid>
                <a:gridCol w="8165493">
                  <a:extLst>
                    <a:ext uri="{9D8B030D-6E8A-4147-A177-3AD203B41FA5}">
                      <a16:colId xmlns:a16="http://schemas.microsoft.com/office/drawing/2014/main" val="2352009460"/>
                    </a:ext>
                  </a:extLst>
                </a:gridCol>
              </a:tblGrid>
              <a:tr h="370840">
                <a:tc>
                  <a:txBody>
                    <a:bodyPr/>
                    <a:lstStyle/>
                    <a:p>
                      <a:pPr algn="ctr"/>
                      <a:r>
                        <a:rPr lang="en-GB">
                          <a:latin typeface="Century Gothic" panose="020B0502020202020204" pitchFamily="34" charset="0"/>
                        </a:rPr>
                        <a:t>COMMUNICATION AND LANGUAGE: Progress beyond reception</a:t>
                      </a:r>
                    </a:p>
                  </a:txBody>
                  <a:tcPr>
                    <a:solidFill>
                      <a:srgbClr val="D280D0"/>
                    </a:solidFill>
                  </a:tcPr>
                </a:tc>
                <a:extLst>
                  <a:ext uri="{0D108BD9-81ED-4DB2-BD59-A6C34878D82A}">
                    <a16:rowId xmlns:a16="http://schemas.microsoft.com/office/drawing/2014/main" val="2330111559"/>
                  </a:ext>
                </a:extLst>
              </a:tr>
              <a:tr h="370840">
                <a:tc>
                  <a:txBody>
                    <a:bodyPr/>
                    <a:lstStyle/>
                    <a:p>
                      <a:pPr algn="ctr"/>
                      <a:r>
                        <a:rPr lang="en-GB" b="1">
                          <a:solidFill>
                            <a:srgbClr val="D280D0"/>
                          </a:solidFill>
                          <a:latin typeface="Century Gothic" panose="020B0502020202020204" pitchFamily="34" charset="0"/>
                        </a:rPr>
                        <a:t>Listening, attention and understanding</a:t>
                      </a:r>
                    </a:p>
                  </a:txBody>
                  <a:tcPr>
                    <a:noFill/>
                  </a:tcPr>
                </a:tc>
                <a:extLst>
                  <a:ext uri="{0D108BD9-81ED-4DB2-BD59-A6C34878D82A}">
                    <a16:rowId xmlns:a16="http://schemas.microsoft.com/office/drawing/2014/main" val="2632676721"/>
                  </a:ext>
                </a:extLst>
              </a:tr>
            </a:tbl>
          </a:graphicData>
        </a:graphic>
      </p:graphicFrame>
      <p:sp>
        <p:nvSpPr>
          <p:cNvPr id="5" name="Rectangle 4">
            <a:extLst>
              <a:ext uri="{FF2B5EF4-FFF2-40B4-BE49-F238E27FC236}">
                <a16:creationId xmlns:a16="http://schemas.microsoft.com/office/drawing/2014/main" id="{DDAB8651-8FC1-40FF-B865-3B05F16409E5}"/>
              </a:ext>
            </a:extLst>
          </p:cNvPr>
          <p:cNvSpPr/>
          <p:nvPr/>
        </p:nvSpPr>
        <p:spPr>
          <a:xfrm>
            <a:off x="525283" y="2151572"/>
            <a:ext cx="3545785" cy="27811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1400" b="1">
                <a:solidFill>
                  <a:schemeClr val="tx1"/>
                </a:solidFill>
                <a:latin typeface="Century Gothic" panose="020B0502020202020204" pitchFamily="34" charset="0"/>
              </a:rPr>
              <a:t>Listen attentively and respond to what they hear with relevant questions, comments and actions when being read to and during whole class discussions and small group interactions; </a:t>
            </a:r>
          </a:p>
          <a:p>
            <a:pPr marL="171450" indent="-171450">
              <a:buFont typeface="Arial" panose="020B0604020202020204" pitchFamily="34" charset="0"/>
              <a:buChar char="•"/>
            </a:pPr>
            <a:r>
              <a:rPr lang="en-GB" sz="1400" b="1">
                <a:solidFill>
                  <a:schemeClr val="tx1"/>
                </a:solidFill>
                <a:latin typeface="Century Gothic" panose="020B0502020202020204" pitchFamily="34" charset="0"/>
              </a:rPr>
              <a:t>Make comments about what they have heard and ask questions to clarify their understanding; </a:t>
            </a:r>
          </a:p>
          <a:p>
            <a:pPr marL="171450" indent="-171450">
              <a:buFont typeface="Arial" panose="020B0604020202020204" pitchFamily="34" charset="0"/>
              <a:buChar char="•"/>
            </a:pPr>
            <a:r>
              <a:rPr lang="en-GB" sz="1400" b="1">
                <a:solidFill>
                  <a:schemeClr val="tx1"/>
                </a:solidFill>
                <a:latin typeface="Century Gothic" panose="020B0502020202020204" pitchFamily="34" charset="0"/>
              </a:rPr>
              <a:t>Hold conversation when engaged in back-and-forth exchanges with their teacher and peers.</a:t>
            </a:r>
          </a:p>
        </p:txBody>
      </p:sp>
      <p:sp>
        <p:nvSpPr>
          <p:cNvPr id="6" name="Rectangle 5">
            <a:extLst>
              <a:ext uri="{FF2B5EF4-FFF2-40B4-BE49-F238E27FC236}">
                <a16:creationId xmlns:a16="http://schemas.microsoft.com/office/drawing/2014/main" id="{2184C2AF-0626-4C31-9DFE-403CE0970D57}"/>
              </a:ext>
            </a:extLst>
          </p:cNvPr>
          <p:cNvSpPr/>
          <p:nvPr/>
        </p:nvSpPr>
        <p:spPr>
          <a:xfrm>
            <a:off x="5144990" y="2151571"/>
            <a:ext cx="3545785" cy="22694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lvl="0" indent="-285750">
              <a:buSzPct val="100000"/>
              <a:buFont typeface="Arial" pitchFamily="34"/>
              <a:buChar char="•"/>
            </a:pPr>
            <a:r>
              <a:rPr lang="en-GB" sz="1400" b="1">
                <a:solidFill>
                  <a:schemeClr val="tx1"/>
                </a:solidFill>
                <a:latin typeface="Century Gothic" pitchFamily="34"/>
              </a:rPr>
              <a:t>L</a:t>
            </a:r>
            <a:r>
              <a:rPr lang="en-GB" sz="1400" b="1" baseline="0">
                <a:solidFill>
                  <a:schemeClr val="tx1"/>
                </a:solidFill>
                <a:latin typeface="Century Gothic" pitchFamily="34"/>
              </a:rPr>
              <a:t>isten carefully to the things other people have to say in a group;</a:t>
            </a:r>
          </a:p>
          <a:p>
            <a:pPr marL="285750" lvl="0" indent="-285750">
              <a:buSzPct val="100000"/>
              <a:buFont typeface="Arial" pitchFamily="34"/>
              <a:buChar char="•"/>
            </a:pPr>
            <a:r>
              <a:rPr lang="en-GB" sz="1400" b="1">
                <a:solidFill>
                  <a:schemeClr val="tx1"/>
                </a:solidFill>
                <a:latin typeface="Century Gothic" pitchFamily="34"/>
              </a:rPr>
              <a:t>Ask appropriate and relevant questions as a result of listening carefully;</a:t>
            </a:r>
          </a:p>
          <a:p>
            <a:pPr marL="285750" lvl="0" indent="-285750">
              <a:buSzPct val="100000"/>
              <a:buFont typeface="Arial" pitchFamily="34"/>
              <a:buChar char="•"/>
            </a:pPr>
            <a:r>
              <a:rPr lang="en-GB" sz="1400" b="1" baseline="0">
                <a:solidFill>
                  <a:schemeClr val="tx1"/>
                </a:solidFill>
                <a:latin typeface="Century Gothic" pitchFamily="34"/>
              </a:rPr>
              <a:t>Show understanding by asking an appropriate question after listening;</a:t>
            </a:r>
          </a:p>
          <a:p>
            <a:pPr marL="285750" lvl="0" indent="-285750">
              <a:buSzPct val="100000"/>
              <a:buFont typeface="Arial" pitchFamily="34"/>
              <a:buChar char="•"/>
            </a:pPr>
            <a:r>
              <a:rPr lang="en-GB" sz="1400" b="1">
                <a:solidFill>
                  <a:schemeClr val="tx1"/>
                </a:solidFill>
                <a:latin typeface="Century Gothic" pitchFamily="34"/>
              </a:rPr>
              <a:t>Able to work with a small group to discuss what has been presented to them.</a:t>
            </a:r>
            <a:endParaRPr lang="en-GB" sz="1400" b="1" baseline="0">
              <a:solidFill>
                <a:schemeClr val="tx1"/>
              </a:solidFill>
              <a:latin typeface="Century Gothic" pitchFamily="34"/>
            </a:endParaRPr>
          </a:p>
        </p:txBody>
      </p:sp>
      <p:sp>
        <p:nvSpPr>
          <p:cNvPr id="7" name="Rectangle 6">
            <a:extLst>
              <a:ext uri="{FF2B5EF4-FFF2-40B4-BE49-F238E27FC236}">
                <a16:creationId xmlns:a16="http://schemas.microsoft.com/office/drawing/2014/main" id="{5AE092BA-DEB3-40C3-846C-EDD1AA98C4F0}"/>
              </a:ext>
            </a:extLst>
          </p:cNvPr>
          <p:cNvSpPr/>
          <p:nvPr/>
        </p:nvSpPr>
        <p:spPr>
          <a:xfrm>
            <a:off x="525281" y="1630017"/>
            <a:ext cx="3545785" cy="38961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solidFill>
                  <a:srgbClr val="D280D0"/>
                </a:solidFill>
                <a:latin typeface="Century Gothic" panose="020B0502020202020204" pitchFamily="34" charset="0"/>
              </a:rPr>
              <a:t>Early learning goal</a:t>
            </a:r>
          </a:p>
        </p:txBody>
      </p:sp>
      <p:sp>
        <p:nvSpPr>
          <p:cNvPr id="8" name="Rectangle 7">
            <a:extLst>
              <a:ext uri="{FF2B5EF4-FFF2-40B4-BE49-F238E27FC236}">
                <a16:creationId xmlns:a16="http://schemas.microsoft.com/office/drawing/2014/main" id="{CA106F46-E18F-4EF8-92E8-5901BEFBE0B1}"/>
              </a:ext>
            </a:extLst>
          </p:cNvPr>
          <p:cNvSpPr/>
          <p:nvPr/>
        </p:nvSpPr>
        <p:spPr>
          <a:xfrm>
            <a:off x="5144989" y="1630017"/>
            <a:ext cx="3545785" cy="38961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solidFill>
                  <a:srgbClr val="D280D0"/>
                </a:solidFill>
                <a:latin typeface="Century Gothic" panose="020B0502020202020204" pitchFamily="34" charset="0"/>
              </a:rPr>
              <a:t>End of Year 1 expectation</a:t>
            </a:r>
          </a:p>
        </p:txBody>
      </p:sp>
      <p:sp>
        <p:nvSpPr>
          <p:cNvPr id="3" name="Footer Placeholder 2">
            <a:extLst>
              <a:ext uri="{FF2B5EF4-FFF2-40B4-BE49-F238E27FC236}">
                <a16:creationId xmlns:a16="http://schemas.microsoft.com/office/drawing/2014/main" id="{861526F8-8B33-0E2E-1D62-1EC06434EFA6}"/>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8892B466-0635-B0A2-F30D-10D9DDCD2BC5}"/>
              </a:ext>
            </a:extLst>
          </p:cNvPr>
          <p:cNvSpPr>
            <a:spLocks noGrp="1"/>
          </p:cNvSpPr>
          <p:nvPr>
            <p:ph type="sldNum" sz="quarter" idx="12"/>
          </p:nvPr>
        </p:nvSpPr>
        <p:spPr/>
        <p:txBody>
          <a:bodyPr/>
          <a:lstStyle/>
          <a:p>
            <a:fld id="{ADBD1915-73F0-4A8D-B501-CF547A3FBDF8}" type="slidenum">
              <a:rPr lang="en-GB" smtClean="0"/>
              <a:t>4</a:t>
            </a:fld>
            <a:endParaRPr lang="en-GB"/>
          </a:p>
        </p:txBody>
      </p:sp>
    </p:spTree>
    <p:extLst>
      <p:ext uri="{BB962C8B-B14F-4D97-AF65-F5344CB8AC3E}">
        <p14:creationId xmlns:p14="http://schemas.microsoft.com/office/powerpoint/2010/main" val="368330429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2EBA1E-B800-1CFD-83E1-8AE511B5D17D}"/>
            </a:ext>
          </a:extLst>
        </p:cNvPr>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9ACF7F9A-A57D-4237-A29B-046D5AD2C34E}"/>
              </a:ext>
            </a:extLst>
          </p:cNvPr>
          <p:cNvGraphicFramePr>
            <a:graphicFrameLocks noGrp="1"/>
          </p:cNvGraphicFramePr>
          <p:nvPr>
            <p:ph idx="1"/>
            <p:extLst>
              <p:ext uri="{D42A27DB-BD31-4B8C-83A1-F6EECF244321}">
                <p14:modId xmlns:p14="http://schemas.microsoft.com/office/powerpoint/2010/main" val="1786537158"/>
              </p:ext>
            </p:extLst>
          </p:nvPr>
        </p:nvGraphicFramePr>
        <p:xfrm>
          <a:off x="295275" y="225425"/>
          <a:ext cx="8482013" cy="741680"/>
        </p:xfrm>
        <a:graphic>
          <a:graphicData uri="http://schemas.openxmlformats.org/drawingml/2006/table">
            <a:tbl>
              <a:tblPr firstRow="1" bandRow="1">
                <a:tableStyleId>{5C22544A-7EE6-4342-B048-85BDC9FD1C3A}</a:tableStyleId>
              </a:tblPr>
              <a:tblGrid>
                <a:gridCol w="8482013">
                  <a:extLst>
                    <a:ext uri="{9D8B030D-6E8A-4147-A177-3AD203B41FA5}">
                      <a16:colId xmlns:a16="http://schemas.microsoft.com/office/drawing/2014/main" val="3754541971"/>
                    </a:ext>
                  </a:extLst>
                </a:gridCol>
              </a:tblGrid>
              <a:tr h="370840">
                <a:tc>
                  <a:txBody>
                    <a:bodyPr/>
                    <a:lstStyle/>
                    <a:p>
                      <a:pPr algn="ctr"/>
                      <a:r>
                        <a:rPr lang="en-GB">
                          <a:latin typeface="Century Gothic"/>
                        </a:rPr>
                        <a:t>MATHEMATICS: Progress through Nursery/FS1</a:t>
                      </a:r>
                      <a:endParaRPr lang="en-US"/>
                    </a:p>
                  </a:txBody>
                  <a:tcPr>
                    <a:solidFill>
                      <a:srgbClr val="D280D0"/>
                    </a:solidFill>
                  </a:tcPr>
                </a:tc>
                <a:extLst>
                  <a:ext uri="{0D108BD9-81ED-4DB2-BD59-A6C34878D82A}">
                    <a16:rowId xmlns:a16="http://schemas.microsoft.com/office/drawing/2014/main" val="2121299838"/>
                  </a:ext>
                </a:extLst>
              </a:tr>
              <a:tr h="370840">
                <a:tc>
                  <a:txBody>
                    <a:bodyPr/>
                    <a:lstStyle/>
                    <a:p>
                      <a:pPr algn="ctr"/>
                      <a:r>
                        <a:rPr lang="en-GB" b="1">
                          <a:solidFill>
                            <a:srgbClr val="D280D0"/>
                          </a:solidFill>
                          <a:latin typeface="Century Gothic"/>
                        </a:rPr>
                        <a:t>Number </a:t>
                      </a:r>
                    </a:p>
                  </a:txBody>
                  <a:tcPr>
                    <a:noFill/>
                  </a:tcPr>
                </a:tc>
                <a:extLst>
                  <a:ext uri="{0D108BD9-81ED-4DB2-BD59-A6C34878D82A}">
                    <a16:rowId xmlns:a16="http://schemas.microsoft.com/office/drawing/2014/main" val="762247846"/>
                  </a:ext>
                </a:extLst>
              </a:tr>
            </a:tbl>
          </a:graphicData>
        </a:graphic>
      </p:graphicFrame>
      <p:sp>
        <p:nvSpPr>
          <p:cNvPr id="14" name="Rectangle 13">
            <a:extLst>
              <a:ext uri="{FF2B5EF4-FFF2-40B4-BE49-F238E27FC236}">
                <a16:creationId xmlns:a16="http://schemas.microsoft.com/office/drawing/2014/main" id="{A13A94AE-DF29-34F9-88E6-008BAA332CB3}"/>
              </a:ext>
            </a:extLst>
          </p:cNvPr>
          <p:cNvSpPr/>
          <p:nvPr/>
        </p:nvSpPr>
        <p:spPr>
          <a:xfrm>
            <a:off x="6868751" y="2820830"/>
            <a:ext cx="1838326" cy="180975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endParaRPr lang="en-GB" sz="1800" b="0" i="0" u="none" strike="noStrike" baseline="0" dirty="0">
              <a:latin typeface="Calibri" panose="020F0502020204030204" pitchFamily="34" charset="0"/>
            </a:endParaRPr>
          </a:p>
          <a:p>
            <a:pPr marL="171450" indent="-171450">
              <a:buFont typeface="Arial" panose="020B0604020202020204" pitchFamily="34" charset="0"/>
              <a:buChar char="•"/>
            </a:pPr>
            <a:r>
              <a:rPr lang="en-GB" sz="1000" b="1" dirty="0">
                <a:solidFill>
                  <a:srgbClr val="000000"/>
                </a:solidFill>
                <a:latin typeface="Century Gothic"/>
              </a:rPr>
              <a:t>Using</a:t>
            </a:r>
            <a:r>
              <a:rPr lang="en-GB" sz="1000" b="1" i="0" u="none" strike="noStrike" baseline="0" dirty="0">
                <a:solidFill>
                  <a:srgbClr val="000000"/>
                </a:solidFill>
                <a:latin typeface="Century Gothic"/>
              </a:rPr>
              <a:t> number names to 10 and sometimes counting accurately;</a:t>
            </a:r>
          </a:p>
          <a:p>
            <a:pPr marL="171450" indent="-171450">
              <a:buFont typeface="Arial" panose="020B0604020202020204" pitchFamily="34" charset="0"/>
              <a:buChar char="•"/>
            </a:pPr>
            <a:r>
              <a:rPr lang="en-GB" sz="1000" b="1" dirty="0">
                <a:solidFill>
                  <a:srgbClr val="000000"/>
                </a:solidFill>
                <a:latin typeface="Century Gothic"/>
              </a:rPr>
              <a:t>R</a:t>
            </a:r>
            <a:r>
              <a:rPr lang="en-GB" sz="1000" b="1" i="0" u="none" strike="noStrike" baseline="0" dirty="0">
                <a:solidFill>
                  <a:srgbClr val="000000"/>
                </a:solidFill>
                <a:latin typeface="Century Gothic"/>
              </a:rPr>
              <a:t>epresenting numbers using marks, fingers or digits;</a:t>
            </a:r>
          </a:p>
          <a:p>
            <a:pPr marL="171450" indent="-171450">
              <a:buFont typeface="Arial" panose="020B0604020202020204" pitchFamily="34" charset="0"/>
              <a:buChar char="•"/>
            </a:pPr>
            <a:r>
              <a:rPr lang="en-GB" sz="1000" b="1" dirty="0">
                <a:solidFill>
                  <a:srgbClr val="000000"/>
                </a:solidFill>
                <a:latin typeface="Century Gothic"/>
              </a:rPr>
              <a:t>S</a:t>
            </a:r>
            <a:r>
              <a:rPr lang="en-GB" sz="1000" b="1" i="0" u="none" strike="noStrike" baseline="0" dirty="0">
                <a:solidFill>
                  <a:srgbClr val="000000"/>
                </a:solidFill>
                <a:latin typeface="Century Gothic"/>
              </a:rPr>
              <a:t>aying when two small groups have the same number of objects;</a:t>
            </a:r>
          </a:p>
          <a:p>
            <a:pPr marL="171450" indent="-171450">
              <a:buFont typeface="Arial" panose="020B0604020202020204" pitchFamily="34" charset="0"/>
              <a:buChar char="•"/>
            </a:pPr>
            <a:r>
              <a:rPr lang="en-GB" sz="1000" b="1" dirty="0">
                <a:solidFill>
                  <a:srgbClr val="000000"/>
                </a:solidFill>
                <a:latin typeface="Century Gothic"/>
              </a:rPr>
              <a:t>I</a:t>
            </a:r>
            <a:r>
              <a:rPr lang="en-GB" sz="1000" b="1" i="0" u="none" strike="noStrike" baseline="0" dirty="0">
                <a:solidFill>
                  <a:srgbClr val="000000"/>
                </a:solidFill>
                <a:latin typeface="Century Gothic"/>
              </a:rPr>
              <a:t>dentifying numerals in the environment.</a:t>
            </a:r>
            <a:r>
              <a:rPr lang="en-GB" sz="1000" b="1" dirty="0">
                <a:solidFill>
                  <a:srgbClr val="000000"/>
                </a:solidFill>
                <a:latin typeface="Century Gothic"/>
              </a:rPr>
              <a:t> </a:t>
            </a:r>
            <a:endParaRPr lang="en-GB" sz="1000" b="1" i="0" u="none" strike="noStrike" baseline="0" dirty="0">
              <a:solidFill>
                <a:srgbClr val="000000"/>
              </a:solidFill>
              <a:latin typeface="Century Gothic" panose="020B0502020202020204" pitchFamily="34" charset="0"/>
            </a:endParaRPr>
          </a:p>
          <a:p>
            <a:r>
              <a:rPr lang="en-GB" sz="1000" b="0" i="0" u="none" strike="noStrike" baseline="0" dirty="0">
                <a:solidFill>
                  <a:srgbClr val="000000"/>
                </a:solidFill>
                <a:latin typeface="Century Gothic" panose="020B0502020202020204" pitchFamily="34" charset="0"/>
              </a:rPr>
              <a:t>	</a:t>
            </a:r>
          </a:p>
          <a:p>
            <a:pPr marL="171450" indent="-171450">
              <a:buFont typeface="Arial" panose="020B0604020202020204" pitchFamily="34" charset="0"/>
              <a:buChar char="•"/>
            </a:pPr>
            <a:endParaRPr lang="en-GB" sz="1000" b="1" i="0" u="none" strike="noStrike" baseline="0" dirty="0">
              <a:solidFill>
                <a:srgbClr val="000000"/>
              </a:solidFill>
              <a:latin typeface="Century Gothic" panose="020B0502020202020204" pitchFamily="34" charset="0"/>
            </a:endParaRPr>
          </a:p>
          <a:p>
            <a:r>
              <a:rPr lang="en-GB" sz="1800" b="0" i="0" u="none" strike="noStrike" baseline="0" dirty="0">
                <a:solidFill>
                  <a:srgbClr val="000000"/>
                </a:solidFill>
                <a:latin typeface="Calibri" panose="020F0502020204030204" pitchFamily="34" charset="0"/>
              </a:rPr>
              <a:t>	</a:t>
            </a:r>
          </a:p>
        </p:txBody>
      </p:sp>
      <p:sp>
        <p:nvSpPr>
          <p:cNvPr id="20" name="Rectangle 19">
            <a:extLst>
              <a:ext uri="{FF2B5EF4-FFF2-40B4-BE49-F238E27FC236}">
                <a16:creationId xmlns:a16="http://schemas.microsoft.com/office/drawing/2014/main" id="{FA263743-C963-762A-AD7E-D9C8BA5FA427}"/>
              </a:ext>
            </a:extLst>
          </p:cNvPr>
          <p:cNvSpPr/>
          <p:nvPr/>
        </p:nvSpPr>
        <p:spPr>
          <a:xfrm>
            <a:off x="6938962" y="1733550"/>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working at the expected level of  development will</a:t>
            </a:r>
          </a:p>
        </p:txBody>
      </p:sp>
      <p:sp>
        <p:nvSpPr>
          <p:cNvPr id="21" name="TextBox 20">
            <a:extLst>
              <a:ext uri="{FF2B5EF4-FFF2-40B4-BE49-F238E27FC236}">
                <a16:creationId xmlns:a16="http://schemas.microsoft.com/office/drawing/2014/main" id="{A03052B3-8E08-24F9-CF2F-D0D069541EFD}"/>
              </a:ext>
            </a:extLst>
          </p:cNvPr>
          <p:cNvSpPr txBox="1"/>
          <p:nvPr/>
        </p:nvSpPr>
        <p:spPr>
          <a:xfrm>
            <a:off x="6938962" y="1254324"/>
            <a:ext cx="1838326" cy="307777"/>
          </a:xfrm>
          <a:prstGeom prst="rect">
            <a:avLst/>
          </a:prstGeom>
          <a:noFill/>
        </p:spPr>
        <p:txBody>
          <a:bodyPr wrap="square" lIns="91440" tIns="45720" rIns="91440" bIns="45720" rtlCol="0" anchor="t">
            <a:spAutoFit/>
          </a:bodyPr>
          <a:lstStyle/>
          <a:p>
            <a:pPr algn="ctr"/>
            <a:r>
              <a:rPr lang="en-GB" sz="1400" b="1">
                <a:solidFill>
                  <a:srgbClr val="D280D0"/>
                </a:solidFill>
                <a:latin typeface="Century Gothic"/>
              </a:rPr>
              <a:t>End of Nursery/ FS1</a:t>
            </a:r>
            <a:endParaRPr lang="en-US"/>
          </a:p>
        </p:txBody>
      </p:sp>
      <p:sp>
        <p:nvSpPr>
          <p:cNvPr id="22" name="Rectangle 21">
            <a:extLst>
              <a:ext uri="{FF2B5EF4-FFF2-40B4-BE49-F238E27FC236}">
                <a16:creationId xmlns:a16="http://schemas.microsoft.com/office/drawing/2014/main" id="{3F08EA95-3896-D81E-0429-063F8277B1A9}"/>
              </a:ext>
            </a:extLst>
          </p:cNvPr>
          <p:cNvSpPr/>
          <p:nvPr/>
        </p:nvSpPr>
        <p:spPr>
          <a:xfrm>
            <a:off x="295275" y="1733550"/>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3" name="TextBox 22">
            <a:extLst>
              <a:ext uri="{FF2B5EF4-FFF2-40B4-BE49-F238E27FC236}">
                <a16:creationId xmlns:a16="http://schemas.microsoft.com/office/drawing/2014/main" id="{C31FA1B2-61B3-8646-9435-790B2F285FBD}"/>
              </a:ext>
            </a:extLst>
          </p:cNvPr>
          <p:cNvSpPr txBox="1"/>
          <p:nvPr/>
        </p:nvSpPr>
        <p:spPr>
          <a:xfrm>
            <a:off x="295275" y="1254324"/>
            <a:ext cx="1838326" cy="523220"/>
          </a:xfrm>
          <a:prstGeom prst="rect">
            <a:avLst/>
          </a:prstGeom>
          <a:noFill/>
        </p:spPr>
        <p:txBody>
          <a:bodyPr wrap="square" lIns="91440" tIns="45720" rIns="91440" bIns="45720" rtlCol="0" anchor="t">
            <a:spAutoFit/>
          </a:bodyPr>
          <a:lstStyle/>
          <a:p>
            <a:pPr algn="ctr"/>
            <a:r>
              <a:rPr lang="en-GB" sz="1400" b="1">
                <a:solidFill>
                  <a:srgbClr val="D280D0"/>
                </a:solidFill>
                <a:latin typeface="Century Gothic"/>
              </a:rPr>
              <a:t>Entry to Nursery/FS1</a:t>
            </a:r>
            <a:endParaRPr lang="en-US"/>
          </a:p>
        </p:txBody>
      </p:sp>
      <p:sp>
        <p:nvSpPr>
          <p:cNvPr id="24" name="TextBox 23">
            <a:extLst>
              <a:ext uri="{FF2B5EF4-FFF2-40B4-BE49-F238E27FC236}">
                <a16:creationId xmlns:a16="http://schemas.microsoft.com/office/drawing/2014/main" id="{0FF45571-F106-7863-0F4E-222199F12B98}"/>
              </a:ext>
            </a:extLst>
          </p:cNvPr>
          <p:cNvSpPr txBox="1"/>
          <p:nvPr/>
        </p:nvSpPr>
        <p:spPr>
          <a:xfrm>
            <a:off x="2324100" y="1254323"/>
            <a:ext cx="2024062"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autumn term</a:t>
            </a:r>
          </a:p>
        </p:txBody>
      </p:sp>
      <p:sp>
        <p:nvSpPr>
          <p:cNvPr id="25" name="TextBox 24">
            <a:extLst>
              <a:ext uri="{FF2B5EF4-FFF2-40B4-BE49-F238E27FC236}">
                <a16:creationId xmlns:a16="http://schemas.microsoft.com/office/drawing/2014/main" id="{497B0D0A-64F9-892C-E197-5D3F3BA1A4CD}"/>
              </a:ext>
            </a:extLst>
          </p:cNvPr>
          <p:cNvSpPr txBox="1"/>
          <p:nvPr/>
        </p:nvSpPr>
        <p:spPr>
          <a:xfrm>
            <a:off x="4724399" y="1254323"/>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spring term</a:t>
            </a:r>
          </a:p>
        </p:txBody>
      </p:sp>
      <p:sp>
        <p:nvSpPr>
          <p:cNvPr id="26" name="Rectangle 25">
            <a:extLst>
              <a:ext uri="{FF2B5EF4-FFF2-40B4-BE49-F238E27FC236}">
                <a16:creationId xmlns:a16="http://schemas.microsoft.com/office/drawing/2014/main" id="{218A4B94-132F-DAA9-5CDA-EA136E15D4B4}"/>
              </a:ext>
            </a:extLst>
          </p:cNvPr>
          <p:cNvSpPr/>
          <p:nvPr/>
        </p:nvSpPr>
        <p:spPr>
          <a:xfrm>
            <a:off x="2509836" y="1733549"/>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7" name="Rectangle 26">
            <a:extLst>
              <a:ext uri="{FF2B5EF4-FFF2-40B4-BE49-F238E27FC236}">
                <a16:creationId xmlns:a16="http://schemas.microsoft.com/office/drawing/2014/main" id="{FD0F0074-9BCB-10B0-8977-3EEEA787D671}"/>
              </a:ext>
            </a:extLst>
          </p:cNvPr>
          <p:cNvSpPr/>
          <p:nvPr/>
        </p:nvSpPr>
        <p:spPr>
          <a:xfrm>
            <a:off x="4724397" y="1733548"/>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3" name="Footer Placeholder 2">
            <a:extLst>
              <a:ext uri="{FF2B5EF4-FFF2-40B4-BE49-F238E27FC236}">
                <a16:creationId xmlns:a16="http://schemas.microsoft.com/office/drawing/2014/main" id="{02585A08-5B74-DFAB-6D75-8F7CA918935F}"/>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808CFBE3-0B59-7307-BD6F-06A036C3A105}"/>
              </a:ext>
            </a:extLst>
          </p:cNvPr>
          <p:cNvSpPr>
            <a:spLocks noGrp="1"/>
          </p:cNvSpPr>
          <p:nvPr>
            <p:ph type="sldNum" sz="quarter" idx="12"/>
          </p:nvPr>
        </p:nvSpPr>
        <p:spPr/>
        <p:txBody>
          <a:bodyPr/>
          <a:lstStyle/>
          <a:p>
            <a:fld id="{ADBD1915-73F0-4A8D-B501-CF547A3FBDF8}" type="slidenum">
              <a:rPr lang="en-GB" dirty="0" smtClean="0"/>
              <a:t>40</a:t>
            </a:fld>
            <a:endParaRPr lang="en-GB"/>
          </a:p>
        </p:txBody>
      </p:sp>
      <p:sp>
        <p:nvSpPr>
          <p:cNvPr id="4" name="Rectangle 3">
            <a:extLst>
              <a:ext uri="{FF2B5EF4-FFF2-40B4-BE49-F238E27FC236}">
                <a16:creationId xmlns:a16="http://schemas.microsoft.com/office/drawing/2014/main" id="{CFFD833E-6214-3927-786E-4563C753AD0A}"/>
              </a:ext>
            </a:extLst>
          </p:cNvPr>
          <p:cNvSpPr/>
          <p:nvPr/>
        </p:nvSpPr>
        <p:spPr>
          <a:xfrm>
            <a:off x="2787309" y="3801945"/>
            <a:ext cx="1838326" cy="180975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endParaRPr lang="en-GB" sz="1800" b="0" i="0" u="none" strike="noStrike" baseline="0">
              <a:latin typeface="Calibri" panose="020F0502020204030204" pitchFamily="34" charset="0"/>
            </a:endParaRPr>
          </a:p>
          <a:p>
            <a:pPr marL="171450" indent="-171450">
              <a:buFont typeface="Arial" panose="020B0604020202020204" pitchFamily="34" charset="0"/>
              <a:buChar char="•"/>
            </a:pPr>
            <a:endParaRPr lang="en-GB" sz="900" b="1" i="0" u="none" strike="noStrike" baseline="0">
              <a:solidFill>
                <a:srgbClr val="000000"/>
              </a:solidFill>
              <a:latin typeface="Century Gothic" panose="020B0502020202020204" pitchFamily="34" charset="0"/>
            </a:endParaRPr>
          </a:p>
          <a:p>
            <a:r>
              <a:rPr lang="en-GB" sz="1000" b="0" i="0" u="none" strike="noStrike" baseline="0">
                <a:solidFill>
                  <a:srgbClr val="000000"/>
                </a:solidFill>
                <a:latin typeface="Century Gothic" panose="020B0502020202020204" pitchFamily="34" charset="0"/>
              </a:rPr>
              <a:t>	</a:t>
            </a:r>
          </a:p>
          <a:p>
            <a:pPr marL="171450" indent="-171450">
              <a:buFont typeface="Arial" panose="020B0604020202020204" pitchFamily="34" charset="0"/>
              <a:buChar char="•"/>
            </a:pPr>
            <a:endParaRPr lang="en-GB" sz="1000" b="1" i="0" u="none" strike="noStrike" baseline="0">
              <a:solidFill>
                <a:srgbClr val="000000"/>
              </a:solidFill>
              <a:latin typeface="Century Gothic" panose="020B0502020202020204" pitchFamily="34" charset="0"/>
            </a:endParaRPr>
          </a:p>
          <a:p>
            <a:r>
              <a:rPr lang="en-GB" sz="1800" b="0" i="0" u="none" strike="noStrike" baseline="0">
                <a:solidFill>
                  <a:srgbClr val="000000"/>
                </a:solidFill>
                <a:latin typeface="Calibri" panose="020F0502020204030204" pitchFamily="34" charset="0"/>
              </a:rPr>
              <a:t>	</a:t>
            </a:r>
          </a:p>
        </p:txBody>
      </p:sp>
      <p:graphicFrame>
        <p:nvGraphicFramePr>
          <p:cNvPr id="7" name="Table 6">
            <a:extLst>
              <a:ext uri="{FF2B5EF4-FFF2-40B4-BE49-F238E27FC236}">
                <a16:creationId xmlns:a16="http://schemas.microsoft.com/office/drawing/2014/main" id="{6204440E-4A56-9E71-39DB-865AF4F15A7B}"/>
              </a:ext>
            </a:extLst>
          </p:cNvPr>
          <p:cNvGraphicFramePr>
            <a:graphicFrameLocks noGrp="1"/>
          </p:cNvGraphicFramePr>
          <p:nvPr>
            <p:extLst>
              <p:ext uri="{D42A27DB-BD31-4B8C-83A1-F6EECF244321}">
                <p14:modId xmlns:p14="http://schemas.microsoft.com/office/powerpoint/2010/main" val="1474314397"/>
              </p:ext>
            </p:extLst>
          </p:nvPr>
        </p:nvGraphicFramePr>
        <p:xfrm>
          <a:off x="238125" y="2760075"/>
          <a:ext cx="1812161" cy="2918807"/>
        </p:xfrm>
        <a:graphic>
          <a:graphicData uri="http://schemas.openxmlformats.org/drawingml/2006/table">
            <a:tbl>
              <a:tblPr firstRow="1" bandRow="1">
                <a:tableStyleId>{5C22544A-7EE6-4342-B048-85BDC9FD1C3A}</a:tableStyleId>
              </a:tblPr>
              <a:tblGrid>
                <a:gridCol w="1812161">
                  <a:extLst>
                    <a:ext uri="{9D8B030D-6E8A-4147-A177-3AD203B41FA5}">
                      <a16:colId xmlns:a16="http://schemas.microsoft.com/office/drawing/2014/main" val="1855064510"/>
                    </a:ext>
                  </a:extLst>
                </a:gridCol>
              </a:tblGrid>
              <a:tr h="2918807">
                <a:tc>
                  <a:txBody>
                    <a:bodyPr/>
                    <a:lstStyle/>
                    <a:p>
                      <a:pPr marL="171450" indent="-171450" algn="l">
                        <a:buFont typeface="Arial"/>
                        <a:buChar char="•"/>
                      </a:pPr>
                      <a:r>
                        <a:rPr lang="en-US" sz="1000">
                          <a:solidFill>
                            <a:schemeClr val="tx1"/>
                          </a:solidFill>
                          <a:effectLst/>
                          <a:latin typeface="Century Gothic"/>
                        </a:rPr>
                        <a:t>Take part in finger rhymes with numbers. </a:t>
                      </a:r>
                    </a:p>
                    <a:p>
                      <a:pPr marL="171450" lvl="0" indent="-171450" algn="l">
                        <a:buFont typeface="Arial"/>
                        <a:buChar char="•"/>
                      </a:pPr>
                      <a:r>
                        <a:rPr lang="en-US" sz="1000">
                          <a:solidFill>
                            <a:schemeClr val="tx1"/>
                          </a:solidFill>
                          <a:effectLst/>
                          <a:latin typeface="Century Gothic"/>
                        </a:rPr>
                        <a:t>React to changes of amount in a group of up to three items. </a:t>
                      </a:r>
                    </a:p>
                    <a:p>
                      <a:pPr marL="171450" lvl="0" indent="-171450" algn="l">
                        <a:buFont typeface="Arial"/>
                        <a:buChar char="•"/>
                      </a:pPr>
                      <a:r>
                        <a:rPr lang="en-US" sz="1000">
                          <a:solidFill>
                            <a:schemeClr val="tx1"/>
                          </a:solidFill>
                          <a:effectLst/>
                          <a:latin typeface="Century Gothic"/>
                        </a:rPr>
                        <a:t>Compare amounts, saying 'lots', 'more' or 'same'. </a:t>
                      </a:r>
                    </a:p>
                    <a:p>
                      <a:pPr marL="171450" lvl="0" indent="-171450" algn="l">
                        <a:buFont typeface="Arial"/>
                        <a:buChar char="•"/>
                      </a:pPr>
                      <a:r>
                        <a:rPr lang="en-US" sz="1000">
                          <a:solidFill>
                            <a:schemeClr val="tx1"/>
                          </a:solidFill>
                          <a:effectLst/>
                          <a:latin typeface="Century Gothic"/>
                        </a:rPr>
                        <a:t>Counting-like </a:t>
                      </a:r>
                      <a:r>
                        <a:rPr lang="en-US" sz="1000" err="1">
                          <a:solidFill>
                            <a:schemeClr val="tx1"/>
                          </a:solidFill>
                          <a:effectLst/>
                          <a:latin typeface="Century Gothic"/>
                        </a:rPr>
                        <a:t>behaviour</a:t>
                      </a:r>
                      <a:r>
                        <a:rPr lang="en-US" sz="1000">
                          <a:solidFill>
                            <a:schemeClr val="tx1"/>
                          </a:solidFill>
                          <a:effectLst/>
                          <a:latin typeface="Century Gothic"/>
                        </a:rPr>
                        <a:t>, such as making sounds, pointing or saying some numbers in sequence. </a:t>
                      </a:r>
                    </a:p>
                    <a:p>
                      <a:pPr marL="171450" lvl="0" indent="-171450" algn="l">
                        <a:buFont typeface="Arial"/>
                        <a:buChar char="•"/>
                      </a:pPr>
                      <a:r>
                        <a:rPr lang="en-US" sz="1000">
                          <a:solidFill>
                            <a:schemeClr val="tx1"/>
                          </a:solidFill>
                          <a:effectLst/>
                          <a:latin typeface="Century Gothic"/>
                        </a:rPr>
                        <a:t>Count in everyday contexts, sometimes skipping numbers - '1-2-3-5.'</a:t>
                      </a:r>
                    </a:p>
                  </a:txBody>
                  <a:tcPr anchor="ctr">
                    <a:lnL w="9525" cap="flat" cmpd="sng" algn="ctr">
                      <a:solidFill>
                        <a:srgbClr val="BABABA"/>
                      </a:solidFill>
                      <a:prstDash val="solid"/>
                      <a:round/>
                      <a:headEnd type="none" w="med" len="med"/>
                      <a:tailEnd type="none" w="med" len="med"/>
                    </a:lnL>
                    <a:lnR w="9525" cap="flat" cmpd="sng" algn="ctr">
                      <a:solidFill>
                        <a:srgbClr val="BABABA"/>
                      </a:solidFill>
                      <a:prstDash val="solid"/>
                      <a:round/>
                      <a:headEnd type="none" w="med" len="med"/>
                      <a:tailEnd type="none" w="med" len="med"/>
                    </a:lnR>
                    <a:lnT w="9525" cap="flat" cmpd="sng" algn="ctr">
                      <a:solidFill>
                        <a:srgbClr val="BABABA"/>
                      </a:solidFill>
                      <a:prstDash val="solid"/>
                      <a:round/>
                      <a:headEnd type="none" w="med" len="med"/>
                      <a:tailEnd type="none" w="med" len="med"/>
                    </a:lnT>
                    <a:lnB w="9525" cap="flat" cmpd="sng" algn="ctr">
                      <a:solidFill>
                        <a:srgbClr val="BABABA"/>
                      </a:solidFill>
                      <a:prstDash val="solid"/>
                      <a:round/>
                      <a:headEnd type="none" w="med" len="med"/>
                      <a:tailEnd type="none" w="med" len="med"/>
                    </a:lnB>
                    <a:solidFill>
                      <a:srgbClr val="FFFFFF"/>
                    </a:solidFill>
                  </a:tcPr>
                </a:tc>
                <a:extLst>
                  <a:ext uri="{0D108BD9-81ED-4DB2-BD59-A6C34878D82A}">
                    <a16:rowId xmlns:a16="http://schemas.microsoft.com/office/drawing/2014/main" val="1287849406"/>
                  </a:ext>
                </a:extLst>
              </a:tr>
            </a:tbl>
          </a:graphicData>
        </a:graphic>
      </p:graphicFrame>
      <p:graphicFrame>
        <p:nvGraphicFramePr>
          <p:cNvPr id="9" name="Table 8">
            <a:extLst>
              <a:ext uri="{FF2B5EF4-FFF2-40B4-BE49-F238E27FC236}">
                <a16:creationId xmlns:a16="http://schemas.microsoft.com/office/drawing/2014/main" id="{D9E59F46-7D9A-CC67-8572-EAE867141A30}"/>
              </a:ext>
            </a:extLst>
          </p:cNvPr>
          <p:cNvGraphicFramePr>
            <a:graphicFrameLocks noGrp="1"/>
          </p:cNvGraphicFramePr>
          <p:nvPr>
            <p:extLst>
              <p:ext uri="{D42A27DB-BD31-4B8C-83A1-F6EECF244321}">
                <p14:modId xmlns:p14="http://schemas.microsoft.com/office/powerpoint/2010/main" val="3692782841"/>
              </p:ext>
            </p:extLst>
          </p:nvPr>
        </p:nvGraphicFramePr>
        <p:xfrm>
          <a:off x="2465258" y="2761253"/>
          <a:ext cx="1861218" cy="3459480"/>
        </p:xfrm>
        <a:graphic>
          <a:graphicData uri="http://schemas.openxmlformats.org/drawingml/2006/table">
            <a:tbl>
              <a:tblPr firstRow="1" bandRow="1">
                <a:tableStyleId>{5C22544A-7EE6-4342-B048-85BDC9FD1C3A}</a:tableStyleId>
              </a:tblPr>
              <a:tblGrid>
                <a:gridCol w="1861218">
                  <a:extLst>
                    <a:ext uri="{9D8B030D-6E8A-4147-A177-3AD203B41FA5}">
                      <a16:colId xmlns:a16="http://schemas.microsoft.com/office/drawing/2014/main" val="2806971099"/>
                    </a:ext>
                  </a:extLst>
                </a:gridCol>
              </a:tblGrid>
              <a:tr h="0">
                <a:tc>
                  <a:txBody>
                    <a:bodyPr/>
                    <a:lstStyle/>
                    <a:p>
                      <a:pPr marL="171450" indent="-171450">
                        <a:buFont typeface="Arial"/>
                        <a:buChar char="•"/>
                      </a:pPr>
                      <a:r>
                        <a:rPr lang="en-US" sz="1000">
                          <a:solidFill>
                            <a:schemeClr val="tx1"/>
                          </a:solidFill>
                          <a:effectLst/>
                          <a:latin typeface="Century Gothic"/>
                        </a:rPr>
                        <a:t>Fast recognition of up to 3 objects, without having to count them individually ('</a:t>
                      </a:r>
                      <a:r>
                        <a:rPr lang="en-US" sz="1000" err="1">
                          <a:solidFill>
                            <a:schemeClr val="tx1"/>
                          </a:solidFill>
                          <a:effectLst/>
                          <a:latin typeface="Century Gothic"/>
                        </a:rPr>
                        <a:t>subitising</a:t>
                      </a:r>
                      <a:r>
                        <a:rPr lang="en-US" sz="1000">
                          <a:solidFill>
                            <a:schemeClr val="tx1"/>
                          </a:solidFill>
                          <a:effectLst/>
                          <a:latin typeface="Century Gothic"/>
                        </a:rPr>
                        <a:t>'). </a:t>
                      </a:r>
                    </a:p>
                    <a:p>
                      <a:pPr marL="171450" lvl="0" indent="-171450">
                        <a:buFont typeface="Arial"/>
                        <a:buChar char="•"/>
                      </a:pPr>
                      <a:endParaRPr lang="en-US" sz="1000">
                        <a:solidFill>
                          <a:schemeClr val="tx1"/>
                        </a:solidFill>
                        <a:effectLst/>
                        <a:latin typeface="Century Gothic"/>
                      </a:endParaRPr>
                    </a:p>
                    <a:p>
                      <a:pPr marL="171450" lvl="0" indent="-171450">
                        <a:buFont typeface="Arial"/>
                        <a:buChar char="•"/>
                      </a:pPr>
                      <a:r>
                        <a:rPr lang="en-US" sz="1000">
                          <a:solidFill>
                            <a:schemeClr val="tx1"/>
                          </a:solidFill>
                          <a:effectLst/>
                          <a:latin typeface="Century Gothic"/>
                        </a:rPr>
                        <a:t>Say one number for each item in order: 1,2,3,4,5. </a:t>
                      </a:r>
                    </a:p>
                    <a:p>
                      <a:pPr marL="171450" lvl="0" indent="-171450">
                        <a:buFont typeface="Arial"/>
                        <a:buChar char="•"/>
                      </a:pPr>
                      <a:endParaRPr lang="en-US" sz="1000">
                        <a:solidFill>
                          <a:schemeClr val="tx1"/>
                        </a:solidFill>
                        <a:effectLst/>
                        <a:latin typeface="Century Gothic"/>
                      </a:endParaRPr>
                    </a:p>
                    <a:p>
                      <a:pPr marL="171450" lvl="0" indent="-171450">
                        <a:buFont typeface="Arial"/>
                        <a:buChar char="•"/>
                      </a:pPr>
                      <a:r>
                        <a:rPr lang="en-US" sz="1000">
                          <a:solidFill>
                            <a:schemeClr val="tx1"/>
                          </a:solidFill>
                          <a:effectLst/>
                          <a:latin typeface="Century Gothic"/>
                        </a:rPr>
                        <a:t>Show 'finger numbers' up to 5. </a:t>
                      </a:r>
                    </a:p>
                    <a:p>
                      <a:pPr marL="171450" lvl="0" indent="-171450">
                        <a:buFont typeface="Arial"/>
                        <a:buChar char="•"/>
                      </a:pPr>
                      <a:r>
                        <a:rPr lang="en-US" sz="1000">
                          <a:solidFill>
                            <a:schemeClr val="tx1"/>
                          </a:solidFill>
                          <a:effectLst/>
                          <a:latin typeface="Century Gothic"/>
                        </a:rPr>
                        <a:t>Link numerals and amounts: for example, showing the right number of objects to match the numeral, up to 5. </a:t>
                      </a:r>
                    </a:p>
                    <a:p>
                      <a:pPr marL="171450" lvl="0" indent="-171450">
                        <a:buFont typeface="Arial"/>
                        <a:buChar char="•"/>
                      </a:pPr>
                      <a:r>
                        <a:rPr lang="en-US" sz="1000">
                          <a:solidFill>
                            <a:schemeClr val="tx1"/>
                          </a:solidFill>
                          <a:effectLst/>
                          <a:latin typeface="Century Gothic"/>
                        </a:rPr>
                        <a:t>Experiment with their own symbols and marks as well as numerals. </a:t>
                      </a:r>
                    </a:p>
                    <a:p>
                      <a:pPr lvl="0">
                        <a:buNone/>
                      </a:pPr>
                      <a:endParaRPr lang="en-US" sz="1100">
                        <a:solidFill>
                          <a:schemeClr val="tx1"/>
                        </a:solidFill>
                        <a:effectLst/>
                      </a:endParaRPr>
                    </a:p>
                  </a:txBody>
                  <a:tcPr anchor="ctr">
                    <a:lnL w="9525" cap="flat" cmpd="sng" algn="ctr">
                      <a:solidFill>
                        <a:srgbClr val="BABABA"/>
                      </a:solidFill>
                      <a:prstDash val="solid"/>
                      <a:round/>
                      <a:headEnd type="none" w="med" len="med"/>
                      <a:tailEnd type="none" w="med" len="med"/>
                    </a:lnL>
                    <a:lnR w="9525" cap="flat" cmpd="sng" algn="ctr">
                      <a:solidFill>
                        <a:srgbClr val="BABABA"/>
                      </a:solidFill>
                      <a:prstDash val="solid"/>
                      <a:round/>
                      <a:headEnd type="none" w="med" len="med"/>
                      <a:tailEnd type="none" w="med" len="med"/>
                    </a:lnR>
                    <a:lnT w="9525" cap="flat" cmpd="sng" algn="ctr">
                      <a:solidFill>
                        <a:srgbClr val="BABABA"/>
                      </a:solidFill>
                      <a:prstDash val="solid"/>
                      <a:round/>
                      <a:headEnd type="none" w="med" len="med"/>
                      <a:tailEnd type="none" w="med" len="med"/>
                    </a:lnT>
                    <a:lnB w="9525" cap="flat" cmpd="sng" algn="ctr">
                      <a:solidFill>
                        <a:srgbClr val="BABABA"/>
                      </a:solidFill>
                      <a:prstDash val="solid"/>
                      <a:round/>
                      <a:headEnd type="none" w="med" len="med"/>
                      <a:tailEnd type="none" w="med" len="med"/>
                    </a:lnB>
                    <a:solidFill>
                      <a:srgbClr val="FFFFFF"/>
                    </a:solidFill>
                  </a:tcPr>
                </a:tc>
                <a:extLst>
                  <a:ext uri="{0D108BD9-81ED-4DB2-BD59-A6C34878D82A}">
                    <a16:rowId xmlns:a16="http://schemas.microsoft.com/office/drawing/2014/main" val="4224825740"/>
                  </a:ext>
                </a:extLst>
              </a:tr>
            </a:tbl>
          </a:graphicData>
        </a:graphic>
      </p:graphicFrame>
      <p:graphicFrame>
        <p:nvGraphicFramePr>
          <p:cNvPr id="12" name="Table 11">
            <a:extLst>
              <a:ext uri="{FF2B5EF4-FFF2-40B4-BE49-F238E27FC236}">
                <a16:creationId xmlns:a16="http://schemas.microsoft.com/office/drawing/2014/main" id="{F4FBAC72-E110-E1A3-2A96-ED2D2CBC0A5A}"/>
              </a:ext>
            </a:extLst>
          </p:cNvPr>
          <p:cNvGraphicFramePr>
            <a:graphicFrameLocks noGrp="1"/>
          </p:cNvGraphicFramePr>
          <p:nvPr>
            <p:extLst>
              <p:ext uri="{D42A27DB-BD31-4B8C-83A1-F6EECF244321}">
                <p14:modId xmlns:p14="http://schemas.microsoft.com/office/powerpoint/2010/main" val="3553001391"/>
              </p:ext>
            </p:extLst>
          </p:nvPr>
        </p:nvGraphicFramePr>
        <p:xfrm>
          <a:off x="4692391" y="2820120"/>
          <a:ext cx="1873482" cy="2377440"/>
        </p:xfrm>
        <a:graphic>
          <a:graphicData uri="http://schemas.openxmlformats.org/drawingml/2006/table">
            <a:tbl>
              <a:tblPr firstRow="1" bandRow="1">
                <a:tableStyleId>{5C22544A-7EE6-4342-B048-85BDC9FD1C3A}</a:tableStyleId>
              </a:tblPr>
              <a:tblGrid>
                <a:gridCol w="1873482">
                  <a:extLst>
                    <a:ext uri="{9D8B030D-6E8A-4147-A177-3AD203B41FA5}">
                      <a16:colId xmlns:a16="http://schemas.microsoft.com/office/drawing/2014/main" val="2806971099"/>
                    </a:ext>
                  </a:extLst>
                </a:gridCol>
              </a:tblGrid>
              <a:tr h="1888525">
                <a:tc>
                  <a:txBody>
                    <a:bodyPr/>
                    <a:lstStyle/>
                    <a:p>
                      <a:pPr marL="0" indent="0">
                        <a:buNone/>
                      </a:pPr>
                      <a:endParaRPr lang="en-US" sz="1000">
                        <a:solidFill>
                          <a:schemeClr val="tx1"/>
                        </a:solidFill>
                        <a:effectLst/>
                        <a:latin typeface="Century Gothic"/>
                      </a:endParaRPr>
                    </a:p>
                    <a:p>
                      <a:pPr marL="171450" lvl="0" indent="-171450">
                        <a:buFont typeface="Arial"/>
                        <a:buChar char="•"/>
                      </a:pPr>
                      <a:r>
                        <a:rPr lang="en-US" sz="1000">
                          <a:solidFill>
                            <a:schemeClr val="tx1"/>
                          </a:solidFill>
                          <a:effectLst/>
                          <a:latin typeface="Century Gothic"/>
                        </a:rPr>
                        <a:t>Recite numbers past 5. </a:t>
                      </a:r>
                    </a:p>
                    <a:p>
                      <a:pPr marL="171450" lvl="0" indent="-171450">
                        <a:buFont typeface="Arial"/>
                        <a:buChar char="•"/>
                      </a:pPr>
                      <a:endParaRPr lang="en-US" sz="1000">
                        <a:solidFill>
                          <a:schemeClr val="tx1"/>
                        </a:solidFill>
                        <a:effectLst/>
                        <a:latin typeface="Century Gothic"/>
                      </a:endParaRPr>
                    </a:p>
                    <a:p>
                      <a:pPr marL="171450" lvl="0" indent="-171450">
                        <a:buFont typeface="Arial"/>
                        <a:buChar char="•"/>
                      </a:pPr>
                      <a:r>
                        <a:rPr lang="en-US" sz="1000">
                          <a:solidFill>
                            <a:schemeClr val="tx1"/>
                          </a:solidFill>
                          <a:effectLst/>
                          <a:latin typeface="Century Gothic"/>
                        </a:rPr>
                        <a:t>Know that the last number reached when counting a small set of objects tells you how many there are in total ('cardinal principle'). </a:t>
                      </a:r>
                    </a:p>
                    <a:p>
                      <a:pPr marL="171450" lvl="0" indent="-171450">
                        <a:buFont typeface="Arial"/>
                        <a:buChar char="•"/>
                      </a:pPr>
                      <a:r>
                        <a:rPr lang="en-US" sz="1000">
                          <a:solidFill>
                            <a:schemeClr val="tx1"/>
                          </a:solidFill>
                          <a:effectLst/>
                          <a:latin typeface="Century Gothic"/>
                        </a:rPr>
                        <a:t>Show 'finger numbers' up to 5. </a:t>
                      </a:r>
                    </a:p>
                    <a:p>
                      <a:pPr marL="171450" lvl="0" indent="-171450">
                        <a:buFont typeface="Arial"/>
                        <a:buChar char="•"/>
                      </a:pPr>
                      <a:endParaRPr lang="en-US" sz="1000">
                        <a:solidFill>
                          <a:schemeClr val="tx1"/>
                        </a:solidFill>
                        <a:effectLst/>
                        <a:latin typeface="Century Gothic"/>
                      </a:endParaRPr>
                    </a:p>
                    <a:p>
                      <a:pPr marL="171450" lvl="0" indent="-171450">
                        <a:buFont typeface="Arial"/>
                        <a:buChar char="•"/>
                      </a:pPr>
                      <a:r>
                        <a:rPr lang="en-US" sz="1000">
                          <a:solidFill>
                            <a:schemeClr val="tx1"/>
                          </a:solidFill>
                          <a:effectLst/>
                          <a:latin typeface="Century Gothic"/>
                        </a:rPr>
                        <a:t>Solve real world mathematical problems with numbers up to 5. </a:t>
                      </a:r>
                    </a:p>
                  </a:txBody>
                  <a:tcPr anchor="ctr">
                    <a:lnL w="9525" cap="flat" cmpd="sng" algn="ctr">
                      <a:solidFill>
                        <a:srgbClr val="BABABA"/>
                      </a:solidFill>
                      <a:prstDash val="solid"/>
                      <a:round/>
                      <a:headEnd type="none" w="med" len="med"/>
                      <a:tailEnd type="none" w="med" len="med"/>
                    </a:lnL>
                    <a:lnR w="9525" cap="flat" cmpd="sng" algn="ctr">
                      <a:solidFill>
                        <a:srgbClr val="BABABA"/>
                      </a:solidFill>
                      <a:prstDash val="solid"/>
                      <a:round/>
                      <a:headEnd type="none" w="med" len="med"/>
                      <a:tailEnd type="none" w="med" len="med"/>
                    </a:lnR>
                    <a:lnT w="9525" cap="flat" cmpd="sng" algn="ctr">
                      <a:solidFill>
                        <a:srgbClr val="BABABA"/>
                      </a:solidFill>
                      <a:prstDash val="solid"/>
                      <a:round/>
                      <a:headEnd type="none" w="med" len="med"/>
                      <a:tailEnd type="none" w="med" len="med"/>
                    </a:lnT>
                    <a:lnB w="9525" cap="flat" cmpd="sng" algn="ctr">
                      <a:solidFill>
                        <a:srgbClr val="BABABA"/>
                      </a:solidFill>
                      <a:prstDash val="solid"/>
                      <a:round/>
                      <a:headEnd type="none" w="med" len="med"/>
                      <a:tailEnd type="none" w="med" len="med"/>
                    </a:lnB>
                    <a:solidFill>
                      <a:srgbClr val="FFFFFF"/>
                    </a:solidFill>
                  </a:tcPr>
                </a:tc>
                <a:extLst>
                  <a:ext uri="{0D108BD9-81ED-4DB2-BD59-A6C34878D82A}">
                    <a16:rowId xmlns:a16="http://schemas.microsoft.com/office/drawing/2014/main" val="4224825740"/>
                  </a:ext>
                </a:extLst>
              </a:tr>
            </a:tbl>
          </a:graphicData>
        </a:graphic>
      </p:graphicFrame>
    </p:spTree>
    <p:extLst>
      <p:ext uri="{BB962C8B-B14F-4D97-AF65-F5344CB8AC3E}">
        <p14:creationId xmlns:p14="http://schemas.microsoft.com/office/powerpoint/2010/main" val="329409922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8F294A4B-6C27-433C-B7D3-6162B6429A26}"/>
              </a:ext>
            </a:extLst>
          </p:cNvPr>
          <p:cNvGraphicFramePr>
            <a:graphicFrameLocks noGrp="1"/>
          </p:cNvGraphicFramePr>
          <p:nvPr>
            <p:ph idx="1"/>
            <p:extLst>
              <p:ext uri="{D42A27DB-BD31-4B8C-83A1-F6EECF244321}">
                <p14:modId xmlns:p14="http://schemas.microsoft.com/office/powerpoint/2010/main" val="3529737334"/>
              </p:ext>
            </p:extLst>
          </p:nvPr>
        </p:nvGraphicFramePr>
        <p:xfrm>
          <a:off x="295275" y="225425"/>
          <a:ext cx="8482013" cy="741680"/>
        </p:xfrm>
        <a:graphic>
          <a:graphicData uri="http://schemas.openxmlformats.org/drawingml/2006/table">
            <a:tbl>
              <a:tblPr firstRow="1" bandRow="1">
                <a:tableStyleId>{5C22544A-7EE6-4342-B048-85BDC9FD1C3A}</a:tableStyleId>
              </a:tblPr>
              <a:tblGrid>
                <a:gridCol w="8482013">
                  <a:extLst>
                    <a:ext uri="{9D8B030D-6E8A-4147-A177-3AD203B41FA5}">
                      <a16:colId xmlns:a16="http://schemas.microsoft.com/office/drawing/2014/main" val="3754541971"/>
                    </a:ext>
                  </a:extLst>
                </a:gridCol>
              </a:tblGrid>
              <a:tr h="370840">
                <a:tc>
                  <a:txBody>
                    <a:bodyPr/>
                    <a:lstStyle/>
                    <a:p>
                      <a:pPr algn="ctr"/>
                      <a:r>
                        <a:rPr lang="en-GB">
                          <a:latin typeface="Century Gothic" panose="020B0502020202020204" pitchFamily="34" charset="0"/>
                        </a:rPr>
                        <a:t>MATHEMATICS: Progress through reception</a:t>
                      </a:r>
                    </a:p>
                  </a:txBody>
                  <a:tcPr>
                    <a:solidFill>
                      <a:srgbClr val="D280D0"/>
                    </a:solidFill>
                  </a:tcPr>
                </a:tc>
                <a:extLst>
                  <a:ext uri="{0D108BD9-81ED-4DB2-BD59-A6C34878D82A}">
                    <a16:rowId xmlns:a16="http://schemas.microsoft.com/office/drawing/2014/main" val="2121299838"/>
                  </a:ext>
                </a:extLst>
              </a:tr>
              <a:tr h="370840">
                <a:tc>
                  <a:txBody>
                    <a:bodyPr/>
                    <a:lstStyle/>
                    <a:p>
                      <a:pPr algn="ctr"/>
                      <a:r>
                        <a:rPr lang="en-GB" b="1">
                          <a:solidFill>
                            <a:srgbClr val="D280D0"/>
                          </a:solidFill>
                          <a:latin typeface="Century Gothic"/>
                        </a:rPr>
                        <a:t>Number </a:t>
                      </a:r>
                    </a:p>
                  </a:txBody>
                  <a:tcPr>
                    <a:noFill/>
                  </a:tcPr>
                </a:tc>
                <a:extLst>
                  <a:ext uri="{0D108BD9-81ED-4DB2-BD59-A6C34878D82A}">
                    <a16:rowId xmlns:a16="http://schemas.microsoft.com/office/drawing/2014/main" val="762247846"/>
                  </a:ext>
                </a:extLst>
              </a:tr>
            </a:tbl>
          </a:graphicData>
        </a:graphic>
      </p:graphicFrame>
      <p:sp>
        <p:nvSpPr>
          <p:cNvPr id="14" name="Rectangle 13">
            <a:extLst>
              <a:ext uri="{FF2B5EF4-FFF2-40B4-BE49-F238E27FC236}">
                <a16:creationId xmlns:a16="http://schemas.microsoft.com/office/drawing/2014/main" id="{83F880F4-4AE3-4016-919C-4BB11928779B}"/>
              </a:ext>
            </a:extLst>
          </p:cNvPr>
          <p:cNvSpPr/>
          <p:nvPr/>
        </p:nvSpPr>
        <p:spPr>
          <a:xfrm>
            <a:off x="295275" y="2771774"/>
            <a:ext cx="1838326" cy="180975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800" b="0" i="0" u="none" strike="noStrike" baseline="0">
              <a:latin typeface="Calibri" panose="020F0502020204030204" pitchFamily="34" charset="0"/>
            </a:endParaRPr>
          </a:p>
          <a:p>
            <a:pPr marL="171450" indent="-171450">
              <a:buFont typeface="Arial" panose="020B0604020202020204" pitchFamily="34" charset="0"/>
              <a:buChar char="•"/>
            </a:pPr>
            <a:r>
              <a:rPr lang="en-GB" sz="900" b="1">
                <a:solidFill>
                  <a:srgbClr val="000000"/>
                </a:solidFill>
                <a:latin typeface="Century Gothic" panose="020B0502020202020204" pitchFamily="34" charset="0"/>
              </a:rPr>
              <a:t>Using</a:t>
            </a:r>
            <a:r>
              <a:rPr lang="en-GB" sz="900" b="1" i="0" u="none" strike="noStrike" baseline="0">
                <a:solidFill>
                  <a:srgbClr val="000000"/>
                </a:solidFill>
                <a:latin typeface="Century Gothic" panose="020B0502020202020204" pitchFamily="34" charset="0"/>
              </a:rPr>
              <a:t> number names to 10 and sometimes counting accurately;</a:t>
            </a:r>
          </a:p>
          <a:p>
            <a:pPr marL="171450" indent="-171450">
              <a:buFont typeface="Arial" panose="020B0604020202020204" pitchFamily="34" charset="0"/>
              <a:buChar char="•"/>
            </a:pPr>
            <a:r>
              <a:rPr lang="en-GB" sz="900" b="1">
                <a:solidFill>
                  <a:srgbClr val="000000"/>
                </a:solidFill>
                <a:latin typeface="Century Gothic" panose="020B0502020202020204" pitchFamily="34" charset="0"/>
              </a:rPr>
              <a:t>R</a:t>
            </a:r>
            <a:r>
              <a:rPr lang="en-GB" sz="900" b="1" i="0" u="none" strike="noStrike" baseline="0">
                <a:solidFill>
                  <a:srgbClr val="000000"/>
                </a:solidFill>
                <a:latin typeface="Century Gothic" panose="020B0502020202020204" pitchFamily="34" charset="0"/>
              </a:rPr>
              <a:t>epresenting numbers using marks, fingers or digits;</a:t>
            </a:r>
          </a:p>
          <a:p>
            <a:pPr marL="171450" indent="-171450">
              <a:buFont typeface="Arial" panose="020B0604020202020204" pitchFamily="34" charset="0"/>
              <a:buChar char="•"/>
            </a:pPr>
            <a:r>
              <a:rPr lang="en-GB" sz="900" b="1">
                <a:solidFill>
                  <a:srgbClr val="000000"/>
                </a:solidFill>
                <a:latin typeface="Century Gothic" panose="020B0502020202020204" pitchFamily="34" charset="0"/>
              </a:rPr>
              <a:t>S</a:t>
            </a:r>
            <a:r>
              <a:rPr lang="en-GB" sz="900" b="1" i="0" u="none" strike="noStrike" baseline="0">
                <a:solidFill>
                  <a:srgbClr val="000000"/>
                </a:solidFill>
                <a:latin typeface="Century Gothic" panose="020B0502020202020204" pitchFamily="34" charset="0"/>
              </a:rPr>
              <a:t>aying when two small groups have the same number of objects;</a:t>
            </a:r>
          </a:p>
          <a:p>
            <a:pPr marL="171450" indent="-171450">
              <a:buFont typeface="Arial" panose="020B0604020202020204" pitchFamily="34" charset="0"/>
              <a:buChar char="•"/>
            </a:pPr>
            <a:r>
              <a:rPr lang="en-GB" sz="900" b="1">
                <a:solidFill>
                  <a:srgbClr val="000000"/>
                </a:solidFill>
                <a:latin typeface="Century Gothic" panose="020B0502020202020204" pitchFamily="34" charset="0"/>
              </a:rPr>
              <a:t>I</a:t>
            </a:r>
            <a:r>
              <a:rPr lang="en-GB" sz="900" b="1" i="0" u="none" strike="noStrike" baseline="0">
                <a:solidFill>
                  <a:srgbClr val="000000"/>
                </a:solidFill>
                <a:latin typeface="Century Gothic" panose="020B0502020202020204" pitchFamily="34" charset="0"/>
              </a:rPr>
              <a:t>dentifying numerals in the environment. </a:t>
            </a:r>
          </a:p>
          <a:p>
            <a:r>
              <a:rPr lang="en-GB" sz="1000" b="0" i="0" u="none" strike="noStrike" baseline="0">
                <a:solidFill>
                  <a:srgbClr val="000000"/>
                </a:solidFill>
                <a:latin typeface="Century Gothic" panose="020B0502020202020204" pitchFamily="34" charset="0"/>
              </a:rPr>
              <a:t>	</a:t>
            </a:r>
          </a:p>
          <a:p>
            <a:pPr marL="171450" indent="-171450">
              <a:buFont typeface="Arial" panose="020B0604020202020204" pitchFamily="34" charset="0"/>
              <a:buChar char="•"/>
            </a:pPr>
            <a:endParaRPr lang="en-GB" sz="1000" b="1" i="0" u="none" strike="noStrike" baseline="0">
              <a:solidFill>
                <a:srgbClr val="000000"/>
              </a:solidFill>
              <a:latin typeface="Century Gothic" panose="020B0502020202020204" pitchFamily="34" charset="0"/>
            </a:endParaRPr>
          </a:p>
          <a:p>
            <a:r>
              <a:rPr lang="en-GB" sz="1800" b="0" i="0" u="none" strike="noStrike" baseline="0">
                <a:solidFill>
                  <a:srgbClr val="000000"/>
                </a:solidFill>
                <a:latin typeface="Calibri" panose="020F0502020204030204" pitchFamily="34" charset="0"/>
              </a:rPr>
              <a:t>	</a:t>
            </a:r>
          </a:p>
        </p:txBody>
      </p:sp>
      <p:sp>
        <p:nvSpPr>
          <p:cNvPr id="17" name="Rectangle 16">
            <a:extLst>
              <a:ext uri="{FF2B5EF4-FFF2-40B4-BE49-F238E27FC236}">
                <a16:creationId xmlns:a16="http://schemas.microsoft.com/office/drawing/2014/main" id="{76ABC9D3-EFFA-48B9-87EC-BDBF29665BCF}"/>
              </a:ext>
            </a:extLst>
          </p:cNvPr>
          <p:cNvSpPr/>
          <p:nvPr/>
        </p:nvSpPr>
        <p:spPr>
          <a:xfrm>
            <a:off x="2416968" y="2600323"/>
            <a:ext cx="1838326" cy="34131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100" b="0" i="0" u="none" strike="noStrike" baseline="0">
              <a:latin typeface="Century Gothic" panose="020B0502020202020204" pitchFamily="34" charset="0"/>
            </a:endParaRPr>
          </a:p>
          <a:p>
            <a:endParaRPr lang="en-GB" sz="1100" b="0" i="0" u="none" strike="noStrike" baseline="0">
              <a:solidFill>
                <a:srgbClr val="000000"/>
              </a:solidFill>
              <a:latin typeface="Century Gothic" panose="020B0502020202020204" pitchFamily="34" charset="0"/>
            </a:endParaRPr>
          </a:p>
          <a:p>
            <a:endParaRPr lang="en-GB" sz="1100">
              <a:solidFill>
                <a:srgbClr val="000000"/>
              </a:solidFill>
              <a:latin typeface="Century Gothic" panose="020B0502020202020204" pitchFamily="34" charset="0"/>
            </a:endParaRPr>
          </a:p>
          <a:p>
            <a:endParaRPr lang="en-GB" sz="1100" b="0" i="0" u="none" strike="noStrike" baseline="0">
              <a:solidFill>
                <a:srgbClr val="000000"/>
              </a:solidFill>
              <a:latin typeface="Century Gothic" panose="020B0502020202020204" pitchFamily="34" charset="0"/>
            </a:endParaRPr>
          </a:p>
          <a:p>
            <a:pPr marL="171450" indent="-171450">
              <a:buFont typeface="Arial" panose="020B0604020202020204" pitchFamily="34" charset="0"/>
              <a:buChar char="•"/>
            </a:pPr>
            <a:r>
              <a:rPr lang="en-GB" sz="900" b="1" i="0" u="none" strike="noStrike" baseline="0">
                <a:solidFill>
                  <a:srgbClr val="000000"/>
                </a:solidFill>
                <a:latin typeface="Century Gothic" panose="020B0502020202020204" pitchFamily="34" charset="0"/>
              </a:rPr>
              <a:t>Beginning to familiarise themselves with the tens structure of the number system;</a:t>
            </a:r>
          </a:p>
          <a:p>
            <a:pPr marL="171450" indent="-171450">
              <a:buFont typeface="Arial" panose="020B0604020202020204" pitchFamily="34" charset="0"/>
              <a:buChar char="•"/>
            </a:pPr>
            <a:r>
              <a:rPr lang="en-GB" sz="900" b="1" i="0" u="none" strike="noStrike" baseline="0">
                <a:solidFill>
                  <a:srgbClr val="000000"/>
                </a:solidFill>
                <a:latin typeface="Century Gothic" panose="020B0502020202020204" pitchFamily="34" charset="0"/>
              </a:rPr>
              <a:t>Counting up to three or four objects by saying one number name for each item;</a:t>
            </a:r>
          </a:p>
          <a:p>
            <a:pPr marL="171450" indent="-171450">
              <a:buFont typeface="Arial" panose="020B0604020202020204" pitchFamily="34" charset="0"/>
              <a:buChar char="•"/>
            </a:pPr>
            <a:r>
              <a:rPr lang="en-GB" sz="900" b="1">
                <a:solidFill>
                  <a:srgbClr val="000000"/>
                </a:solidFill>
                <a:latin typeface="Century Gothic" panose="020B0502020202020204" pitchFamily="34" charset="0"/>
              </a:rPr>
              <a:t>C</a:t>
            </a:r>
            <a:r>
              <a:rPr lang="en-GB" sz="900" b="1" i="0" u="none" strike="noStrike" baseline="0">
                <a:solidFill>
                  <a:srgbClr val="000000"/>
                </a:solidFill>
                <a:latin typeface="Century Gothic" panose="020B0502020202020204" pitchFamily="34" charset="0"/>
              </a:rPr>
              <a:t>ounting objects to 10 and beginning to count beyond 10;</a:t>
            </a:r>
          </a:p>
          <a:p>
            <a:pPr marL="171450" indent="-171450">
              <a:buFont typeface="Arial" panose="020B0604020202020204" pitchFamily="34" charset="0"/>
              <a:buChar char="•"/>
            </a:pPr>
            <a:r>
              <a:rPr lang="en-GB" sz="900" b="1">
                <a:solidFill>
                  <a:srgbClr val="000000"/>
                </a:solidFill>
                <a:latin typeface="Century Gothic" panose="020B0502020202020204" pitchFamily="34" charset="0"/>
              </a:rPr>
              <a:t>C</a:t>
            </a:r>
            <a:r>
              <a:rPr lang="en-GB" sz="900" b="1" i="0" u="none" strike="noStrike" baseline="0">
                <a:solidFill>
                  <a:srgbClr val="000000"/>
                </a:solidFill>
                <a:latin typeface="Century Gothic" panose="020B0502020202020204" pitchFamily="34" charset="0"/>
              </a:rPr>
              <a:t>ounting out up to six objects from a larger group;</a:t>
            </a:r>
          </a:p>
          <a:p>
            <a:pPr marL="171450" indent="-171450">
              <a:buFont typeface="Arial" panose="020B0604020202020204" pitchFamily="34" charset="0"/>
              <a:buChar char="•"/>
            </a:pPr>
            <a:r>
              <a:rPr lang="en-GB" sz="900" b="1">
                <a:solidFill>
                  <a:srgbClr val="000000"/>
                </a:solidFill>
                <a:latin typeface="Century Gothic" panose="020B0502020202020204" pitchFamily="34" charset="0"/>
              </a:rPr>
              <a:t>S</a:t>
            </a:r>
            <a:r>
              <a:rPr lang="en-GB" sz="900" b="1" i="0" u="none" strike="noStrike" baseline="0">
                <a:solidFill>
                  <a:srgbClr val="000000"/>
                </a:solidFill>
                <a:latin typeface="Century Gothic" panose="020B0502020202020204" pitchFamily="34" charset="0"/>
              </a:rPr>
              <a:t>electing the correct numeral to represent 1 to 5, then 1 to 10 objects;</a:t>
            </a:r>
          </a:p>
          <a:p>
            <a:pPr marL="171450" indent="-171450">
              <a:buFont typeface="Arial" panose="020B0604020202020204" pitchFamily="34" charset="0"/>
              <a:buChar char="•"/>
            </a:pPr>
            <a:r>
              <a:rPr lang="en-GB" sz="900" b="1">
                <a:solidFill>
                  <a:srgbClr val="000000"/>
                </a:solidFill>
                <a:latin typeface="Century Gothic" panose="020B0502020202020204" pitchFamily="34" charset="0"/>
              </a:rPr>
              <a:t>R</a:t>
            </a:r>
            <a:r>
              <a:rPr lang="en-GB" sz="900" b="1" i="0" u="none" strike="noStrike" baseline="0">
                <a:solidFill>
                  <a:srgbClr val="000000"/>
                </a:solidFill>
                <a:latin typeface="Century Gothic" panose="020B0502020202020204" pitchFamily="34" charset="0"/>
              </a:rPr>
              <a:t>ecognising some numerals of personal significance</a:t>
            </a:r>
            <a:r>
              <a:rPr lang="en-GB" sz="900" b="1">
                <a:solidFill>
                  <a:srgbClr val="000000"/>
                </a:solidFill>
                <a:latin typeface="Century Gothic" panose="020B0502020202020204" pitchFamily="34" charset="0"/>
              </a:rPr>
              <a:t>;</a:t>
            </a:r>
            <a:endParaRPr lang="en-GB" sz="900" b="1" i="0" u="none" strike="noStrike" baseline="0">
              <a:solidFill>
                <a:srgbClr val="000000"/>
              </a:solidFill>
              <a:latin typeface="Century Gothic" panose="020B0502020202020204" pitchFamily="34" charset="0"/>
            </a:endParaRPr>
          </a:p>
          <a:p>
            <a:pPr marL="171450" indent="-171450">
              <a:buFont typeface="Arial" panose="020B0604020202020204" pitchFamily="34" charset="0"/>
              <a:buChar char="•"/>
            </a:pPr>
            <a:r>
              <a:rPr lang="en-GB" sz="900" b="1">
                <a:solidFill>
                  <a:srgbClr val="000000"/>
                </a:solidFill>
                <a:latin typeface="Century Gothic" panose="020B0502020202020204" pitchFamily="34" charset="0"/>
              </a:rPr>
              <a:t>Linking the number symbol (numeral) with its cardinal value.</a:t>
            </a:r>
            <a:endParaRPr lang="en-GB" sz="900" b="1" i="0" u="none" strike="noStrike" baseline="0">
              <a:solidFill>
                <a:srgbClr val="000000"/>
              </a:solidFill>
              <a:latin typeface="Century Gothic" panose="020B0502020202020204" pitchFamily="34" charset="0"/>
            </a:endParaRPr>
          </a:p>
          <a:p>
            <a:r>
              <a:rPr lang="en-GB" sz="1100" b="0" i="0" u="none" strike="noStrike" baseline="0">
                <a:solidFill>
                  <a:srgbClr val="000000"/>
                </a:solidFill>
                <a:latin typeface="Calibri" panose="020F0502020204030204" pitchFamily="34" charset="0"/>
              </a:rPr>
              <a:t>	</a:t>
            </a:r>
          </a:p>
          <a:p>
            <a:endParaRPr lang="en-GB" sz="1100" b="0" i="0" u="none" strike="noStrike" baseline="0">
              <a:solidFill>
                <a:srgbClr val="000000"/>
              </a:solidFill>
              <a:latin typeface="Century Gothic" panose="020B0502020202020204" pitchFamily="34" charset="0"/>
            </a:endParaRPr>
          </a:p>
          <a:p>
            <a:r>
              <a:rPr lang="en-GB" sz="1800" b="0" i="0" u="none" strike="noStrike" baseline="0">
                <a:solidFill>
                  <a:srgbClr val="000000"/>
                </a:solidFill>
                <a:latin typeface="Calibri" panose="020F0502020204030204" pitchFamily="34" charset="0"/>
              </a:rPr>
              <a:t>	</a:t>
            </a:r>
          </a:p>
        </p:txBody>
      </p:sp>
      <p:sp>
        <p:nvSpPr>
          <p:cNvPr id="18" name="Rectangle 17">
            <a:extLst>
              <a:ext uri="{FF2B5EF4-FFF2-40B4-BE49-F238E27FC236}">
                <a16:creationId xmlns:a16="http://schemas.microsoft.com/office/drawing/2014/main" id="{E7D3B6FF-CD7B-4422-86C6-800E979B7FF9}"/>
              </a:ext>
            </a:extLst>
          </p:cNvPr>
          <p:cNvSpPr/>
          <p:nvPr/>
        </p:nvSpPr>
        <p:spPr>
          <a:xfrm>
            <a:off x="4572000" y="2619369"/>
            <a:ext cx="2057400" cy="36687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endParaRPr lang="en-GB" sz="900" b="1" i="0" u="none" strike="noStrike" baseline="0">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900" b="1">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800" b="1" i="0" u="none" strike="noStrike" baseline="0">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800" b="1">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800" b="1" i="0" u="none" strike="noStrike" baseline="0">
              <a:solidFill>
                <a:srgbClr val="000000"/>
              </a:solidFill>
              <a:latin typeface="Century Gothic" panose="020B0502020202020204" pitchFamily="34" charset="0"/>
            </a:endParaRPr>
          </a:p>
          <a:p>
            <a:pPr marL="171450" indent="-171450">
              <a:buFont typeface="Arial" panose="020B0604020202020204" pitchFamily="34" charset="0"/>
              <a:buChar char="•"/>
            </a:pPr>
            <a:r>
              <a:rPr lang="en-GB" sz="800" b="1" i="0" u="none" strike="noStrike" baseline="0">
                <a:solidFill>
                  <a:srgbClr val="000000"/>
                </a:solidFill>
                <a:latin typeface="Century Gothic" panose="020B0502020202020204" pitchFamily="34" charset="0"/>
              </a:rPr>
              <a:t>Show a number of fingers together without counting;</a:t>
            </a:r>
          </a:p>
          <a:p>
            <a:pPr marL="171450" indent="-171450">
              <a:buFont typeface="Arial" panose="020B0604020202020204" pitchFamily="34" charset="0"/>
              <a:buChar char="•"/>
            </a:pPr>
            <a:r>
              <a:rPr lang="en-GB" sz="800" b="1" i="0" u="none" strike="noStrike" baseline="0">
                <a:solidFill>
                  <a:srgbClr val="000000"/>
                </a:solidFill>
                <a:latin typeface="Century Gothic" panose="020B0502020202020204" pitchFamily="34" charset="0"/>
              </a:rPr>
              <a:t>Beginning to use ‘teens’ to count beyond 10;</a:t>
            </a:r>
          </a:p>
          <a:p>
            <a:pPr marL="171450" indent="-171450">
              <a:buFont typeface="Arial" panose="020B0604020202020204" pitchFamily="34" charset="0"/>
              <a:buChar char="•"/>
            </a:pPr>
            <a:r>
              <a:rPr lang="en-GB" sz="800" b="1">
                <a:solidFill>
                  <a:srgbClr val="000000"/>
                </a:solidFill>
                <a:latin typeface="Century Gothic" panose="020B0502020202020204" pitchFamily="34" charset="0"/>
              </a:rPr>
              <a:t>C</a:t>
            </a:r>
            <a:r>
              <a:rPr lang="en-GB" sz="800" b="1" i="0" u="none" strike="noStrike" baseline="0">
                <a:solidFill>
                  <a:srgbClr val="000000"/>
                </a:solidFill>
                <a:latin typeface="Century Gothic" panose="020B0502020202020204" pitchFamily="34" charset="0"/>
              </a:rPr>
              <a:t>ounting an irregular arrangement of up to ten objects;</a:t>
            </a:r>
          </a:p>
          <a:p>
            <a:pPr marL="171450" indent="-171450">
              <a:buFont typeface="Arial" panose="020B0604020202020204" pitchFamily="34" charset="0"/>
              <a:buChar char="•"/>
            </a:pPr>
            <a:r>
              <a:rPr lang="en-GB" sz="800" b="1">
                <a:solidFill>
                  <a:srgbClr val="000000"/>
                </a:solidFill>
                <a:latin typeface="Century Gothic" panose="020B0502020202020204" pitchFamily="34" charset="0"/>
              </a:rPr>
              <a:t>F</a:t>
            </a:r>
            <a:r>
              <a:rPr lang="en-GB" sz="800" b="1" i="0" u="none" strike="noStrike" baseline="0">
                <a:solidFill>
                  <a:srgbClr val="000000"/>
                </a:solidFill>
                <a:latin typeface="Century Gothic" panose="020B0502020202020204" pitchFamily="34" charset="0"/>
              </a:rPr>
              <a:t>inding one more or one </a:t>
            </a:r>
            <a:r>
              <a:rPr lang="en-GB" sz="800" b="1">
                <a:solidFill>
                  <a:srgbClr val="000000"/>
                </a:solidFill>
                <a:latin typeface="Century Gothic" panose="020B0502020202020204" pitchFamily="34" charset="0"/>
              </a:rPr>
              <a:t>fewer</a:t>
            </a:r>
            <a:r>
              <a:rPr lang="en-GB" sz="800" b="1" i="0" u="none" strike="noStrike" baseline="0">
                <a:solidFill>
                  <a:srgbClr val="000000"/>
                </a:solidFill>
                <a:latin typeface="Century Gothic" panose="020B0502020202020204" pitchFamily="34" charset="0"/>
              </a:rPr>
              <a:t> from a group of up to five objects, then ten objects;</a:t>
            </a:r>
          </a:p>
          <a:p>
            <a:pPr marL="171450" indent="-171450">
              <a:buFont typeface="Arial" panose="020B0604020202020204" pitchFamily="34" charset="0"/>
              <a:buChar char="•"/>
            </a:pPr>
            <a:r>
              <a:rPr lang="en-GB" sz="800" b="1">
                <a:solidFill>
                  <a:srgbClr val="000000"/>
                </a:solidFill>
                <a:latin typeface="Century Gothic" panose="020B0502020202020204" pitchFamily="34" charset="0"/>
              </a:rPr>
              <a:t>E</a:t>
            </a:r>
            <a:r>
              <a:rPr lang="en-GB" sz="800" b="1" i="0" u="none" strike="noStrike" baseline="0">
                <a:solidFill>
                  <a:srgbClr val="000000"/>
                </a:solidFill>
                <a:latin typeface="Century Gothic" panose="020B0502020202020204" pitchFamily="34" charset="0"/>
              </a:rPr>
              <a:t>stimating how many objects they can see and checking by counting them;</a:t>
            </a:r>
          </a:p>
          <a:p>
            <a:pPr marL="171450" indent="-171450">
              <a:buFont typeface="Arial" panose="020B0604020202020204" pitchFamily="34" charset="0"/>
              <a:buChar char="•"/>
            </a:pPr>
            <a:r>
              <a:rPr lang="en-GB" sz="800" b="1">
                <a:solidFill>
                  <a:srgbClr val="000000"/>
                </a:solidFill>
                <a:latin typeface="Century Gothic" panose="020B0502020202020204" pitchFamily="34" charset="0"/>
              </a:rPr>
              <a:t>U</a:t>
            </a:r>
            <a:r>
              <a:rPr lang="en-GB" sz="800" b="1" i="0" u="none" strike="noStrike" baseline="0">
                <a:solidFill>
                  <a:srgbClr val="000000"/>
                </a:solidFill>
                <a:latin typeface="Century Gothic" panose="020B0502020202020204" pitchFamily="34" charset="0"/>
              </a:rPr>
              <a:t>sing the language of ‘more’ and ‘fewer’ to compare two sets of objects;</a:t>
            </a:r>
          </a:p>
          <a:p>
            <a:pPr marL="171450" indent="-171450">
              <a:buFont typeface="Arial" panose="020B0604020202020204" pitchFamily="34" charset="0"/>
              <a:buChar char="•"/>
            </a:pPr>
            <a:r>
              <a:rPr lang="en-GB" sz="800" b="1">
                <a:solidFill>
                  <a:srgbClr val="000000"/>
                </a:solidFill>
                <a:latin typeface="Century Gothic" panose="020B0502020202020204" pitchFamily="34" charset="0"/>
              </a:rPr>
              <a:t>U</a:t>
            </a:r>
            <a:r>
              <a:rPr lang="en-GB" sz="800" b="1" i="0" u="none" strike="noStrike" baseline="0">
                <a:solidFill>
                  <a:srgbClr val="000000"/>
                </a:solidFill>
                <a:latin typeface="Century Gothic" panose="020B0502020202020204" pitchFamily="34" charset="0"/>
              </a:rPr>
              <a:t>nderstanding 5, 6, 7 etc and all manipulations of the number;</a:t>
            </a:r>
            <a:endParaRPr lang="en-GB" sz="800" b="0" i="0" u="none" strike="noStrike" baseline="0">
              <a:latin typeface="Century Gothic" panose="020B0502020202020204" pitchFamily="34" charset="0"/>
            </a:endParaRPr>
          </a:p>
          <a:p>
            <a:pPr marL="171450" indent="-171450">
              <a:buFont typeface="Arial" panose="020B0604020202020204" pitchFamily="34" charset="0"/>
              <a:buChar char="•"/>
            </a:pPr>
            <a:r>
              <a:rPr lang="en-GB" sz="800" b="1">
                <a:solidFill>
                  <a:srgbClr val="000000"/>
                </a:solidFill>
                <a:latin typeface="Century Gothic" panose="020B0502020202020204" pitchFamily="34" charset="0"/>
              </a:rPr>
              <a:t>F</a:t>
            </a:r>
            <a:r>
              <a:rPr lang="en-GB" sz="800" b="1" i="0" u="none" strike="noStrike" baseline="0">
                <a:solidFill>
                  <a:srgbClr val="000000"/>
                </a:solidFill>
                <a:latin typeface="Century Gothic" panose="020B0502020202020204" pitchFamily="34" charset="0"/>
              </a:rPr>
              <a:t>inding the total number of items in two groups by counting all of them; </a:t>
            </a:r>
          </a:p>
          <a:p>
            <a:pPr marL="171450" indent="-171450">
              <a:buFont typeface="Arial" panose="020B0604020202020204" pitchFamily="34" charset="0"/>
              <a:buChar char="•"/>
            </a:pPr>
            <a:r>
              <a:rPr lang="en-GB" sz="800" b="1">
                <a:solidFill>
                  <a:srgbClr val="000000"/>
                </a:solidFill>
                <a:latin typeface="Century Gothic" panose="020B0502020202020204" pitchFamily="34" charset="0"/>
              </a:rPr>
              <a:t>B</a:t>
            </a:r>
            <a:r>
              <a:rPr lang="en-GB" sz="800" b="1" i="0" u="none" strike="noStrike" baseline="0">
                <a:solidFill>
                  <a:srgbClr val="000000"/>
                </a:solidFill>
                <a:latin typeface="Century Gothic" panose="020B0502020202020204" pitchFamily="34" charset="0"/>
              </a:rPr>
              <a:t>eginning to use the vocabulary involved in adding and subtracting including counting on and back;</a:t>
            </a:r>
          </a:p>
          <a:p>
            <a:pPr marL="171450" indent="-171450">
              <a:buFont typeface="Arial" panose="020B0604020202020204" pitchFamily="34" charset="0"/>
              <a:buChar char="•"/>
            </a:pPr>
            <a:r>
              <a:rPr lang="en-GB" sz="800" b="1">
                <a:solidFill>
                  <a:srgbClr val="000000"/>
                </a:solidFill>
                <a:latin typeface="Century Gothic" panose="020B0502020202020204" pitchFamily="34" charset="0"/>
              </a:rPr>
              <a:t>U</a:t>
            </a:r>
            <a:r>
              <a:rPr lang="en-GB" sz="800" b="1" i="0" u="none" strike="noStrike" baseline="0">
                <a:solidFill>
                  <a:srgbClr val="000000"/>
                </a:solidFill>
                <a:latin typeface="Century Gothic" panose="020B0502020202020204" pitchFamily="34" charset="0"/>
              </a:rPr>
              <a:t>nderstand addition up to 5 using all combinations. Then 6, 7, 8, 9, 10</a:t>
            </a:r>
            <a:r>
              <a:rPr lang="en-GB" sz="800" b="1">
                <a:solidFill>
                  <a:srgbClr val="000000"/>
                </a:solidFill>
                <a:latin typeface="Century Gothic" panose="020B0502020202020204" pitchFamily="34" charset="0"/>
              </a:rPr>
              <a:t>;</a:t>
            </a:r>
          </a:p>
          <a:p>
            <a:pPr marL="171450" indent="-171450">
              <a:buFont typeface="Arial" panose="020B0604020202020204" pitchFamily="34" charset="0"/>
              <a:buChar char="•"/>
            </a:pPr>
            <a:r>
              <a:rPr lang="en-GB" sz="800" b="1" i="0" u="none" strike="noStrike" baseline="0">
                <a:solidFill>
                  <a:srgbClr val="000000"/>
                </a:solidFill>
                <a:latin typeface="Century Gothic" panose="020B0502020202020204" pitchFamily="34" charset="0"/>
              </a:rPr>
              <a:t>Automatically recall number bonds for numbers 0 to 10.</a:t>
            </a:r>
          </a:p>
          <a:p>
            <a:r>
              <a:rPr lang="en-GB" sz="1800" b="0" i="0" u="none" strike="noStrike" baseline="0">
                <a:solidFill>
                  <a:srgbClr val="000000"/>
                </a:solidFill>
                <a:latin typeface="Calibri" panose="020F0502020204030204" pitchFamily="34" charset="0"/>
              </a:rPr>
              <a:t>	</a:t>
            </a:r>
          </a:p>
          <a:p>
            <a:endParaRPr lang="en-GB" sz="1000" b="1" i="0" u="none" strike="noStrike" baseline="0">
              <a:solidFill>
                <a:srgbClr val="000000"/>
              </a:solidFill>
              <a:latin typeface="Century Gothic" panose="020B0502020202020204" pitchFamily="34" charset="0"/>
            </a:endParaRPr>
          </a:p>
          <a:p>
            <a:r>
              <a:rPr lang="en-GB" sz="1000" b="0" i="0" u="none" strike="noStrike" baseline="0">
                <a:solidFill>
                  <a:srgbClr val="000000"/>
                </a:solidFill>
                <a:latin typeface="Century Gothic" panose="020B0502020202020204" pitchFamily="34" charset="0"/>
              </a:rPr>
              <a:t>	</a:t>
            </a:r>
          </a:p>
          <a:p>
            <a:r>
              <a:rPr lang="en-GB" sz="1100" b="0" i="0" u="none" strike="noStrike" baseline="0">
                <a:solidFill>
                  <a:srgbClr val="000000"/>
                </a:solidFill>
                <a:latin typeface="Century Gothic" panose="020B0502020202020204" pitchFamily="34" charset="0"/>
              </a:rPr>
              <a:t>	</a:t>
            </a:r>
          </a:p>
        </p:txBody>
      </p:sp>
      <p:sp>
        <p:nvSpPr>
          <p:cNvPr id="19" name="Rectangle 18">
            <a:extLst>
              <a:ext uri="{FF2B5EF4-FFF2-40B4-BE49-F238E27FC236}">
                <a16:creationId xmlns:a16="http://schemas.microsoft.com/office/drawing/2014/main" id="{CD0CD56C-65AD-4C76-900E-E4B82122E69D}"/>
              </a:ext>
            </a:extLst>
          </p:cNvPr>
          <p:cNvSpPr/>
          <p:nvPr/>
        </p:nvSpPr>
        <p:spPr>
          <a:xfrm>
            <a:off x="6938962" y="2771775"/>
            <a:ext cx="1838326" cy="35845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800" b="0" i="0" u="none" strike="noStrike" baseline="0" dirty="0">
              <a:latin typeface="Century Gothic" panose="020B0502020202020204" pitchFamily="34" charset="0"/>
            </a:endParaRPr>
          </a:p>
          <a:p>
            <a:pPr marL="171450" indent="-171450">
              <a:buFont typeface="Arial" panose="020B0604020202020204" pitchFamily="34" charset="0"/>
              <a:buChar char="•"/>
            </a:pPr>
            <a:endParaRPr lang="en-GB" sz="800" b="1" u="none" strike="noStrike" baseline="0" dirty="0">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800" b="1" dirty="0">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800" b="1" u="none" strike="noStrike" baseline="0" dirty="0">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850" b="1" u="none" strike="noStrike" baseline="0" dirty="0">
              <a:solidFill>
                <a:srgbClr val="000000"/>
              </a:solidFill>
              <a:latin typeface="Century Gothic" panose="020B0502020202020204" pitchFamily="34" charset="0"/>
            </a:endParaRPr>
          </a:p>
          <a:p>
            <a:pPr marL="171450" indent="-171450">
              <a:buFont typeface="Arial" panose="020B0604020202020204" pitchFamily="34" charset="0"/>
              <a:buChar char="•"/>
            </a:pPr>
            <a:r>
              <a:rPr lang="en-GB" sz="800" b="1" u="none" strike="noStrike" baseline="0" dirty="0">
                <a:solidFill>
                  <a:srgbClr val="000000"/>
                </a:solidFill>
                <a:latin typeface="Century Gothic" panose="020B0502020202020204" pitchFamily="34" charset="0"/>
              </a:rPr>
              <a:t>Have a deep understanding of numbers to 10, including the composition of each number;</a:t>
            </a:r>
          </a:p>
          <a:p>
            <a:pPr marL="171450" indent="-171450">
              <a:buFont typeface="Arial" panose="020B0604020202020204" pitchFamily="34" charset="0"/>
              <a:buChar char="•"/>
            </a:pPr>
            <a:r>
              <a:rPr lang="en-GB" sz="800" b="1" u="none" strike="noStrike" baseline="0" dirty="0">
                <a:solidFill>
                  <a:srgbClr val="000000"/>
                </a:solidFill>
                <a:latin typeface="Century Gothic" panose="020B0502020202020204" pitchFamily="34" charset="0"/>
              </a:rPr>
              <a:t>Subitise (recognise quantities without counting) up to 5;</a:t>
            </a:r>
          </a:p>
          <a:p>
            <a:pPr marL="171450" indent="-171450">
              <a:buFont typeface="Arial" panose="020B0604020202020204" pitchFamily="34" charset="0"/>
              <a:buChar char="•"/>
            </a:pPr>
            <a:r>
              <a:rPr lang="en-GB" sz="800" b="1" u="none" strike="noStrike" baseline="0" dirty="0">
                <a:solidFill>
                  <a:srgbClr val="000000"/>
                </a:solidFill>
                <a:latin typeface="Century Gothic" panose="020B0502020202020204" pitchFamily="34" charset="0"/>
              </a:rPr>
              <a:t>Automatically recall (without reference to rhymes, counting or other aids) number bonds up to 5 (including subtraction facts) and some number bonds to 10, including double facts;</a:t>
            </a:r>
            <a:endParaRPr lang="en-GB" sz="800" b="0" i="0" u="none" strike="noStrike" baseline="0" dirty="0">
              <a:latin typeface="Century Gothic" panose="020B0502020202020204" pitchFamily="34" charset="0"/>
            </a:endParaRPr>
          </a:p>
          <a:p>
            <a:pPr marL="171450" indent="-171450">
              <a:buFont typeface="Arial" panose="020B0604020202020204" pitchFamily="34" charset="0"/>
              <a:buChar char="•"/>
            </a:pPr>
            <a:r>
              <a:rPr lang="en-GB" sz="800" b="1" u="none" strike="noStrike" baseline="0" dirty="0">
                <a:solidFill>
                  <a:srgbClr val="000000"/>
                </a:solidFill>
                <a:latin typeface="Century Gothic" panose="020B0502020202020204" pitchFamily="34" charset="0"/>
              </a:rPr>
              <a:t>Verbally count beyond 20, recognising the pattern of the counting system;</a:t>
            </a:r>
          </a:p>
          <a:p>
            <a:pPr marL="171450" indent="-171450">
              <a:buFont typeface="Arial" panose="020B0604020202020204" pitchFamily="34" charset="0"/>
              <a:buChar char="•"/>
            </a:pPr>
            <a:r>
              <a:rPr lang="en-GB" sz="800" b="1" u="none" strike="noStrike" baseline="0" dirty="0">
                <a:solidFill>
                  <a:srgbClr val="000000"/>
                </a:solidFill>
                <a:latin typeface="Century Gothic" panose="020B0502020202020204" pitchFamily="34" charset="0"/>
              </a:rPr>
              <a:t>Compare quantities up to 10 in different contexts, recognising when one quantity is greater than, less than or the same as the other quantity;</a:t>
            </a:r>
          </a:p>
          <a:p>
            <a:pPr marL="171450" indent="-171450">
              <a:buFont typeface="Arial" panose="020B0604020202020204" pitchFamily="34" charset="0"/>
              <a:buChar char="•"/>
            </a:pPr>
            <a:r>
              <a:rPr lang="en-GB" sz="800" b="1" dirty="0">
                <a:solidFill>
                  <a:srgbClr val="000000"/>
                </a:solidFill>
                <a:latin typeface="Century Gothic" panose="020B0502020202020204" pitchFamily="34" charset="0"/>
              </a:rPr>
              <a:t>E</a:t>
            </a:r>
            <a:r>
              <a:rPr lang="en-GB" sz="800" b="1" u="none" strike="noStrike" baseline="0" dirty="0">
                <a:solidFill>
                  <a:srgbClr val="000000"/>
                </a:solidFill>
                <a:latin typeface="Century Gothic" panose="020B0502020202020204" pitchFamily="34" charset="0"/>
              </a:rPr>
              <a:t>xplore and represent patterns within numbers up to 10, including evens and odds, double facts and how quantities can be distributed equally.</a:t>
            </a:r>
          </a:p>
          <a:p>
            <a:r>
              <a:rPr lang="en-GB" sz="1800" b="0" i="0" u="none" strike="noStrike" baseline="0" dirty="0">
                <a:solidFill>
                  <a:srgbClr val="000000"/>
                </a:solidFill>
                <a:latin typeface="Calibri" panose="020F0502020204030204" pitchFamily="34" charset="0"/>
              </a:rPr>
              <a:t>	</a:t>
            </a:r>
          </a:p>
          <a:p>
            <a:pPr marL="171450" indent="-171450">
              <a:buFont typeface="Arial" panose="020B0604020202020204" pitchFamily="34" charset="0"/>
              <a:buChar char="•"/>
            </a:pPr>
            <a:endParaRPr lang="en-GB" sz="1000" b="1" u="none" strike="noStrike" baseline="0" dirty="0">
              <a:solidFill>
                <a:srgbClr val="000000"/>
              </a:solidFill>
              <a:latin typeface="Century Gothic" panose="020B0502020202020204" pitchFamily="34" charset="0"/>
            </a:endParaRPr>
          </a:p>
          <a:p>
            <a:r>
              <a:rPr lang="en-GB" sz="1000" b="0" i="0" u="none" strike="noStrike" baseline="0" dirty="0">
                <a:solidFill>
                  <a:srgbClr val="000000"/>
                </a:solidFill>
                <a:latin typeface="Century Gothic" panose="020B0502020202020204" pitchFamily="34" charset="0"/>
              </a:rPr>
              <a:t>	</a:t>
            </a:r>
          </a:p>
        </p:txBody>
      </p:sp>
      <p:sp>
        <p:nvSpPr>
          <p:cNvPr id="20" name="Rectangle 19">
            <a:extLst>
              <a:ext uri="{FF2B5EF4-FFF2-40B4-BE49-F238E27FC236}">
                <a16:creationId xmlns:a16="http://schemas.microsoft.com/office/drawing/2014/main" id="{413742AF-BA83-4051-9991-E630CD14E758}"/>
              </a:ext>
            </a:extLst>
          </p:cNvPr>
          <p:cNvSpPr/>
          <p:nvPr/>
        </p:nvSpPr>
        <p:spPr>
          <a:xfrm>
            <a:off x="6938962" y="1733550"/>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working at the expected level of  development will</a:t>
            </a:r>
          </a:p>
        </p:txBody>
      </p:sp>
      <p:sp>
        <p:nvSpPr>
          <p:cNvPr id="21" name="TextBox 20">
            <a:extLst>
              <a:ext uri="{FF2B5EF4-FFF2-40B4-BE49-F238E27FC236}">
                <a16:creationId xmlns:a16="http://schemas.microsoft.com/office/drawing/2014/main" id="{FBCB89E0-C069-4CEB-BC6D-5EB35A248B7E}"/>
              </a:ext>
            </a:extLst>
          </p:cNvPr>
          <p:cNvSpPr txBox="1"/>
          <p:nvPr/>
        </p:nvSpPr>
        <p:spPr>
          <a:xfrm>
            <a:off x="6938962" y="1254324"/>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reception</a:t>
            </a:r>
          </a:p>
        </p:txBody>
      </p:sp>
      <p:sp>
        <p:nvSpPr>
          <p:cNvPr id="22" name="Rectangle 21">
            <a:extLst>
              <a:ext uri="{FF2B5EF4-FFF2-40B4-BE49-F238E27FC236}">
                <a16:creationId xmlns:a16="http://schemas.microsoft.com/office/drawing/2014/main" id="{F5A80219-CC73-487D-8C49-A69B40E54900}"/>
              </a:ext>
            </a:extLst>
          </p:cNvPr>
          <p:cNvSpPr/>
          <p:nvPr/>
        </p:nvSpPr>
        <p:spPr>
          <a:xfrm>
            <a:off x="295275" y="1733550"/>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3" name="TextBox 22">
            <a:extLst>
              <a:ext uri="{FF2B5EF4-FFF2-40B4-BE49-F238E27FC236}">
                <a16:creationId xmlns:a16="http://schemas.microsoft.com/office/drawing/2014/main" id="{CAFBF1F9-26A8-4240-A8EF-4419BE9A4ED5}"/>
              </a:ext>
            </a:extLst>
          </p:cNvPr>
          <p:cNvSpPr txBox="1"/>
          <p:nvPr/>
        </p:nvSpPr>
        <p:spPr>
          <a:xfrm>
            <a:off x="295275" y="1254324"/>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nursery</a:t>
            </a:r>
          </a:p>
        </p:txBody>
      </p:sp>
      <p:sp>
        <p:nvSpPr>
          <p:cNvPr id="24" name="TextBox 23">
            <a:extLst>
              <a:ext uri="{FF2B5EF4-FFF2-40B4-BE49-F238E27FC236}">
                <a16:creationId xmlns:a16="http://schemas.microsoft.com/office/drawing/2014/main" id="{24CAB40F-BE79-418F-9720-64E8B908F3AD}"/>
              </a:ext>
            </a:extLst>
          </p:cNvPr>
          <p:cNvSpPr txBox="1"/>
          <p:nvPr/>
        </p:nvSpPr>
        <p:spPr>
          <a:xfrm>
            <a:off x="2324100" y="1254323"/>
            <a:ext cx="2024062"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autumn term</a:t>
            </a:r>
          </a:p>
        </p:txBody>
      </p:sp>
      <p:sp>
        <p:nvSpPr>
          <p:cNvPr id="25" name="TextBox 24">
            <a:extLst>
              <a:ext uri="{FF2B5EF4-FFF2-40B4-BE49-F238E27FC236}">
                <a16:creationId xmlns:a16="http://schemas.microsoft.com/office/drawing/2014/main" id="{63EE487E-E363-457A-A9DF-2C0982732CCE}"/>
              </a:ext>
            </a:extLst>
          </p:cNvPr>
          <p:cNvSpPr txBox="1"/>
          <p:nvPr/>
        </p:nvSpPr>
        <p:spPr>
          <a:xfrm>
            <a:off x="4724399" y="1254323"/>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spring term</a:t>
            </a:r>
          </a:p>
        </p:txBody>
      </p:sp>
      <p:sp>
        <p:nvSpPr>
          <p:cNvPr id="26" name="Rectangle 25">
            <a:extLst>
              <a:ext uri="{FF2B5EF4-FFF2-40B4-BE49-F238E27FC236}">
                <a16:creationId xmlns:a16="http://schemas.microsoft.com/office/drawing/2014/main" id="{C50C895F-7FD7-4E98-BDCF-7F25CF6C1ECF}"/>
              </a:ext>
            </a:extLst>
          </p:cNvPr>
          <p:cNvSpPr/>
          <p:nvPr/>
        </p:nvSpPr>
        <p:spPr>
          <a:xfrm>
            <a:off x="2509836" y="1733549"/>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7" name="Rectangle 26">
            <a:extLst>
              <a:ext uri="{FF2B5EF4-FFF2-40B4-BE49-F238E27FC236}">
                <a16:creationId xmlns:a16="http://schemas.microsoft.com/office/drawing/2014/main" id="{030045F8-D53B-43FE-8544-571B158C799C}"/>
              </a:ext>
            </a:extLst>
          </p:cNvPr>
          <p:cNvSpPr/>
          <p:nvPr/>
        </p:nvSpPr>
        <p:spPr>
          <a:xfrm>
            <a:off x="4724397" y="1733548"/>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3" name="Footer Placeholder 2">
            <a:extLst>
              <a:ext uri="{FF2B5EF4-FFF2-40B4-BE49-F238E27FC236}">
                <a16:creationId xmlns:a16="http://schemas.microsoft.com/office/drawing/2014/main" id="{4B9C124B-7FA2-FD4D-E68C-51DF22346C82}"/>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B9F4965A-0F5B-5540-F7F1-25CADF6D3305}"/>
              </a:ext>
            </a:extLst>
          </p:cNvPr>
          <p:cNvSpPr>
            <a:spLocks noGrp="1"/>
          </p:cNvSpPr>
          <p:nvPr>
            <p:ph type="sldNum" sz="quarter" idx="12"/>
          </p:nvPr>
        </p:nvSpPr>
        <p:spPr/>
        <p:txBody>
          <a:bodyPr/>
          <a:lstStyle/>
          <a:p>
            <a:fld id="{ADBD1915-73F0-4A8D-B501-CF547A3FBDF8}" type="slidenum">
              <a:rPr lang="en-GB" smtClean="0"/>
              <a:t>41</a:t>
            </a:fld>
            <a:endParaRPr lang="en-GB"/>
          </a:p>
        </p:txBody>
      </p:sp>
    </p:spTree>
    <p:extLst>
      <p:ext uri="{BB962C8B-B14F-4D97-AF65-F5344CB8AC3E}">
        <p14:creationId xmlns:p14="http://schemas.microsoft.com/office/powerpoint/2010/main" val="167159059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8AFCE2CA-BB0E-43D8-B252-7A78CFA5B31D}"/>
              </a:ext>
            </a:extLst>
          </p:cNvPr>
          <p:cNvGraphicFramePr>
            <a:graphicFrameLocks noGrp="1"/>
          </p:cNvGraphicFramePr>
          <p:nvPr>
            <p:ph idx="1"/>
            <p:extLst>
              <p:ext uri="{D42A27DB-BD31-4B8C-83A1-F6EECF244321}">
                <p14:modId xmlns:p14="http://schemas.microsoft.com/office/powerpoint/2010/main" val="2938429959"/>
              </p:ext>
            </p:extLst>
          </p:nvPr>
        </p:nvGraphicFramePr>
        <p:xfrm>
          <a:off x="525282" y="561368"/>
          <a:ext cx="8165493" cy="741680"/>
        </p:xfrm>
        <a:graphic>
          <a:graphicData uri="http://schemas.openxmlformats.org/drawingml/2006/table">
            <a:tbl>
              <a:tblPr firstRow="1" bandRow="1">
                <a:tableStyleId>{5C22544A-7EE6-4342-B048-85BDC9FD1C3A}</a:tableStyleId>
              </a:tblPr>
              <a:tblGrid>
                <a:gridCol w="8165493">
                  <a:extLst>
                    <a:ext uri="{9D8B030D-6E8A-4147-A177-3AD203B41FA5}">
                      <a16:colId xmlns:a16="http://schemas.microsoft.com/office/drawing/2014/main" val="2352009460"/>
                    </a:ext>
                  </a:extLst>
                </a:gridCol>
              </a:tblGrid>
              <a:tr h="370840">
                <a:tc>
                  <a:txBody>
                    <a:bodyPr/>
                    <a:lstStyle/>
                    <a:p>
                      <a:pPr algn="ctr"/>
                      <a:r>
                        <a:rPr lang="en-GB">
                          <a:latin typeface="Century Gothic" panose="020B0502020202020204" pitchFamily="34" charset="0"/>
                        </a:rPr>
                        <a:t>MATHEMATICS: Progress beyond reception</a:t>
                      </a:r>
                    </a:p>
                  </a:txBody>
                  <a:tcPr>
                    <a:solidFill>
                      <a:srgbClr val="D280D0"/>
                    </a:solidFill>
                  </a:tcPr>
                </a:tc>
                <a:extLst>
                  <a:ext uri="{0D108BD9-81ED-4DB2-BD59-A6C34878D82A}">
                    <a16:rowId xmlns:a16="http://schemas.microsoft.com/office/drawing/2014/main" val="2330111559"/>
                  </a:ext>
                </a:extLst>
              </a:tr>
              <a:tr h="370840">
                <a:tc>
                  <a:txBody>
                    <a:bodyPr/>
                    <a:lstStyle/>
                    <a:p>
                      <a:pPr algn="ctr"/>
                      <a:r>
                        <a:rPr lang="en-GB" b="1">
                          <a:solidFill>
                            <a:srgbClr val="D280D0"/>
                          </a:solidFill>
                          <a:latin typeface="Century Gothic" panose="020B0502020202020204" pitchFamily="34" charset="0"/>
                        </a:rPr>
                        <a:t>Number and numerical patterns</a:t>
                      </a:r>
                    </a:p>
                  </a:txBody>
                  <a:tcPr>
                    <a:noFill/>
                  </a:tcPr>
                </a:tc>
                <a:extLst>
                  <a:ext uri="{0D108BD9-81ED-4DB2-BD59-A6C34878D82A}">
                    <a16:rowId xmlns:a16="http://schemas.microsoft.com/office/drawing/2014/main" val="2632676721"/>
                  </a:ext>
                </a:extLst>
              </a:tr>
            </a:tbl>
          </a:graphicData>
        </a:graphic>
      </p:graphicFrame>
      <p:sp>
        <p:nvSpPr>
          <p:cNvPr id="5" name="Rectangle 4">
            <a:extLst>
              <a:ext uri="{FF2B5EF4-FFF2-40B4-BE49-F238E27FC236}">
                <a16:creationId xmlns:a16="http://schemas.microsoft.com/office/drawing/2014/main" id="{DDAB8651-8FC1-40FF-B865-3B05F16409E5}"/>
              </a:ext>
            </a:extLst>
          </p:cNvPr>
          <p:cNvSpPr/>
          <p:nvPr/>
        </p:nvSpPr>
        <p:spPr>
          <a:xfrm>
            <a:off x="525283" y="2151572"/>
            <a:ext cx="3545785" cy="31586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1100" b="1" u="none" strike="noStrike" baseline="0">
                <a:solidFill>
                  <a:srgbClr val="000000"/>
                </a:solidFill>
                <a:latin typeface="Century Gothic" panose="020B0502020202020204" pitchFamily="34" charset="0"/>
              </a:rPr>
              <a:t>Have a deep understanding of numbers to 10, including the composition of each number;</a:t>
            </a:r>
          </a:p>
          <a:p>
            <a:pPr marL="171450" indent="-171450">
              <a:buFont typeface="Arial" panose="020B0604020202020204" pitchFamily="34" charset="0"/>
              <a:buChar char="•"/>
            </a:pPr>
            <a:r>
              <a:rPr lang="en-GB" sz="1100" b="1" u="none" strike="noStrike" baseline="0">
                <a:solidFill>
                  <a:srgbClr val="000000"/>
                </a:solidFill>
                <a:latin typeface="Century Gothic" panose="020B0502020202020204" pitchFamily="34" charset="0"/>
              </a:rPr>
              <a:t>Subitise (recognise quantities without counting) up to 5;</a:t>
            </a:r>
          </a:p>
          <a:p>
            <a:pPr marL="171450" indent="-171450">
              <a:buFont typeface="Arial" panose="020B0604020202020204" pitchFamily="34" charset="0"/>
              <a:buChar char="•"/>
            </a:pPr>
            <a:r>
              <a:rPr lang="en-GB" sz="1100" b="1" u="none" strike="noStrike" baseline="0">
                <a:solidFill>
                  <a:srgbClr val="000000"/>
                </a:solidFill>
                <a:latin typeface="Century Gothic" panose="020B0502020202020204" pitchFamily="34" charset="0"/>
              </a:rPr>
              <a:t>Automatically recall (without reference to rhymes, counting or other aids) number bonds up to 5 (including subtraction facts) and some number bonds to 10, including double facts;</a:t>
            </a:r>
            <a:endParaRPr lang="en-GB" sz="1100" b="0" i="0" u="none" strike="noStrike" baseline="0">
              <a:latin typeface="Century Gothic" panose="020B0502020202020204" pitchFamily="34" charset="0"/>
            </a:endParaRPr>
          </a:p>
          <a:p>
            <a:pPr marL="171450" indent="-171450">
              <a:buFont typeface="Arial" panose="020B0604020202020204" pitchFamily="34" charset="0"/>
              <a:buChar char="•"/>
            </a:pPr>
            <a:r>
              <a:rPr lang="en-GB" sz="1100" b="1" u="none" strike="noStrike" baseline="0">
                <a:solidFill>
                  <a:srgbClr val="000000"/>
                </a:solidFill>
                <a:latin typeface="Century Gothic" panose="020B0502020202020204" pitchFamily="34" charset="0"/>
              </a:rPr>
              <a:t>Verbally count beyond 20, recognising the pattern of the counting system;</a:t>
            </a:r>
          </a:p>
          <a:p>
            <a:pPr marL="171450" indent="-171450">
              <a:buFont typeface="Arial" panose="020B0604020202020204" pitchFamily="34" charset="0"/>
              <a:buChar char="•"/>
            </a:pPr>
            <a:r>
              <a:rPr lang="en-GB" sz="1100" b="1" u="none" strike="noStrike" baseline="0">
                <a:solidFill>
                  <a:srgbClr val="000000"/>
                </a:solidFill>
                <a:latin typeface="Century Gothic" panose="020B0502020202020204" pitchFamily="34" charset="0"/>
              </a:rPr>
              <a:t>Compare quantities up to 10 in different contexts, recognising when one quantity is greater than, less than or the same as the other quantity;</a:t>
            </a:r>
          </a:p>
          <a:p>
            <a:pPr marL="171450" indent="-171450">
              <a:buFont typeface="Arial" panose="020B0604020202020204" pitchFamily="34" charset="0"/>
              <a:buChar char="•"/>
            </a:pPr>
            <a:r>
              <a:rPr lang="en-GB" sz="1100" b="1">
                <a:solidFill>
                  <a:srgbClr val="000000"/>
                </a:solidFill>
                <a:latin typeface="Century Gothic" panose="020B0502020202020204" pitchFamily="34" charset="0"/>
              </a:rPr>
              <a:t>E</a:t>
            </a:r>
            <a:r>
              <a:rPr lang="en-GB" sz="1100" b="1" u="none" strike="noStrike" baseline="0">
                <a:solidFill>
                  <a:srgbClr val="000000"/>
                </a:solidFill>
                <a:latin typeface="Century Gothic" panose="020B0502020202020204" pitchFamily="34" charset="0"/>
              </a:rPr>
              <a:t>xplore and represent patterns within numbers up to 10, including evens and odds, double facts and how quantities can be distributed equally.</a:t>
            </a:r>
          </a:p>
        </p:txBody>
      </p:sp>
      <p:sp>
        <p:nvSpPr>
          <p:cNvPr id="6" name="Rectangle 5">
            <a:extLst>
              <a:ext uri="{FF2B5EF4-FFF2-40B4-BE49-F238E27FC236}">
                <a16:creationId xmlns:a16="http://schemas.microsoft.com/office/drawing/2014/main" id="{2184C2AF-0626-4C31-9DFE-403CE0970D57}"/>
              </a:ext>
            </a:extLst>
          </p:cNvPr>
          <p:cNvSpPr/>
          <p:nvPr/>
        </p:nvSpPr>
        <p:spPr>
          <a:xfrm>
            <a:off x="5144990" y="2151572"/>
            <a:ext cx="3545785" cy="27643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lvl="0" indent="-285750" algn="ctr">
              <a:buSzPct val="100000"/>
              <a:buFont typeface="Arial" panose="020B0604020202020204" pitchFamily="34" charset="0"/>
              <a:buChar char="•"/>
            </a:pPr>
            <a:endParaRPr lang="en-GB" sz="1400" b="1" u="none" baseline="0">
              <a:solidFill>
                <a:schemeClr val="tx1"/>
              </a:solidFill>
              <a:latin typeface="Century Gothic" pitchFamily="34"/>
            </a:endParaRPr>
          </a:p>
          <a:p>
            <a:pPr marL="285750" lvl="0" indent="-285750" algn="ctr">
              <a:buSzPct val="100000"/>
              <a:buFont typeface="Arial" panose="020B0604020202020204" pitchFamily="34" charset="0"/>
              <a:buChar char="•"/>
            </a:pPr>
            <a:endParaRPr lang="en-GB" sz="1400" b="1">
              <a:solidFill>
                <a:schemeClr val="tx1"/>
              </a:solidFill>
              <a:latin typeface="Century Gothic" pitchFamily="34"/>
            </a:endParaRPr>
          </a:p>
          <a:p>
            <a:pPr marL="285750" lvl="0" indent="-285750" algn="ctr">
              <a:buSzPct val="100000"/>
              <a:buFont typeface="Arial" panose="020B0604020202020204" pitchFamily="34" charset="0"/>
              <a:buChar char="•"/>
            </a:pPr>
            <a:endParaRPr lang="en-GB" sz="1400" b="1">
              <a:solidFill>
                <a:schemeClr val="tx1"/>
              </a:solidFill>
              <a:latin typeface="Century Gothic" pitchFamily="34"/>
            </a:endParaRPr>
          </a:p>
          <a:p>
            <a:pPr marL="285750" lvl="0" indent="-285750" algn="ctr">
              <a:buSzPct val="100000"/>
              <a:buFont typeface="Arial" panose="020B0604020202020204" pitchFamily="34" charset="0"/>
              <a:buChar char="•"/>
            </a:pPr>
            <a:endParaRPr lang="en-GB" sz="1400" b="1">
              <a:solidFill>
                <a:schemeClr val="tx1"/>
              </a:solidFill>
              <a:latin typeface="Century Gothic" pitchFamily="34"/>
            </a:endParaRPr>
          </a:p>
          <a:p>
            <a:pPr marL="285750" lvl="0" indent="-285750" algn="ctr">
              <a:buSzPct val="100000"/>
              <a:buFont typeface="Arial" panose="020B0604020202020204" pitchFamily="34" charset="0"/>
              <a:buChar char="•"/>
            </a:pPr>
            <a:endParaRPr lang="en-GB" sz="1400" b="1">
              <a:solidFill>
                <a:schemeClr val="tx1"/>
              </a:solidFill>
              <a:latin typeface="Century Gothic" pitchFamily="34"/>
            </a:endParaRPr>
          </a:p>
          <a:p>
            <a:pPr marL="342900" lvl="0" indent="-342900" algn="ctr">
              <a:spcAft>
                <a:spcPts val="800"/>
              </a:spcAft>
              <a:buSzPct val="100000"/>
              <a:buFont typeface="Arial" panose="020B0604020202020204" pitchFamily="34" charset="0"/>
              <a:buChar char="•"/>
            </a:pPr>
            <a:endParaRPr lang="en-GB" sz="1400" b="1">
              <a:solidFill>
                <a:schemeClr val="tx1"/>
              </a:solidFill>
              <a:latin typeface="Century Gothic" panose="020B0502020202020204" pitchFamily="34" charset="0"/>
              <a:ea typeface="Calibri" pitchFamily="34"/>
              <a:cs typeface="Times New Roman" pitchFamily="18"/>
            </a:endParaRPr>
          </a:p>
          <a:p>
            <a:pPr marL="342900" lvl="0" indent="-342900">
              <a:spcAft>
                <a:spcPts val="800"/>
              </a:spcAft>
              <a:buSzPct val="100000"/>
              <a:buFont typeface="Arial" panose="020B0604020202020204" pitchFamily="34" charset="0"/>
              <a:buChar char="•"/>
            </a:pPr>
            <a:r>
              <a:rPr lang="en-GB" sz="1100" b="1">
                <a:solidFill>
                  <a:schemeClr val="tx1"/>
                </a:solidFill>
                <a:latin typeface="Century Gothic" pitchFamily="34"/>
                <a:ea typeface="Calibri" pitchFamily="34"/>
                <a:cs typeface="Times New Roman" pitchFamily="18"/>
              </a:rPr>
              <a:t>Count to and across 100, forward and backward, beginning with 0 or 1, or from any given number;</a:t>
            </a:r>
          </a:p>
          <a:p>
            <a:pPr marL="342900" lvl="0" indent="-342900">
              <a:spcAft>
                <a:spcPts val="800"/>
              </a:spcAft>
              <a:buSzPct val="100000"/>
              <a:buFont typeface="Arial" panose="020B0604020202020204" pitchFamily="34" charset="0"/>
              <a:buChar char="•"/>
            </a:pPr>
            <a:r>
              <a:rPr lang="en-GB" sz="1100" b="1">
                <a:solidFill>
                  <a:schemeClr val="tx1"/>
                </a:solidFill>
                <a:latin typeface="Century Gothic" pitchFamily="34"/>
                <a:ea typeface="Calibri" pitchFamily="34"/>
                <a:cs typeface="Times New Roman" pitchFamily="18"/>
              </a:rPr>
              <a:t>Count in multiples of 2s, 5s and 10s;</a:t>
            </a:r>
          </a:p>
          <a:p>
            <a:pPr marL="342900" lvl="0" indent="-342900">
              <a:spcAft>
                <a:spcPts val="800"/>
              </a:spcAft>
              <a:buSzPct val="100000"/>
              <a:buFont typeface="Arial" panose="020B0604020202020204" pitchFamily="34" charset="0"/>
              <a:buChar char="•"/>
            </a:pPr>
            <a:r>
              <a:rPr lang="en-GB" sz="1100" b="1">
                <a:solidFill>
                  <a:schemeClr val="tx1"/>
                </a:solidFill>
                <a:latin typeface="Century Gothic" pitchFamily="34"/>
                <a:ea typeface="Calibri" pitchFamily="34"/>
                <a:cs typeface="Times New Roman" pitchFamily="18"/>
              </a:rPr>
              <a:t>Read and write numbers to 100 in numerals;</a:t>
            </a:r>
          </a:p>
          <a:p>
            <a:pPr marL="342900" indent="-342900">
              <a:spcAft>
                <a:spcPts val="800"/>
              </a:spcAft>
              <a:buSzPct val="100000"/>
              <a:buFont typeface="Arial" panose="020B0604020202020204" pitchFamily="34" charset="0"/>
              <a:buChar char="•"/>
            </a:pPr>
            <a:r>
              <a:rPr lang="en-GB" sz="1100" b="1">
                <a:solidFill>
                  <a:schemeClr val="tx1"/>
                </a:solidFill>
                <a:latin typeface="Century Gothic" pitchFamily="34"/>
                <a:ea typeface="Calibri" pitchFamily="34"/>
                <a:cs typeface="Times New Roman" pitchFamily="18"/>
              </a:rPr>
              <a:t>Given a number, identify 1 more or 1 less;</a:t>
            </a:r>
          </a:p>
          <a:p>
            <a:pPr marL="342900" indent="-342900">
              <a:spcAft>
                <a:spcPts val="800"/>
              </a:spcAft>
              <a:buSzPct val="100000"/>
              <a:buFont typeface="Arial" panose="020B0604020202020204" pitchFamily="34" charset="0"/>
              <a:buChar char="•"/>
            </a:pPr>
            <a:r>
              <a:rPr lang="en-GB" sz="1100" b="1">
                <a:solidFill>
                  <a:schemeClr val="tx1"/>
                </a:solidFill>
                <a:latin typeface="Century Gothic" pitchFamily="34"/>
                <a:ea typeface="Calibri" pitchFamily="34"/>
                <a:cs typeface="Times New Roman" pitchFamily="18"/>
              </a:rPr>
              <a:t>Read and write numbers from 1 to 20 in numerals and words;</a:t>
            </a:r>
          </a:p>
          <a:p>
            <a:pPr marL="342900" lvl="0" indent="-342900">
              <a:spcAft>
                <a:spcPts val="800"/>
              </a:spcAft>
              <a:buSzPct val="100000"/>
              <a:buFont typeface="Wingdings" pitchFamily="2"/>
              <a:buChar char="§"/>
            </a:pPr>
            <a:r>
              <a:rPr lang="en-GB" sz="1100" b="1">
                <a:solidFill>
                  <a:schemeClr val="tx1"/>
                </a:solidFill>
                <a:latin typeface="Century Gothic" pitchFamily="34"/>
                <a:ea typeface="Calibri" pitchFamily="34"/>
                <a:cs typeface="Times New Roman" pitchFamily="18"/>
              </a:rPr>
              <a:t>Read, write and interpret mathematical statements involving + - = signs;</a:t>
            </a:r>
          </a:p>
          <a:p>
            <a:pPr marL="342900" lvl="0" indent="-342900">
              <a:spcAft>
                <a:spcPts val="800"/>
              </a:spcAft>
              <a:buSzPct val="100000"/>
              <a:buFont typeface="Wingdings" pitchFamily="2"/>
              <a:buChar char="§"/>
            </a:pPr>
            <a:r>
              <a:rPr lang="en-GB" sz="1100" b="1">
                <a:solidFill>
                  <a:schemeClr val="tx1"/>
                </a:solidFill>
                <a:latin typeface="Century Gothic" pitchFamily="34"/>
                <a:ea typeface="Calibri" pitchFamily="34"/>
                <a:cs typeface="Times New Roman" pitchFamily="18"/>
              </a:rPr>
              <a:t>Represent and use number bonds and related subtractions facts within 20;</a:t>
            </a:r>
          </a:p>
          <a:p>
            <a:pPr marL="342900" indent="-342900">
              <a:spcAft>
                <a:spcPts val="800"/>
              </a:spcAft>
              <a:buSzPct val="100000"/>
              <a:buFont typeface="Wingdings" pitchFamily="2"/>
              <a:buChar char="§"/>
            </a:pPr>
            <a:r>
              <a:rPr lang="en-GB" sz="1100" b="1">
                <a:solidFill>
                  <a:schemeClr val="tx1"/>
                </a:solidFill>
                <a:latin typeface="Century Gothic" pitchFamily="34"/>
                <a:ea typeface="Calibri" pitchFamily="34"/>
                <a:cs typeface="Times New Roman" pitchFamily="18"/>
              </a:rPr>
              <a:t>Add and subtract 1-digit and 2-digit numbers to 20, including zero.</a:t>
            </a:r>
          </a:p>
          <a:p>
            <a:pPr lvl="0" algn="ctr">
              <a:spcAft>
                <a:spcPts val="800"/>
              </a:spcAft>
              <a:buSzPct val="100000"/>
            </a:pPr>
            <a:endParaRPr lang="en-GB" sz="1400" b="1" kern="1200">
              <a:solidFill>
                <a:schemeClr val="dk1"/>
              </a:solidFill>
              <a:effectLst/>
              <a:latin typeface="Century Gothic" panose="020B0502020202020204" pitchFamily="34" charset="0"/>
              <a:ea typeface="+mn-ea"/>
              <a:cs typeface="+mn-cs"/>
            </a:endParaRPr>
          </a:p>
          <a:p>
            <a:pPr marL="342900" lvl="0" indent="-342900">
              <a:spcAft>
                <a:spcPts val="0"/>
              </a:spcAft>
              <a:buSzPct val="100000"/>
              <a:buFont typeface="Wingdings" pitchFamily="2"/>
              <a:buChar char="§"/>
            </a:pPr>
            <a:endParaRPr lang="en-GB" sz="1400">
              <a:latin typeface="Century Gothic" pitchFamily="34"/>
              <a:ea typeface="Calibri" pitchFamily="34"/>
              <a:cs typeface="Times New Roman" pitchFamily="18"/>
            </a:endParaRPr>
          </a:p>
          <a:p>
            <a:pPr marL="171450" lvl="0" indent="-171450">
              <a:buSzPct val="100000"/>
              <a:buFont typeface="Arial" pitchFamily="34"/>
              <a:buChar char="•"/>
            </a:pPr>
            <a:endParaRPr lang="en-GB" sz="1400" u="none" baseline="0">
              <a:latin typeface="Century Gothic" pitchFamily="34"/>
            </a:endParaRPr>
          </a:p>
          <a:p>
            <a:pPr lvl="0" algn="ctr">
              <a:buSzPct val="100000"/>
            </a:pPr>
            <a:endParaRPr lang="en-GB" sz="1400" b="1" baseline="0">
              <a:solidFill>
                <a:schemeClr val="tx1"/>
              </a:solidFill>
              <a:latin typeface="Century Gothic" pitchFamily="34"/>
            </a:endParaRPr>
          </a:p>
        </p:txBody>
      </p:sp>
      <p:sp>
        <p:nvSpPr>
          <p:cNvPr id="7" name="Rectangle 6">
            <a:extLst>
              <a:ext uri="{FF2B5EF4-FFF2-40B4-BE49-F238E27FC236}">
                <a16:creationId xmlns:a16="http://schemas.microsoft.com/office/drawing/2014/main" id="{5AE092BA-DEB3-40C3-846C-EDD1AA98C4F0}"/>
              </a:ext>
            </a:extLst>
          </p:cNvPr>
          <p:cNvSpPr/>
          <p:nvPr/>
        </p:nvSpPr>
        <p:spPr>
          <a:xfrm>
            <a:off x="525281" y="1630017"/>
            <a:ext cx="3545785" cy="389614"/>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latin typeface="Century Gothic" panose="020B0502020202020204" pitchFamily="34" charset="0"/>
              </a:rPr>
              <a:t>Early learning goal</a:t>
            </a:r>
          </a:p>
        </p:txBody>
      </p:sp>
      <p:sp>
        <p:nvSpPr>
          <p:cNvPr id="8" name="Rectangle 7">
            <a:extLst>
              <a:ext uri="{FF2B5EF4-FFF2-40B4-BE49-F238E27FC236}">
                <a16:creationId xmlns:a16="http://schemas.microsoft.com/office/drawing/2014/main" id="{CA106F46-E18F-4EF8-92E8-5901BEFBE0B1}"/>
              </a:ext>
            </a:extLst>
          </p:cNvPr>
          <p:cNvSpPr/>
          <p:nvPr/>
        </p:nvSpPr>
        <p:spPr>
          <a:xfrm>
            <a:off x="5144989" y="1630017"/>
            <a:ext cx="3545785" cy="389614"/>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latin typeface="Century Gothic" panose="020B0502020202020204" pitchFamily="34" charset="0"/>
              </a:rPr>
              <a:t>End of Year 1 expectation</a:t>
            </a:r>
          </a:p>
        </p:txBody>
      </p:sp>
      <p:sp>
        <p:nvSpPr>
          <p:cNvPr id="3" name="Footer Placeholder 2">
            <a:extLst>
              <a:ext uri="{FF2B5EF4-FFF2-40B4-BE49-F238E27FC236}">
                <a16:creationId xmlns:a16="http://schemas.microsoft.com/office/drawing/2014/main" id="{6777AE52-CF24-F3C3-150C-15E77B5F4153}"/>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60486CAE-D12A-44E6-B274-619BD78D7B48}"/>
              </a:ext>
            </a:extLst>
          </p:cNvPr>
          <p:cNvSpPr>
            <a:spLocks noGrp="1"/>
          </p:cNvSpPr>
          <p:nvPr>
            <p:ph type="sldNum" sz="quarter" idx="12"/>
          </p:nvPr>
        </p:nvSpPr>
        <p:spPr/>
        <p:txBody>
          <a:bodyPr/>
          <a:lstStyle/>
          <a:p>
            <a:fld id="{ADBD1915-73F0-4A8D-B501-CF547A3FBDF8}" type="slidenum">
              <a:rPr lang="en-GB" smtClean="0"/>
              <a:t>42</a:t>
            </a:fld>
            <a:endParaRPr lang="en-GB"/>
          </a:p>
        </p:txBody>
      </p:sp>
    </p:spTree>
    <p:extLst>
      <p:ext uri="{BB962C8B-B14F-4D97-AF65-F5344CB8AC3E}">
        <p14:creationId xmlns:p14="http://schemas.microsoft.com/office/powerpoint/2010/main" val="160534039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652166-E394-63A1-6668-5487DE1E9950}"/>
            </a:ext>
          </a:extLst>
        </p:cNvPr>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BE93EBD8-3D95-29D1-5EAC-A68A85020EBA}"/>
              </a:ext>
            </a:extLst>
          </p:cNvPr>
          <p:cNvGraphicFramePr>
            <a:graphicFrameLocks noGrp="1"/>
          </p:cNvGraphicFramePr>
          <p:nvPr>
            <p:ph idx="1"/>
            <p:extLst>
              <p:ext uri="{D42A27DB-BD31-4B8C-83A1-F6EECF244321}">
                <p14:modId xmlns:p14="http://schemas.microsoft.com/office/powerpoint/2010/main" val="3187974258"/>
              </p:ext>
            </p:extLst>
          </p:nvPr>
        </p:nvGraphicFramePr>
        <p:xfrm>
          <a:off x="295275" y="225425"/>
          <a:ext cx="8482013" cy="741680"/>
        </p:xfrm>
        <a:graphic>
          <a:graphicData uri="http://schemas.openxmlformats.org/drawingml/2006/table">
            <a:tbl>
              <a:tblPr firstRow="1" bandRow="1">
                <a:tableStyleId>{5C22544A-7EE6-4342-B048-85BDC9FD1C3A}</a:tableStyleId>
              </a:tblPr>
              <a:tblGrid>
                <a:gridCol w="8482013">
                  <a:extLst>
                    <a:ext uri="{9D8B030D-6E8A-4147-A177-3AD203B41FA5}">
                      <a16:colId xmlns:a16="http://schemas.microsoft.com/office/drawing/2014/main" val="3754541971"/>
                    </a:ext>
                  </a:extLst>
                </a:gridCol>
              </a:tblGrid>
              <a:tr h="370840">
                <a:tc>
                  <a:txBody>
                    <a:bodyPr/>
                    <a:lstStyle/>
                    <a:p>
                      <a:pPr algn="ctr"/>
                      <a:r>
                        <a:rPr lang="en-GB">
                          <a:latin typeface="Century Gothic"/>
                        </a:rPr>
                        <a:t>MATHEMATICS: Progress through Nursery/FS1</a:t>
                      </a:r>
                      <a:endParaRPr lang="en-GB">
                        <a:latin typeface="Century Gothic" panose="020B0502020202020204" pitchFamily="34" charset="0"/>
                      </a:endParaRPr>
                    </a:p>
                  </a:txBody>
                  <a:tcPr>
                    <a:solidFill>
                      <a:srgbClr val="D280D0"/>
                    </a:solidFill>
                  </a:tcPr>
                </a:tc>
                <a:extLst>
                  <a:ext uri="{0D108BD9-81ED-4DB2-BD59-A6C34878D82A}">
                    <a16:rowId xmlns:a16="http://schemas.microsoft.com/office/drawing/2014/main" val="2121299838"/>
                  </a:ext>
                </a:extLst>
              </a:tr>
              <a:tr h="370840">
                <a:tc>
                  <a:txBody>
                    <a:bodyPr/>
                    <a:lstStyle/>
                    <a:p>
                      <a:pPr lvl="0" algn="ctr">
                        <a:buNone/>
                      </a:pPr>
                      <a:r>
                        <a:rPr lang="en-GB" b="1">
                          <a:solidFill>
                            <a:srgbClr val="D280D0"/>
                          </a:solidFill>
                          <a:latin typeface="Century Gothic"/>
                        </a:rPr>
                        <a:t>Numerical Pattern</a:t>
                      </a:r>
                      <a:endParaRPr lang="en-GB" b="1">
                        <a:solidFill>
                          <a:srgbClr val="D280D0"/>
                        </a:solidFill>
                        <a:latin typeface="Century Gothic" panose="020B0502020202020204" pitchFamily="34" charset="0"/>
                      </a:endParaRPr>
                    </a:p>
                  </a:txBody>
                  <a:tcPr>
                    <a:noFill/>
                  </a:tcPr>
                </a:tc>
                <a:extLst>
                  <a:ext uri="{0D108BD9-81ED-4DB2-BD59-A6C34878D82A}">
                    <a16:rowId xmlns:a16="http://schemas.microsoft.com/office/drawing/2014/main" val="762247846"/>
                  </a:ext>
                </a:extLst>
              </a:tr>
            </a:tbl>
          </a:graphicData>
        </a:graphic>
      </p:graphicFrame>
      <p:sp>
        <p:nvSpPr>
          <p:cNvPr id="22" name="Rectangle 21">
            <a:extLst>
              <a:ext uri="{FF2B5EF4-FFF2-40B4-BE49-F238E27FC236}">
                <a16:creationId xmlns:a16="http://schemas.microsoft.com/office/drawing/2014/main" id="{574817D3-BB92-CD14-5030-ECE7C2DF66F8}"/>
              </a:ext>
            </a:extLst>
          </p:cNvPr>
          <p:cNvSpPr/>
          <p:nvPr/>
        </p:nvSpPr>
        <p:spPr>
          <a:xfrm>
            <a:off x="295275" y="1733550"/>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3" name="TextBox 22">
            <a:extLst>
              <a:ext uri="{FF2B5EF4-FFF2-40B4-BE49-F238E27FC236}">
                <a16:creationId xmlns:a16="http://schemas.microsoft.com/office/drawing/2014/main" id="{F34B7561-DC4E-9BF2-7D5C-DAA06927907D}"/>
              </a:ext>
            </a:extLst>
          </p:cNvPr>
          <p:cNvSpPr txBox="1"/>
          <p:nvPr/>
        </p:nvSpPr>
        <p:spPr>
          <a:xfrm>
            <a:off x="295275" y="1254324"/>
            <a:ext cx="1838326" cy="307777"/>
          </a:xfrm>
          <a:prstGeom prst="rect">
            <a:avLst/>
          </a:prstGeom>
          <a:noFill/>
        </p:spPr>
        <p:txBody>
          <a:bodyPr wrap="square" lIns="91440" tIns="45720" rIns="91440" bIns="45720" rtlCol="0" anchor="t">
            <a:spAutoFit/>
          </a:bodyPr>
          <a:lstStyle/>
          <a:p>
            <a:pPr algn="ctr"/>
            <a:r>
              <a:rPr lang="en-GB" sz="1400" b="1">
                <a:solidFill>
                  <a:srgbClr val="D280D0"/>
                </a:solidFill>
                <a:latin typeface="Century Gothic"/>
              </a:rPr>
              <a:t>Start of nursery</a:t>
            </a:r>
          </a:p>
        </p:txBody>
      </p:sp>
      <p:sp>
        <p:nvSpPr>
          <p:cNvPr id="24" name="TextBox 23">
            <a:extLst>
              <a:ext uri="{FF2B5EF4-FFF2-40B4-BE49-F238E27FC236}">
                <a16:creationId xmlns:a16="http://schemas.microsoft.com/office/drawing/2014/main" id="{4B8CDCE6-84C2-1CFA-CA5F-AA648AB3C93F}"/>
              </a:ext>
            </a:extLst>
          </p:cNvPr>
          <p:cNvSpPr txBox="1"/>
          <p:nvPr/>
        </p:nvSpPr>
        <p:spPr>
          <a:xfrm>
            <a:off x="2324100" y="1254323"/>
            <a:ext cx="2024062"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autumn term</a:t>
            </a:r>
          </a:p>
        </p:txBody>
      </p:sp>
      <p:sp>
        <p:nvSpPr>
          <p:cNvPr id="26" name="Rectangle 25">
            <a:extLst>
              <a:ext uri="{FF2B5EF4-FFF2-40B4-BE49-F238E27FC236}">
                <a16:creationId xmlns:a16="http://schemas.microsoft.com/office/drawing/2014/main" id="{DB11E860-0297-8799-7489-D4B112B01A3F}"/>
              </a:ext>
            </a:extLst>
          </p:cNvPr>
          <p:cNvSpPr/>
          <p:nvPr/>
        </p:nvSpPr>
        <p:spPr>
          <a:xfrm>
            <a:off x="2509836" y="1733549"/>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3" name="Footer Placeholder 2">
            <a:extLst>
              <a:ext uri="{FF2B5EF4-FFF2-40B4-BE49-F238E27FC236}">
                <a16:creationId xmlns:a16="http://schemas.microsoft.com/office/drawing/2014/main" id="{B0DA587F-38B6-47E3-832B-35D6745A9387}"/>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E16F2DDC-EFEA-4B27-3FF1-3D0C2CD92285}"/>
              </a:ext>
            </a:extLst>
          </p:cNvPr>
          <p:cNvSpPr>
            <a:spLocks noGrp="1"/>
          </p:cNvSpPr>
          <p:nvPr>
            <p:ph type="sldNum" sz="quarter" idx="12"/>
          </p:nvPr>
        </p:nvSpPr>
        <p:spPr/>
        <p:txBody>
          <a:bodyPr/>
          <a:lstStyle/>
          <a:p>
            <a:fld id="{ADBD1915-73F0-4A8D-B501-CF547A3FBDF8}" type="slidenum">
              <a:rPr lang="en-GB" smtClean="0"/>
              <a:t>43</a:t>
            </a:fld>
            <a:endParaRPr lang="en-GB"/>
          </a:p>
        </p:txBody>
      </p:sp>
      <p:graphicFrame>
        <p:nvGraphicFramePr>
          <p:cNvPr id="8" name="Table 7">
            <a:extLst>
              <a:ext uri="{FF2B5EF4-FFF2-40B4-BE49-F238E27FC236}">
                <a16:creationId xmlns:a16="http://schemas.microsoft.com/office/drawing/2014/main" id="{64EA93F2-0E6B-9757-3529-60A15EB63A6D}"/>
              </a:ext>
            </a:extLst>
          </p:cNvPr>
          <p:cNvGraphicFramePr>
            <a:graphicFrameLocks noGrp="1"/>
          </p:cNvGraphicFramePr>
          <p:nvPr>
            <p:extLst>
              <p:ext uri="{D42A27DB-BD31-4B8C-83A1-F6EECF244321}">
                <p14:modId xmlns:p14="http://schemas.microsoft.com/office/powerpoint/2010/main" val="324726308"/>
              </p:ext>
            </p:extLst>
          </p:nvPr>
        </p:nvGraphicFramePr>
        <p:xfrm>
          <a:off x="172064" y="2703871"/>
          <a:ext cx="2335033" cy="2987040"/>
        </p:xfrm>
        <a:graphic>
          <a:graphicData uri="http://schemas.openxmlformats.org/drawingml/2006/table">
            <a:tbl>
              <a:tblPr firstRow="1" bandRow="1">
                <a:tableStyleId>{5C22544A-7EE6-4342-B048-85BDC9FD1C3A}</a:tableStyleId>
              </a:tblPr>
              <a:tblGrid>
                <a:gridCol w="2335033">
                  <a:extLst>
                    <a:ext uri="{9D8B030D-6E8A-4147-A177-3AD203B41FA5}">
                      <a16:colId xmlns:a16="http://schemas.microsoft.com/office/drawing/2014/main" val="3655532200"/>
                    </a:ext>
                  </a:extLst>
                </a:gridCol>
              </a:tblGrid>
              <a:tr h="0">
                <a:tc>
                  <a:txBody>
                    <a:bodyPr/>
                    <a:lstStyle/>
                    <a:p>
                      <a:pPr marL="171450" indent="-171450">
                        <a:buFont typeface="Arial"/>
                        <a:buChar char="•"/>
                      </a:pPr>
                      <a:r>
                        <a:rPr lang="en-US" sz="1000">
                          <a:solidFill>
                            <a:schemeClr val="tx1"/>
                          </a:solidFill>
                          <a:effectLst/>
                          <a:latin typeface="Century Gothic"/>
                        </a:rPr>
                        <a:t>Combine objects like stacking blocks and cups. (NP 0-3 </a:t>
                      </a:r>
                      <a:r>
                        <a:rPr lang="en-US" sz="1000" err="1">
                          <a:solidFill>
                            <a:schemeClr val="tx1"/>
                          </a:solidFill>
                          <a:effectLst/>
                          <a:latin typeface="Century Gothic"/>
                        </a:rPr>
                        <a:t>Yrs</a:t>
                      </a:r>
                      <a:r>
                        <a:rPr lang="en-US" sz="1000">
                          <a:solidFill>
                            <a:schemeClr val="tx1"/>
                          </a:solidFill>
                          <a:effectLst/>
                          <a:latin typeface="Century Gothic"/>
                        </a:rPr>
                        <a:t>)</a:t>
                      </a:r>
                    </a:p>
                    <a:p>
                      <a:pPr marL="171450" lvl="0" indent="-171450">
                        <a:buFont typeface="Arial"/>
                        <a:buChar char="•"/>
                      </a:pPr>
                      <a:r>
                        <a:rPr lang="en-US" sz="1000">
                          <a:solidFill>
                            <a:schemeClr val="tx1"/>
                          </a:solidFill>
                          <a:effectLst/>
                          <a:latin typeface="Century Gothic"/>
                        </a:rPr>
                        <a:t>Put objects inside others and take them out again. (NP 0-3 </a:t>
                      </a:r>
                      <a:r>
                        <a:rPr lang="en-US" sz="1000" err="1">
                          <a:solidFill>
                            <a:schemeClr val="tx1"/>
                          </a:solidFill>
                          <a:effectLst/>
                          <a:latin typeface="Century Gothic"/>
                        </a:rPr>
                        <a:t>Yrs</a:t>
                      </a:r>
                      <a:r>
                        <a:rPr lang="en-US" sz="1000">
                          <a:solidFill>
                            <a:schemeClr val="tx1"/>
                          </a:solidFill>
                          <a:effectLst/>
                          <a:latin typeface="Century Gothic"/>
                        </a:rPr>
                        <a:t>)</a:t>
                      </a:r>
                      <a:endParaRPr lang="en-US">
                        <a:solidFill>
                          <a:schemeClr val="tx1"/>
                        </a:solidFill>
                      </a:endParaRPr>
                    </a:p>
                    <a:p>
                      <a:pPr marL="171450" lvl="0" indent="-171450">
                        <a:buFont typeface="Arial"/>
                        <a:buChar char="•"/>
                      </a:pPr>
                      <a:r>
                        <a:rPr lang="en-US" sz="1000">
                          <a:solidFill>
                            <a:schemeClr val="tx1"/>
                          </a:solidFill>
                          <a:effectLst/>
                          <a:latin typeface="Century Gothic"/>
                        </a:rPr>
                        <a:t>Climb and squeezing selves into different types of spaces. (NP 0-3 </a:t>
                      </a:r>
                      <a:r>
                        <a:rPr lang="en-US" sz="1000" err="1">
                          <a:solidFill>
                            <a:schemeClr val="tx1"/>
                          </a:solidFill>
                          <a:effectLst/>
                          <a:latin typeface="Century Gothic"/>
                        </a:rPr>
                        <a:t>Yrs</a:t>
                      </a:r>
                      <a:r>
                        <a:rPr lang="en-US" sz="1000">
                          <a:solidFill>
                            <a:schemeClr val="tx1"/>
                          </a:solidFill>
                          <a:effectLst/>
                          <a:latin typeface="Century Gothic"/>
                        </a:rPr>
                        <a:t>)</a:t>
                      </a:r>
                      <a:endParaRPr lang="en-US">
                        <a:solidFill>
                          <a:schemeClr val="tx1"/>
                        </a:solidFill>
                      </a:endParaRPr>
                    </a:p>
                    <a:p>
                      <a:pPr marL="171450" lvl="0" indent="-171450">
                        <a:buFont typeface="Arial"/>
                        <a:buChar char="•"/>
                      </a:pPr>
                      <a:r>
                        <a:rPr lang="en-US" sz="1000">
                          <a:solidFill>
                            <a:schemeClr val="tx1"/>
                          </a:solidFill>
                          <a:effectLst/>
                          <a:latin typeface="Century Gothic"/>
                        </a:rPr>
                        <a:t>Build with a range of resources. (NP 0-3 </a:t>
                      </a:r>
                      <a:r>
                        <a:rPr lang="en-US" sz="1000" err="1">
                          <a:solidFill>
                            <a:schemeClr val="tx1"/>
                          </a:solidFill>
                          <a:effectLst/>
                          <a:latin typeface="Century Gothic"/>
                        </a:rPr>
                        <a:t>Yrs</a:t>
                      </a:r>
                      <a:r>
                        <a:rPr lang="en-US" sz="1000">
                          <a:solidFill>
                            <a:schemeClr val="tx1"/>
                          </a:solidFill>
                          <a:effectLst/>
                          <a:latin typeface="Century Gothic"/>
                        </a:rPr>
                        <a:t>)</a:t>
                      </a:r>
                      <a:endParaRPr lang="en-US">
                        <a:solidFill>
                          <a:schemeClr val="tx1"/>
                        </a:solidFill>
                      </a:endParaRPr>
                    </a:p>
                    <a:p>
                      <a:pPr marL="171450" lvl="0" indent="-171450">
                        <a:buFont typeface="Arial"/>
                        <a:buChar char="•"/>
                      </a:pPr>
                      <a:r>
                        <a:rPr lang="en-US" sz="1000">
                          <a:solidFill>
                            <a:schemeClr val="tx1"/>
                          </a:solidFill>
                          <a:effectLst/>
                          <a:latin typeface="Century Gothic"/>
                        </a:rPr>
                        <a:t>Complete inset puzzles. (NP 0-3 </a:t>
                      </a:r>
                      <a:r>
                        <a:rPr lang="en-US" sz="1000" err="1">
                          <a:solidFill>
                            <a:schemeClr val="tx1"/>
                          </a:solidFill>
                          <a:effectLst/>
                          <a:latin typeface="Century Gothic"/>
                        </a:rPr>
                        <a:t>Yrs</a:t>
                      </a:r>
                      <a:r>
                        <a:rPr lang="en-US" sz="1000">
                          <a:solidFill>
                            <a:schemeClr val="tx1"/>
                          </a:solidFill>
                          <a:effectLst/>
                          <a:latin typeface="Century Gothic"/>
                        </a:rPr>
                        <a:t>)</a:t>
                      </a:r>
                      <a:endParaRPr lang="en-US">
                        <a:solidFill>
                          <a:schemeClr val="tx1"/>
                        </a:solidFill>
                      </a:endParaRPr>
                    </a:p>
                    <a:p>
                      <a:pPr marL="171450" lvl="0" indent="-171450">
                        <a:buFont typeface="Arial"/>
                        <a:buChar char="•"/>
                      </a:pPr>
                      <a:r>
                        <a:rPr lang="en-US" sz="1000">
                          <a:solidFill>
                            <a:schemeClr val="tx1"/>
                          </a:solidFill>
                          <a:effectLst/>
                          <a:latin typeface="Century Gothic"/>
                        </a:rPr>
                        <a:t>Compare sizes, weights etc. using gesture and language - 'bigger/little/smaller', 'high/low', 'tall', 'heavy'. (NP 0-3 </a:t>
                      </a:r>
                      <a:r>
                        <a:rPr lang="en-US" sz="1000" err="1">
                          <a:solidFill>
                            <a:schemeClr val="tx1"/>
                          </a:solidFill>
                          <a:effectLst/>
                          <a:latin typeface="Century Gothic"/>
                        </a:rPr>
                        <a:t>Yrs</a:t>
                      </a:r>
                      <a:r>
                        <a:rPr lang="en-US" sz="1000">
                          <a:solidFill>
                            <a:schemeClr val="tx1"/>
                          </a:solidFill>
                          <a:effectLst/>
                          <a:latin typeface="Century Gothic"/>
                        </a:rPr>
                        <a:t>)</a:t>
                      </a:r>
                      <a:endParaRPr lang="en-US">
                        <a:solidFill>
                          <a:schemeClr val="tx1"/>
                        </a:solidFill>
                      </a:endParaRPr>
                    </a:p>
                    <a:p>
                      <a:pPr marL="171450" lvl="0" indent="-171450">
                        <a:buFont typeface="Arial"/>
                        <a:buChar char="•"/>
                      </a:pPr>
                      <a:r>
                        <a:rPr lang="en-US" sz="1000">
                          <a:solidFill>
                            <a:schemeClr val="tx1"/>
                          </a:solidFill>
                          <a:effectLst/>
                          <a:latin typeface="Century Gothic"/>
                        </a:rPr>
                        <a:t>Notice patterns and arrange things in patterns. (NP 0-3 </a:t>
                      </a:r>
                      <a:r>
                        <a:rPr lang="en-US" sz="1000" err="1">
                          <a:solidFill>
                            <a:schemeClr val="tx1"/>
                          </a:solidFill>
                          <a:effectLst/>
                          <a:latin typeface="Century Gothic"/>
                        </a:rPr>
                        <a:t>Yrs</a:t>
                      </a:r>
                      <a:r>
                        <a:rPr lang="en-US" sz="1000">
                          <a:solidFill>
                            <a:schemeClr val="tx1"/>
                          </a:solidFill>
                          <a:effectLst/>
                          <a:latin typeface="Century Gothic"/>
                        </a:rPr>
                        <a:t>)</a:t>
                      </a:r>
                      <a:endParaRPr lang="en-US">
                        <a:solidFill>
                          <a:schemeClr val="tx1"/>
                        </a:solidFill>
                      </a:endParaRPr>
                    </a:p>
                    <a:p>
                      <a:pPr marL="0" lvl="0" indent="0">
                        <a:buNone/>
                      </a:pPr>
                      <a:endParaRPr lang="en-US" sz="1000">
                        <a:solidFill>
                          <a:schemeClr val="tx1"/>
                        </a:solidFill>
                        <a:effectLst/>
                        <a:latin typeface="Century Gothic"/>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extLst>
                  <a:ext uri="{0D108BD9-81ED-4DB2-BD59-A6C34878D82A}">
                    <a16:rowId xmlns:a16="http://schemas.microsoft.com/office/drawing/2014/main" val="963704405"/>
                  </a:ext>
                </a:extLst>
              </a:tr>
            </a:tbl>
          </a:graphicData>
        </a:graphic>
      </p:graphicFrame>
      <p:sp>
        <p:nvSpPr>
          <p:cNvPr id="10" name="Rectangle 9">
            <a:extLst>
              <a:ext uri="{FF2B5EF4-FFF2-40B4-BE49-F238E27FC236}">
                <a16:creationId xmlns:a16="http://schemas.microsoft.com/office/drawing/2014/main" id="{69288CAD-4CFB-4719-C00C-F520AC8FF609}"/>
              </a:ext>
            </a:extLst>
          </p:cNvPr>
          <p:cNvSpPr/>
          <p:nvPr/>
        </p:nvSpPr>
        <p:spPr>
          <a:xfrm>
            <a:off x="7030369" y="3114761"/>
            <a:ext cx="1838326" cy="29432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b="0" i="0" u="none" strike="noStrike" baseline="0" dirty="0">
              <a:latin typeface="Century Gothic" panose="020B0502020202020204" pitchFamily="34" charset="0"/>
            </a:endParaRPr>
          </a:p>
          <a:p>
            <a:pPr marL="171450" indent="-171450">
              <a:buFont typeface="Arial" panose="020B0604020202020204" pitchFamily="34" charset="0"/>
              <a:buChar char="•"/>
            </a:pPr>
            <a:endParaRPr lang="en-GB" sz="1000" b="1" dirty="0">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dirty="0">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dirty="0">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dirty="0">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dirty="0">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dirty="0">
              <a:solidFill>
                <a:srgbClr val="000000"/>
              </a:solidFill>
              <a:latin typeface="Century Gothic" panose="020B0502020202020204" pitchFamily="34" charset="0"/>
            </a:endParaRPr>
          </a:p>
          <a:p>
            <a:pPr marL="171450" indent="-171450">
              <a:buFont typeface="Arial" panose="020B0604020202020204" pitchFamily="34" charset="0"/>
              <a:buChar char="•"/>
            </a:pPr>
            <a:r>
              <a:rPr lang="en-GB" sz="1000" b="1" dirty="0">
                <a:solidFill>
                  <a:srgbClr val="000000"/>
                </a:solidFill>
                <a:latin typeface="Century Gothic" panose="020B0502020202020204" pitchFamily="34" charset="0"/>
              </a:rPr>
              <a:t>T</a:t>
            </a:r>
            <a:r>
              <a:rPr lang="en-GB" sz="1000" b="1" i="0" u="none" strike="noStrike" baseline="0" dirty="0">
                <a:solidFill>
                  <a:srgbClr val="000000"/>
                </a:solidFill>
                <a:latin typeface="Century Gothic" panose="020B0502020202020204" pitchFamily="34" charset="0"/>
              </a:rPr>
              <a:t>alking about the routine of the day and using language like ‘before’ and ‘after’;</a:t>
            </a:r>
          </a:p>
          <a:p>
            <a:pPr marL="171450" indent="-171450">
              <a:buFont typeface="Arial" panose="020B0604020202020204" pitchFamily="34" charset="0"/>
              <a:buChar char="•"/>
            </a:pPr>
            <a:r>
              <a:rPr lang="en-GB" sz="1000" b="1" dirty="0">
                <a:solidFill>
                  <a:srgbClr val="000000"/>
                </a:solidFill>
                <a:latin typeface="Century Gothic" panose="020B0502020202020204" pitchFamily="34" charset="0"/>
              </a:rPr>
              <a:t>U</a:t>
            </a:r>
            <a:r>
              <a:rPr lang="en-GB" sz="1000" b="1" i="0" u="none" strike="noStrike" baseline="0" dirty="0">
                <a:solidFill>
                  <a:srgbClr val="000000"/>
                </a:solidFill>
                <a:latin typeface="Century Gothic" panose="020B0502020202020204" pitchFamily="34" charset="0"/>
              </a:rPr>
              <a:t>sing comparative language like ‘taller’, ‘shorter’, ‘the same’;</a:t>
            </a:r>
            <a:endParaRPr lang="en-GB" sz="1000" dirty="0">
              <a:latin typeface="Century Gothic" panose="020B0502020202020204" pitchFamily="34" charset="0"/>
            </a:endParaRPr>
          </a:p>
          <a:p>
            <a:pPr marL="171450" indent="-171450">
              <a:buFont typeface="Arial" panose="020B0604020202020204" pitchFamily="34" charset="0"/>
              <a:buChar char="•"/>
            </a:pPr>
            <a:r>
              <a:rPr lang="en-GB" sz="1000" b="1" i="0" u="none" strike="noStrike" baseline="0" dirty="0">
                <a:solidFill>
                  <a:srgbClr val="000000"/>
                </a:solidFill>
                <a:latin typeface="Century Gothic" panose="020B0502020202020204" pitchFamily="34" charset="0"/>
              </a:rPr>
              <a:t>Starting to identify shapes in the environment;</a:t>
            </a:r>
          </a:p>
          <a:p>
            <a:pPr marL="171450" indent="-171450">
              <a:buFont typeface="Arial" panose="020B0604020202020204" pitchFamily="34" charset="0"/>
              <a:buChar char="•"/>
            </a:pPr>
            <a:r>
              <a:rPr lang="en-GB" sz="1000" b="1" dirty="0">
                <a:solidFill>
                  <a:srgbClr val="000000"/>
                </a:solidFill>
                <a:latin typeface="Century Gothic" panose="020B0502020202020204" pitchFamily="34" charset="0"/>
              </a:rPr>
              <a:t>S</a:t>
            </a:r>
            <a:r>
              <a:rPr lang="en-GB" sz="1000" b="1" i="0" u="none" strike="noStrike" baseline="0" dirty="0">
                <a:solidFill>
                  <a:srgbClr val="000000"/>
                </a:solidFill>
                <a:latin typeface="Century Gothic" panose="020B0502020202020204" pitchFamily="34" charset="0"/>
              </a:rPr>
              <a:t>tarting to find appropriate shapes for certain tasks; </a:t>
            </a:r>
          </a:p>
          <a:p>
            <a:pPr marL="171450" indent="-171450">
              <a:buFont typeface="Arial" panose="020B0604020202020204" pitchFamily="34" charset="0"/>
              <a:buChar char="•"/>
            </a:pPr>
            <a:r>
              <a:rPr lang="en-GB" sz="1000" b="1" dirty="0">
                <a:solidFill>
                  <a:srgbClr val="000000"/>
                </a:solidFill>
                <a:latin typeface="Century Gothic" panose="020B0502020202020204" pitchFamily="34" charset="0"/>
              </a:rPr>
              <a:t>A</a:t>
            </a:r>
            <a:r>
              <a:rPr lang="en-GB" sz="1000" b="1" i="0" u="none" strike="noStrike" baseline="0" dirty="0">
                <a:solidFill>
                  <a:srgbClr val="000000"/>
                </a:solidFill>
                <a:latin typeface="Century Gothic" panose="020B0502020202020204" pitchFamily="34" charset="0"/>
              </a:rPr>
              <a:t>sking questions about their observations of differences and similarities;</a:t>
            </a:r>
            <a:endParaRPr lang="en-GB" sz="1000" dirty="0">
              <a:latin typeface="Century Gothic" panose="020B0502020202020204" pitchFamily="34" charset="0"/>
            </a:endParaRPr>
          </a:p>
          <a:p>
            <a:pPr marL="171450" indent="-171450">
              <a:buFont typeface="Arial" panose="020B0604020202020204" pitchFamily="34" charset="0"/>
              <a:buChar char="•"/>
            </a:pPr>
            <a:r>
              <a:rPr lang="en-GB" sz="1000" b="1" i="0" u="none" strike="noStrike" baseline="0" dirty="0">
                <a:solidFill>
                  <a:srgbClr val="000000"/>
                </a:solidFill>
                <a:latin typeface="Century Gothic" panose="020B0502020202020204" pitchFamily="34" charset="0"/>
              </a:rPr>
              <a:t>Starting to make more meaningful pictures, patterns and arrangements with shapes. </a:t>
            </a:r>
          </a:p>
          <a:p>
            <a:r>
              <a:rPr lang="en-GB" sz="1800" b="0" i="0" u="none" strike="noStrike" baseline="0" dirty="0">
                <a:solidFill>
                  <a:srgbClr val="000000"/>
                </a:solidFill>
                <a:latin typeface="Century Gothic" panose="020B0502020202020204" pitchFamily="34" charset="0"/>
              </a:rPr>
              <a:t>	</a:t>
            </a:r>
          </a:p>
          <a:p>
            <a:pPr marL="171450" indent="-171450">
              <a:buFont typeface="Arial" panose="020B0604020202020204" pitchFamily="34" charset="0"/>
              <a:buChar char="•"/>
            </a:pPr>
            <a:endParaRPr lang="en-GB" sz="1000" b="1" i="0" u="none" strike="noStrike" baseline="0" dirty="0">
              <a:solidFill>
                <a:srgbClr val="000000"/>
              </a:solidFill>
              <a:latin typeface="Century Gothic" panose="020B0502020202020204" pitchFamily="34" charset="0"/>
            </a:endParaRPr>
          </a:p>
          <a:p>
            <a:r>
              <a:rPr lang="en-GB" sz="1800" b="0" i="0" u="none" strike="noStrike" baseline="0" dirty="0">
                <a:solidFill>
                  <a:srgbClr val="000000"/>
                </a:solidFill>
                <a:latin typeface="Calibri" panose="020F0502020204030204" pitchFamily="34" charset="0"/>
              </a:rPr>
              <a:t>	</a:t>
            </a:r>
          </a:p>
          <a:p>
            <a:pPr marL="171450" indent="-171450">
              <a:buFont typeface="Arial" panose="020B0604020202020204" pitchFamily="34" charset="0"/>
              <a:buChar char="•"/>
            </a:pPr>
            <a:endParaRPr lang="en-GB" sz="1100" b="1" i="0" u="none" strike="noStrike" baseline="0" dirty="0">
              <a:solidFill>
                <a:srgbClr val="000000"/>
              </a:solidFill>
              <a:latin typeface="Century Gothic" panose="020B0502020202020204" pitchFamily="34" charset="0"/>
            </a:endParaRPr>
          </a:p>
          <a:p>
            <a:r>
              <a:rPr lang="en-GB" sz="1800" b="0" i="0" u="none" strike="noStrike" baseline="0" dirty="0">
                <a:solidFill>
                  <a:srgbClr val="000000"/>
                </a:solidFill>
                <a:latin typeface="Calibri" panose="020F0502020204030204" pitchFamily="34" charset="0"/>
              </a:rPr>
              <a:t>	</a:t>
            </a:r>
          </a:p>
        </p:txBody>
      </p:sp>
      <p:sp>
        <p:nvSpPr>
          <p:cNvPr id="12" name="Rectangle 11">
            <a:extLst>
              <a:ext uri="{FF2B5EF4-FFF2-40B4-BE49-F238E27FC236}">
                <a16:creationId xmlns:a16="http://schemas.microsoft.com/office/drawing/2014/main" id="{FE8C5D6E-7DEC-B4EB-4DF6-42584E3592C1}"/>
              </a:ext>
            </a:extLst>
          </p:cNvPr>
          <p:cNvSpPr/>
          <p:nvPr/>
        </p:nvSpPr>
        <p:spPr>
          <a:xfrm>
            <a:off x="7037284" y="1770421"/>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working at the expected level will:</a:t>
            </a:r>
          </a:p>
        </p:txBody>
      </p:sp>
      <p:sp>
        <p:nvSpPr>
          <p:cNvPr id="15" name="TextBox 14">
            <a:extLst>
              <a:ext uri="{FF2B5EF4-FFF2-40B4-BE49-F238E27FC236}">
                <a16:creationId xmlns:a16="http://schemas.microsoft.com/office/drawing/2014/main" id="{F3841C92-70CF-A2C0-2BE5-86A4DF0EF850}"/>
              </a:ext>
            </a:extLst>
          </p:cNvPr>
          <p:cNvSpPr txBox="1"/>
          <p:nvPr/>
        </p:nvSpPr>
        <p:spPr>
          <a:xfrm>
            <a:off x="7037284" y="1291195"/>
            <a:ext cx="1838326" cy="307777"/>
          </a:xfrm>
          <a:prstGeom prst="rect">
            <a:avLst/>
          </a:prstGeom>
          <a:noFill/>
        </p:spPr>
        <p:txBody>
          <a:bodyPr wrap="square" lIns="91440" tIns="45720" rIns="91440" bIns="45720" rtlCol="0" anchor="t">
            <a:spAutoFit/>
          </a:bodyPr>
          <a:lstStyle/>
          <a:p>
            <a:pPr algn="ctr"/>
            <a:r>
              <a:rPr lang="en-GB" sz="1400" b="1">
                <a:solidFill>
                  <a:srgbClr val="D280D0"/>
                </a:solidFill>
                <a:latin typeface="Century Gothic"/>
              </a:rPr>
              <a:t>End of Nursery/FS1</a:t>
            </a:r>
            <a:endParaRPr lang="en-GB" sz="1400" b="1">
              <a:solidFill>
                <a:srgbClr val="D280D0"/>
              </a:solidFill>
              <a:latin typeface="Century Gothic" panose="020B0502020202020204" pitchFamily="34" charset="0"/>
            </a:endParaRPr>
          </a:p>
        </p:txBody>
      </p:sp>
      <p:sp>
        <p:nvSpPr>
          <p:cNvPr id="28" name="TextBox 27">
            <a:extLst>
              <a:ext uri="{FF2B5EF4-FFF2-40B4-BE49-F238E27FC236}">
                <a16:creationId xmlns:a16="http://schemas.microsoft.com/office/drawing/2014/main" id="{77A90AA0-BDCA-DAE7-C400-BF2880C72FC8}"/>
              </a:ext>
            </a:extLst>
          </p:cNvPr>
          <p:cNvSpPr txBox="1"/>
          <p:nvPr/>
        </p:nvSpPr>
        <p:spPr>
          <a:xfrm>
            <a:off x="4785851" y="1291194"/>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spring term</a:t>
            </a:r>
          </a:p>
        </p:txBody>
      </p:sp>
      <p:sp>
        <p:nvSpPr>
          <p:cNvPr id="30" name="Rectangle 29">
            <a:extLst>
              <a:ext uri="{FF2B5EF4-FFF2-40B4-BE49-F238E27FC236}">
                <a16:creationId xmlns:a16="http://schemas.microsoft.com/office/drawing/2014/main" id="{FBB4B833-CCE8-3E8D-9523-101A4CE311E0}"/>
              </a:ext>
            </a:extLst>
          </p:cNvPr>
          <p:cNvSpPr/>
          <p:nvPr/>
        </p:nvSpPr>
        <p:spPr>
          <a:xfrm>
            <a:off x="4785851" y="1770419"/>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graphicFrame>
        <p:nvGraphicFramePr>
          <p:cNvPr id="32" name="Table 31">
            <a:extLst>
              <a:ext uri="{FF2B5EF4-FFF2-40B4-BE49-F238E27FC236}">
                <a16:creationId xmlns:a16="http://schemas.microsoft.com/office/drawing/2014/main" id="{F1E36ABE-A694-6A48-EE8F-38338DFA5763}"/>
              </a:ext>
            </a:extLst>
          </p:cNvPr>
          <p:cNvGraphicFramePr>
            <a:graphicFrameLocks noGrp="1"/>
          </p:cNvGraphicFramePr>
          <p:nvPr>
            <p:extLst>
              <p:ext uri="{D42A27DB-BD31-4B8C-83A1-F6EECF244321}">
                <p14:modId xmlns:p14="http://schemas.microsoft.com/office/powerpoint/2010/main" val="4063517014"/>
              </p:ext>
            </p:extLst>
          </p:nvPr>
        </p:nvGraphicFramePr>
        <p:xfrm>
          <a:off x="2322871" y="2703870"/>
          <a:ext cx="2411975" cy="3939540"/>
        </p:xfrm>
        <a:graphic>
          <a:graphicData uri="http://schemas.openxmlformats.org/drawingml/2006/table">
            <a:tbl>
              <a:tblPr firstRow="1" bandRow="1">
                <a:tableStyleId>{5C22544A-7EE6-4342-B048-85BDC9FD1C3A}</a:tableStyleId>
              </a:tblPr>
              <a:tblGrid>
                <a:gridCol w="2411975">
                  <a:extLst>
                    <a:ext uri="{9D8B030D-6E8A-4147-A177-3AD203B41FA5}">
                      <a16:colId xmlns:a16="http://schemas.microsoft.com/office/drawing/2014/main" val="2025016702"/>
                    </a:ext>
                  </a:extLst>
                </a:gridCol>
              </a:tblGrid>
              <a:tr h="3579525">
                <a:tc>
                  <a:txBody>
                    <a:bodyPr/>
                    <a:lstStyle/>
                    <a:p>
                      <a:pPr marL="171450" indent="-171450">
                        <a:buFont typeface="Arial"/>
                        <a:buChar char="•"/>
                      </a:pPr>
                      <a:r>
                        <a:rPr lang="en-US" sz="1050">
                          <a:solidFill>
                            <a:schemeClr val="tx1"/>
                          </a:solidFill>
                          <a:effectLst/>
                          <a:latin typeface="Century Gothic"/>
                        </a:rPr>
                        <a:t>Compare quantities using language: 'more than', 'fewer than'. (NP 3-4 </a:t>
                      </a:r>
                      <a:r>
                        <a:rPr lang="en-US" sz="1050" err="1">
                          <a:solidFill>
                            <a:schemeClr val="tx1"/>
                          </a:solidFill>
                          <a:effectLst/>
                          <a:latin typeface="Century Gothic"/>
                        </a:rPr>
                        <a:t>Yrs</a:t>
                      </a:r>
                      <a:r>
                        <a:rPr lang="en-US" sz="1050">
                          <a:solidFill>
                            <a:schemeClr val="tx1"/>
                          </a:solidFill>
                          <a:effectLst/>
                          <a:latin typeface="Century Gothic"/>
                        </a:rPr>
                        <a:t>)</a:t>
                      </a:r>
                    </a:p>
                    <a:p>
                      <a:pPr marL="171450" lvl="0" indent="-171450">
                        <a:buFont typeface="Arial"/>
                        <a:buChar char="•"/>
                      </a:pPr>
                      <a:r>
                        <a:rPr lang="en-US" sz="1050">
                          <a:solidFill>
                            <a:schemeClr val="tx1"/>
                          </a:solidFill>
                          <a:effectLst/>
                          <a:latin typeface="Century Gothic"/>
                        </a:rPr>
                        <a:t>Talk about and explore 2D and 3D shapes (for example, circles, rectangles, triangles and cuboids) using informal and mathematical language: 'sides', 'corners'; 'straight', 'flat', 'round'. (NP 3-4 </a:t>
                      </a:r>
                      <a:r>
                        <a:rPr lang="en-US" sz="1050" err="1">
                          <a:solidFill>
                            <a:schemeClr val="tx1"/>
                          </a:solidFill>
                          <a:effectLst/>
                          <a:latin typeface="Century Gothic"/>
                        </a:rPr>
                        <a:t>Yrs</a:t>
                      </a:r>
                      <a:r>
                        <a:rPr lang="en-US" sz="1050">
                          <a:solidFill>
                            <a:schemeClr val="tx1"/>
                          </a:solidFill>
                          <a:effectLst/>
                          <a:latin typeface="Century Gothic"/>
                        </a:rPr>
                        <a:t>)</a:t>
                      </a:r>
                      <a:endParaRPr lang="en-US" sz="1050"/>
                    </a:p>
                    <a:p>
                      <a:pPr marL="171450" lvl="0" indent="-171450">
                        <a:buFont typeface="Arial"/>
                        <a:buChar char="•"/>
                      </a:pPr>
                      <a:r>
                        <a:rPr lang="en-US" sz="1050">
                          <a:solidFill>
                            <a:schemeClr val="tx1"/>
                          </a:solidFill>
                          <a:effectLst/>
                          <a:latin typeface="Century Gothic"/>
                        </a:rPr>
                        <a:t>Understand position through words alone - for example, "The bag is under the table," -with no pointing. (NP 3-4 </a:t>
                      </a:r>
                      <a:r>
                        <a:rPr lang="en-US" sz="1050" err="1">
                          <a:solidFill>
                            <a:schemeClr val="tx1"/>
                          </a:solidFill>
                          <a:effectLst/>
                          <a:latin typeface="Century Gothic"/>
                        </a:rPr>
                        <a:t>Yrs</a:t>
                      </a:r>
                      <a:r>
                        <a:rPr lang="en-US" sz="1050">
                          <a:solidFill>
                            <a:schemeClr val="tx1"/>
                          </a:solidFill>
                          <a:effectLst/>
                          <a:latin typeface="Century Gothic"/>
                        </a:rPr>
                        <a:t>)</a:t>
                      </a:r>
                      <a:endParaRPr lang="en-US" sz="1050"/>
                    </a:p>
                    <a:p>
                      <a:pPr marL="171450" lvl="0" indent="-171450">
                        <a:buFont typeface="Arial"/>
                        <a:buChar char="•"/>
                      </a:pPr>
                      <a:r>
                        <a:rPr lang="en-US" sz="1050">
                          <a:solidFill>
                            <a:schemeClr val="tx1"/>
                          </a:solidFill>
                          <a:effectLst/>
                          <a:latin typeface="Century Gothic"/>
                        </a:rPr>
                        <a:t>Describe a familiar route. (NP 3-4 </a:t>
                      </a:r>
                      <a:r>
                        <a:rPr lang="en-US" sz="1050" err="1">
                          <a:solidFill>
                            <a:schemeClr val="tx1"/>
                          </a:solidFill>
                          <a:effectLst/>
                          <a:latin typeface="Century Gothic"/>
                        </a:rPr>
                        <a:t>Yrs</a:t>
                      </a:r>
                      <a:r>
                        <a:rPr lang="en-US" sz="1050">
                          <a:solidFill>
                            <a:schemeClr val="tx1"/>
                          </a:solidFill>
                          <a:effectLst/>
                          <a:latin typeface="Century Gothic"/>
                        </a:rPr>
                        <a:t>)</a:t>
                      </a:r>
                      <a:endParaRPr lang="en-US" sz="1050"/>
                    </a:p>
                    <a:p>
                      <a:pPr marL="171450" lvl="0" indent="-171450">
                        <a:buFont typeface="Arial"/>
                        <a:buChar char="•"/>
                      </a:pPr>
                      <a:r>
                        <a:rPr lang="en-US" sz="1050">
                          <a:solidFill>
                            <a:schemeClr val="tx1"/>
                          </a:solidFill>
                          <a:effectLst/>
                          <a:latin typeface="Century Gothic"/>
                        </a:rPr>
                        <a:t>Discuss routes and locations, using words like 'in front of' and 'behind'. (NP 3-4 </a:t>
                      </a:r>
                      <a:r>
                        <a:rPr lang="en-US" sz="1050" err="1">
                          <a:solidFill>
                            <a:schemeClr val="tx1"/>
                          </a:solidFill>
                          <a:effectLst/>
                          <a:latin typeface="Century Gothic"/>
                        </a:rPr>
                        <a:t>Yrs</a:t>
                      </a:r>
                      <a:r>
                        <a:rPr lang="en-US" sz="1050">
                          <a:solidFill>
                            <a:schemeClr val="tx1"/>
                          </a:solidFill>
                          <a:effectLst/>
                          <a:latin typeface="Century Gothic"/>
                        </a:rPr>
                        <a:t>)</a:t>
                      </a:r>
                      <a:endParaRPr lang="en-US" sz="1050"/>
                    </a:p>
                    <a:p>
                      <a:pPr marL="171450" lvl="0" indent="-171450">
                        <a:buFont typeface="Arial"/>
                        <a:buChar char="•"/>
                      </a:pPr>
                      <a:r>
                        <a:rPr lang="en-US" sz="1050">
                          <a:solidFill>
                            <a:schemeClr val="tx1"/>
                          </a:solidFill>
                          <a:effectLst/>
                          <a:latin typeface="Century Gothic"/>
                        </a:rPr>
                        <a:t>Make comparisons between objects relating to size, length, weight and capacity. (NP 3-4 </a:t>
                      </a:r>
                      <a:r>
                        <a:rPr lang="en-US" sz="1050" err="1">
                          <a:solidFill>
                            <a:schemeClr val="tx1"/>
                          </a:solidFill>
                          <a:effectLst/>
                          <a:latin typeface="Century Gothic"/>
                        </a:rPr>
                        <a:t>Yrs</a:t>
                      </a:r>
                      <a:r>
                        <a:rPr lang="en-US" sz="1050">
                          <a:solidFill>
                            <a:schemeClr val="tx1"/>
                          </a:solidFill>
                          <a:effectLst/>
                          <a:latin typeface="Century Gothic"/>
                        </a:rPr>
                        <a:t>)</a:t>
                      </a:r>
                      <a:endParaRPr lang="en-US" sz="1050"/>
                    </a:p>
                    <a:p>
                      <a:pPr marL="171450" lvl="0" indent="-171450">
                        <a:buFont typeface="Arial"/>
                        <a:buChar char="•"/>
                      </a:pPr>
                      <a:endParaRPr lang="en-US" sz="1100">
                        <a:solidFill>
                          <a:schemeClr val="tx1"/>
                        </a:solidFill>
                        <a:effectLst/>
                        <a:latin typeface="Century Gothic"/>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900330382"/>
                  </a:ext>
                </a:extLst>
              </a:tr>
            </a:tbl>
          </a:graphicData>
        </a:graphic>
      </p:graphicFrame>
      <p:sp>
        <p:nvSpPr>
          <p:cNvPr id="33" name="TextBox 32">
            <a:extLst>
              <a:ext uri="{FF2B5EF4-FFF2-40B4-BE49-F238E27FC236}">
                <a16:creationId xmlns:a16="http://schemas.microsoft.com/office/drawing/2014/main" id="{455863E7-54D4-9529-9358-1C910CA8BF9B}"/>
              </a:ext>
            </a:extLst>
          </p:cNvPr>
          <p:cNvSpPr txBox="1"/>
          <p:nvPr/>
        </p:nvSpPr>
        <p:spPr>
          <a:xfrm>
            <a:off x="4626077" y="2647335"/>
            <a:ext cx="2399071" cy="413190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171450" indent="-171450">
              <a:buChar char="•"/>
            </a:pPr>
            <a:r>
              <a:rPr lang="en-US" sz="1050" b="1">
                <a:latin typeface="Century Gothic"/>
                <a:cs typeface="Arial"/>
              </a:rPr>
              <a:t>Select shapes appropriately: flat surfaces for building, a triangular prism for a roof etc. (NP 3-4 </a:t>
            </a:r>
            <a:r>
              <a:rPr lang="en-US" sz="1050" b="1" err="1">
                <a:latin typeface="Century Gothic"/>
                <a:cs typeface="Arial"/>
              </a:rPr>
              <a:t>Yrs</a:t>
            </a:r>
            <a:r>
              <a:rPr lang="en-US" sz="1050" b="1">
                <a:latin typeface="Century Gothic"/>
                <a:cs typeface="Arial"/>
              </a:rPr>
              <a:t>)​</a:t>
            </a:r>
          </a:p>
          <a:p>
            <a:pPr marL="171450" indent="-171450">
              <a:buChar char="•"/>
            </a:pPr>
            <a:r>
              <a:rPr lang="en-US" sz="1050" b="1">
                <a:latin typeface="Century Gothic"/>
                <a:cs typeface="Arial"/>
              </a:rPr>
              <a:t>Combine shapes to make new ones - an arch, a bigger triangle etc. (NP 3-4 </a:t>
            </a:r>
            <a:r>
              <a:rPr lang="en-US" sz="1050" b="1" err="1">
                <a:latin typeface="Century Gothic"/>
                <a:cs typeface="Arial"/>
              </a:rPr>
              <a:t>Yrs</a:t>
            </a:r>
            <a:r>
              <a:rPr lang="en-US" sz="1050" b="1">
                <a:latin typeface="Century Gothic"/>
                <a:cs typeface="Arial"/>
              </a:rPr>
              <a:t>)​</a:t>
            </a:r>
          </a:p>
          <a:p>
            <a:pPr marL="171450" indent="-171450">
              <a:buChar char="•"/>
            </a:pPr>
            <a:r>
              <a:rPr lang="en-US" sz="1050" b="1">
                <a:latin typeface="Century Gothic"/>
                <a:cs typeface="Arial"/>
              </a:rPr>
              <a:t>Talk about and identifies the patterns around them. For example: stripes on clothes, designs on rugs and wallpaper. (NP 3-4 </a:t>
            </a:r>
            <a:r>
              <a:rPr lang="en-US" sz="1050" b="1" err="1">
                <a:latin typeface="Century Gothic"/>
                <a:cs typeface="Arial"/>
              </a:rPr>
              <a:t>Yrs</a:t>
            </a:r>
            <a:r>
              <a:rPr lang="en-US" sz="1050" b="1">
                <a:latin typeface="Century Gothic"/>
                <a:cs typeface="Arial"/>
              </a:rPr>
              <a:t>)​</a:t>
            </a:r>
          </a:p>
          <a:p>
            <a:pPr marL="171450" indent="-171450">
              <a:buChar char="•"/>
            </a:pPr>
            <a:r>
              <a:rPr lang="en-US" sz="1050" b="1">
                <a:latin typeface="Century Gothic"/>
                <a:cs typeface="Arial"/>
              </a:rPr>
              <a:t>Use informal language like 'pointy', 'spotty', 'blobs' etc. (NP 3-4 </a:t>
            </a:r>
            <a:r>
              <a:rPr lang="en-US" sz="1050" b="1" err="1">
                <a:latin typeface="Century Gothic"/>
                <a:cs typeface="Arial"/>
              </a:rPr>
              <a:t>Yrs</a:t>
            </a:r>
            <a:r>
              <a:rPr lang="en-US" sz="1050" b="1">
                <a:latin typeface="Century Gothic"/>
                <a:cs typeface="Arial"/>
              </a:rPr>
              <a:t>)​</a:t>
            </a:r>
          </a:p>
          <a:p>
            <a:pPr marL="171450" indent="-171450">
              <a:buChar char="•"/>
            </a:pPr>
            <a:r>
              <a:rPr lang="en-US" sz="1050" b="1">
                <a:latin typeface="Century Gothic"/>
                <a:cs typeface="Arial"/>
              </a:rPr>
              <a:t>Extend and create ABAB patterns - stick, leaf, stick, leaf. (NP 3-4 </a:t>
            </a:r>
            <a:r>
              <a:rPr lang="en-US" sz="1050" b="1" err="1">
                <a:latin typeface="Century Gothic"/>
                <a:cs typeface="Arial"/>
              </a:rPr>
              <a:t>Yrs</a:t>
            </a:r>
            <a:r>
              <a:rPr lang="en-US" sz="1050" b="1">
                <a:latin typeface="Century Gothic"/>
                <a:cs typeface="Arial"/>
              </a:rPr>
              <a:t>)​</a:t>
            </a:r>
          </a:p>
          <a:p>
            <a:pPr marL="171450" indent="-171450">
              <a:buChar char="•"/>
            </a:pPr>
            <a:r>
              <a:rPr lang="en-US" sz="1050" b="1">
                <a:latin typeface="Century Gothic"/>
                <a:cs typeface="Arial"/>
              </a:rPr>
              <a:t>Notice and correct an error in a repeating pattern. (NP 3-4 </a:t>
            </a:r>
            <a:r>
              <a:rPr lang="en-US" sz="1050" b="1" err="1">
                <a:latin typeface="Century Gothic"/>
                <a:cs typeface="Arial"/>
              </a:rPr>
              <a:t>Yrs</a:t>
            </a:r>
            <a:r>
              <a:rPr lang="en-US" sz="1050" b="1">
                <a:latin typeface="Century Gothic"/>
                <a:cs typeface="Arial"/>
              </a:rPr>
              <a:t>)​</a:t>
            </a:r>
          </a:p>
          <a:p>
            <a:pPr marL="171450" indent="-171450">
              <a:buChar char="•"/>
            </a:pPr>
            <a:r>
              <a:rPr lang="en-US" sz="1050" b="1">
                <a:latin typeface="Century Gothic"/>
                <a:cs typeface="Arial"/>
              </a:rPr>
              <a:t>Begin to describe a sequence of events, real or fictional, using words such as 'first', 'then...' (NP 3-4 </a:t>
            </a:r>
            <a:r>
              <a:rPr lang="en-US" sz="1050" b="1" err="1">
                <a:latin typeface="Century Gothic"/>
                <a:cs typeface="Arial"/>
              </a:rPr>
              <a:t>Yrs</a:t>
            </a:r>
            <a:r>
              <a:rPr lang="en-US" sz="1050" b="1">
                <a:latin typeface="Century Gothic"/>
                <a:cs typeface="Arial"/>
              </a:rPr>
              <a:t>)</a:t>
            </a:r>
          </a:p>
        </p:txBody>
      </p:sp>
    </p:spTree>
    <p:extLst>
      <p:ext uri="{BB962C8B-B14F-4D97-AF65-F5344CB8AC3E}">
        <p14:creationId xmlns:p14="http://schemas.microsoft.com/office/powerpoint/2010/main" val="47828814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8F294A4B-6C27-433C-B7D3-6162B6429A26}"/>
              </a:ext>
            </a:extLst>
          </p:cNvPr>
          <p:cNvGraphicFramePr>
            <a:graphicFrameLocks noGrp="1"/>
          </p:cNvGraphicFramePr>
          <p:nvPr>
            <p:ph idx="1"/>
            <p:extLst>
              <p:ext uri="{D42A27DB-BD31-4B8C-83A1-F6EECF244321}">
                <p14:modId xmlns:p14="http://schemas.microsoft.com/office/powerpoint/2010/main" val="3796180521"/>
              </p:ext>
            </p:extLst>
          </p:nvPr>
        </p:nvGraphicFramePr>
        <p:xfrm>
          <a:off x="295275" y="225425"/>
          <a:ext cx="8482013" cy="741680"/>
        </p:xfrm>
        <a:graphic>
          <a:graphicData uri="http://schemas.openxmlformats.org/drawingml/2006/table">
            <a:tbl>
              <a:tblPr firstRow="1" bandRow="1">
                <a:tableStyleId>{5C22544A-7EE6-4342-B048-85BDC9FD1C3A}</a:tableStyleId>
              </a:tblPr>
              <a:tblGrid>
                <a:gridCol w="8482013">
                  <a:extLst>
                    <a:ext uri="{9D8B030D-6E8A-4147-A177-3AD203B41FA5}">
                      <a16:colId xmlns:a16="http://schemas.microsoft.com/office/drawing/2014/main" val="3754541971"/>
                    </a:ext>
                  </a:extLst>
                </a:gridCol>
              </a:tblGrid>
              <a:tr h="370840">
                <a:tc>
                  <a:txBody>
                    <a:bodyPr/>
                    <a:lstStyle/>
                    <a:p>
                      <a:pPr algn="ctr"/>
                      <a:r>
                        <a:rPr lang="en-GB">
                          <a:latin typeface="Century Gothic" panose="020B0502020202020204" pitchFamily="34" charset="0"/>
                        </a:rPr>
                        <a:t>MATHEMATICS: Progress through reception</a:t>
                      </a:r>
                    </a:p>
                  </a:txBody>
                  <a:tcPr>
                    <a:solidFill>
                      <a:srgbClr val="D280D0"/>
                    </a:solidFill>
                  </a:tcPr>
                </a:tc>
                <a:extLst>
                  <a:ext uri="{0D108BD9-81ED-4DB2-BD59-A6C34878D82A}">
                    <a16:rowId xmlns:a16="http://schemas.microsoft.com/office/drawing/2014/main" val="2121299838"/>
                  </a:ext>
                </a:extLst>
              </a:tr>
              <a:tr h="370840">
                <a:tc>
                  <a:txBody>
                    <a:bodyPr/>
                    <a:lstStyle/>
                    <a:p>
                      <a:pPr lvl="0" algn="ctr">
                        <a:buNone/>
                      </a:pPr>
                      <a:r>
                        <a:rPr lang="en-GB" b="1">
                          <a:solidFill>
                            <a:srgbClr val="D280D0"/>
                          </a:solidFill>
                          <a:latin typeface="Century Gothic"/>
                        </a:rPr>
                        <a:t>Numerical Pattern</a:t>
                      </a:r>
                      <a:endParaRPr lang="en-GB" b="1">
                        <a:solidFill>
                          <a:srgbClr val="D280D0"/>
                        </a:solidFill>
                        <a:latin typeface="Century Gothic" panose="020B0502020202020204" pitchFamily="34" charset="0"/>
                      </a:endParaRPr>
                    </a:p>
                  </a:txBody>
                  <a:tcPr>
                    <a:noFill/>
                  </a:tcPr>
                </a:tc>
                <a:extLst>
                  <a:ext uri="{0D108BD9-81ED-4DB2-BD59-A6C34878D82A}">
                    <a16:rowId xmlns:a16="http://schemas.microsoft.com/office/drawing/2014/main" val="762247846"/>
                  </a:ext>
                </a:extLst>
              </a:tr>
            </a:tbl>
          </a:graphicData>
        </a:graphic>
      </p:graphicFrame>
      <p:sp>
        <p:nvSpPr>
          <p:cNvPr id="14" name="Rectangle 13">
            <a:extLst>
              <a:ext uri="{FF2B5EF4-FFF2-40B4-BE49-F238E27FC236}">
                <a16:creationId xmlns:a16="http://schemas.microsoft.com/office/drawing/2014/main" id="{83F880F4-4AE3-4016-919C-4BB11928779B}"/>
              </a:ext>
            </a:extLst>
          </p:cNvPr>
          <p:cNvSpPr/>
          <p:nvPr/>
        </p:nvSpPr>
        <p:spPr>
          <a:xfrm>
            <a:off x="295273" y="2991857"/>
            <a:ext cx="1838326" cy="29432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b="0" i="0" u="none" strike="noStrike" baseline="0">
              <a:latin typeface="Century Gothic" panose="020B0502020202020204" pitchFamily="34" charset="0"/>
            </a:endParaRPr>
          </a:p>
          <a:p>
            <a:pPr marL="171450" indent="-171450">
              <a:buFont typeface="Arial" panose="020B0604020202020204" pitchFamily="34" charset="0"/>
              <a:buChar char="•"/>
            </a:pPr>
            <a:endParaRPr lang="en-GB" sz="1000" b="1">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a:solidFill>
                <a:srgbClr val="000000"/>
              </a:solidFill>
              <a:latin typeface="Century Gothic" panose="020B0502020202020204" pitchFamily="34" charset="0"/>
            </a:endParaRPr>
          </a:p>
          <a:p>
            <a:pPr marL="171450" indent="-171450">
              <a:buFont typeface="Arial" panose="020B0604020202020204" pitchFamily="34" charset="0"/>
              <a:buChar char="•"/>
            </a:pPr>
            <a:r>
              <a:rPr lang="en-GB" sz="1000" b="1">
                <a:solidFill>
                  <a:srgbClr val="000000"/>
                </a:solidFill>
                <a:latin typeface="Century Gothic" panose="020B0502020202020204" pitchFamily="34" charset="0"/>
              </a:rPr>
              <a:t>T</a:t>
            </a:r>
            <a:r>
              <a:rPr lang="en-GB" sz="1000" b="1" i="0" u="none" strike="noStrike" baseline="0">
                <a:solidFill>
                  <a:srgbClr val="000000"/>
                </a:solidFill>
                <a:latin typeface="Century Gothic" panose="020B0502020202020204" pitchFamily="34" charset="0"/>
              </a:rPr>
              <a:t>alking about the routine of the day and using language like ‘before’ and ‘after’;</a:t>
            </a:r>
          </a:p>
          <a:p>
            <a:pPr marL="171450" indent="-171450">
              <a:buFont typeface="Arial" panose="020B0604020202020204" pitchFamily="34" charset="0"/>
              <a:buChar char="•"/>
            </a:pPr>
            <a:r>
              <a:rPr lang="en-GB" sz="1000" b="1">
                <a:solidFill>
                  <a:srgbClr val="000000"/>
                </a:solidFill>
                <a:latin typeface="Century Gothic" panose="020B0502020202020204" pitchFamily="34" charset="0"/>
              </a:rPr>
              <a:t>U</a:t>
            </a:r>
            <a:r>
              <a:rPr lang="en-GB" sz="1000" b="1" i="0" u="none" strike="noStrike" baseline="0">
                <a:solidFill>
                  <a:srgbClr val="000000"/>
                </a:solidFill>
                <a:latin typeface="Century Gothic" panose="020B0502020202020204" pitchFamily="34" charset="0"/>
              </a:rPr>
              <a:t>sing comparative language like ‘taller’, ‘shorter’, ‘the same’;</a:t>
            </a:r>
            <a:endParaRPr lang="en-GB" sz="1000">
              <a:latin typeface="Century Gothic" panose="020B0502020202020204" pitchFamily="34" charset="0"/>
            </a:endParaRPr>
          </a:p>
          <a:p>
            <a:pPr marL="171450" indent="-171450">
              <a:buFont typeface="Arial" panose="020B0604020202020204" pitchFamily="34" charset="0"/>
              <a:buChar char="•"/>
            </a:pPr>
            <a:r>
              <a:rPr lang="en-GB" sz="1000" b="1" i="0" u="none" strike="noStrike" baseline="0">
                <a:solidFill>
                  <a:srgbClr val="000000"/>
                </a:solidFill>
                <a:latin typeface="Century Gothic" panose="020B0502020202020204" pitchFamily="34" charset="0"/>
              </a:rPr>
              <a:t>Starting to identify shapes in the environment;</a:t>
            </a:r>
          </a:p>
          <a:p>
            <a:pPr marL="171450" indent="-171450">
              <a:buFont typeface="Arial" panose="020B0604020202020204" pitchFamily="34" charset="0"/>
              <a:buChar char="•"/>
            </a:pPr>
            <a:r>
              <a:rPr lang="en-GB" sz="1000" b="1">
                <a:solidFill>
                  <a:srgbClr val="000000"/>
                </a:solidFill>
                <a:latin typeface="Century Gothic" panose="020B0502020202020204" pitchFamily="34" charset="0"/>
              </a:rPr>
              <a:t>S</a:t>
            </a:r>
            <a:r>
              <a:rPr lang="en-GB" sz="1000" b="1" i="0" u="none" strike="noStrike" baseline="0">
                <a:solidFill>
                  <a:srgbClr val="000000"/>
                </a:solidFill>
                <a:latin typeface="Century Gothic" panose="020B0502020202020204" pitchFamily="34" charset="0"/>
              </a:rPr>
              <a:t>tarting to find appropriate shapes for certain tasks; </a:t>
            </a:r>
          </a:p>
          <a:p>
            <a:pPr marL="171450" indent="-171450">
              <a:buFont typeface="Arial" panose="020B0604020202020204" pitchFamily="34" charset="0"/>
              <a:buChar char="•"/>
            </a:pPr>
            <a:r>
              <a:rPr lang="en-GB" sz="1000" b="1">
                <a:solidFill>
                  <a:srgbClr val="000000"/>
                </a:solidFill>
                <a:latin typeface="Century Gothic" panose="020B0502020202020204" pitchFamily="34" charset="0"/>
              </a:rPr>
              <a:t>A</a:t>
            </a:r>
            <a:r>
              <a:rPr lang="en-GB" sz="1000" b="1" i="0" u="none" strike="noStrike" baseline="0">
                <a:solidFill>
                  <a:srgbClr val="000000"/>
                </a:solidFill>
                <a:latin typeface="Century Gothic" panose="020B0502020202020204" pitchFamily="34" charset="0"/>
              </a:rPr>
              <a:t>sking questions about their observations of differences and similarities;</a:t>
            </a:r>
            <a:endParaRPr lang="en-GB" sz="1000">
              <a:latin typeface="Century Gothic" panose="020B0502020202020204" pitchFamily="34" charset="0"/>
            </a:endParaRPr>
          </a:p>
          <a:p>
            <a:pPr marL="171450" indent="-171450">
              <a:buFont typeface="Arial" panose="020B0604020202020204" pitchFamily="34" charset="0"/>
              <a:buChar char="•"/>
            </a:pPr>
            <a:r>
              <a:rPr lang="en-GB" sz="1000" b="1" i="0" u="none" strike="noStrike" baseline="0">
                <a:solidFill>
                  <a:srgbClr val="000000"/>
                </a:solidFill>
                <a:latin typeface="Century Gothic" panose="020B0502020202020204" pitchFamily="34" charset="0"/>
              </a:rPr>
              <a:t>Starting to make more meaningful pictures, patterns and arrangements with shapes. </a:t>
            </a:r>
          </a:p>
          <a:p>
            <a:r>
              <a:rPr lang="en-GB" sz="1800" b="0" i="0" u="none" strike="noStrike" baseline="0">
                <a:solidFill>
                  <a:srgbClr val="000000"/>
                </a:solidFill>
                <a:latin typeface="Century Gothic" panose="020B0502020202020204" pitchFamily="34" charset="0"/>
              </a:rPr>
              <a:t>	</a:t>
            </a:r>
          </a:p>
          <a:p>
            <a:pPr marL="171450" indent="-171450">
              <a:buFont typeface="Arial" panose="020B0604020202020204" pitchFamily="34" charset="0"/>
              <a:buChar char="•"/>
            </a:pPr>
            <a:endParaRPr lang="en-GB" sz="1000" b="1" i="0" u="none" strike="noStrike" baseline="0">
              <a:solidFill>
                <a:srgbClr val="000000"/>
              </a:solidFill>
              <a:latin typeface="Century Gothic" panose="020B0502020202020204" pitchFamily="34" charset="0"/>
            </a:endParaRPr>
          </a:p>
          <a:p>
            <a:r>
              <a:rPr lang="en-GB" sz="1800" b="0" i="0" u="none" strike="noStrike" baseline="0">
                <a:solidFill>
                  <a:srgbClr val="000000"/>
                </a:solidFill>
                <a:latin typeface="Calibri" panose="020F0502020204030204" pitchFamily="34" charset="0"/>
              </a:rPr>
              <a:t>	</a:t>
            </a:r>
          </a:p>
          <a:p>
            <a:pPr marL="171450" indent="-171450">
              <a:buFont typeface="Arial" panose="020B0604020202020204" pitchFamily="34" charset="0"/>
              <a:buChar char="•"/>
            </a:pPr>
            <a:endParaRPr lang="en-GB" sz="1100" b="1" i="0" u="none" strike="noStrike" baseline="0">
              <a:solidFill>
                <a:srgbClr val="000000"/>
              </a:solidFill>
              <a:latin typeface="Century Gothic" panose="020B0502020202020204" pitchFamily="34" charset="0"/>
            </a:endParaRPr>
          </a:p>
          <a:p>
            <a:r>
              <a:rPr lang="en-GB" sz="1800" b="0" i="0" u="none" strike="noStrike" baseline="0">
                <a:solidFill>
                  <a:srgbClr val="000000"/>
                </a:solidFill>
                <a:latin typeface="Calibri" panose="020F0502020204030204" pitchFamily="34" charset="0"/>
              </a:rPr>
              <a:t>	</a:t>
            </a:r>
          </a:p>
        </p:txBody>
      </p:sp>
      <p:sp>
        <p:nvSpPr>
          <p:cNvPr id="17" name="Rectangle 16">
            <a:extLst>
              <a:ext uri="{FF2B5EF4-FFF2-40B4-BE49-F238E27FC236}">
                <a16:creationId xmlns:a16="http://schemas.microsoft.com/office/drawing/2014/main" id="{76ABC9D3-EFFA-48B9-87EC-BDBF29665BCF}"/>
              </a:ext>
            </a:extLst>
          </p:cNvPr>
          <p:cNvSpPr/>
          <p:nvPr/>
        </p:nvSpPr>
        <p:spPr>
          <a:xfrm>
            <a:off x="2509836" y="2771775"/>
            <a:ext cx="1838326" cy="29432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1000" b="1" i="0" u="none" strike="noStrike" baseline="0">
                <a:solidFill>
                  <a:srgbClr val="000000"/>
                </a:solidFill>
                <a:latin typeface="Century Gothic" panose="020B0502020202020204" pitchFamily="34" charset="0"/>
              </a:rPr>
              <a:t>Talking about the routine of the day and using language like, before and after;</a:t>
            </a:r>
          </a:p>
          <a:p>
            <a:pPr marL="171450" indent="-171450">
              <a:buFont typeface="Arial" panose="020B0604020202020204" pitchFamily="34" charset="0"/>
              <a:buChar char="•"/>
            </a:pPr>
            <a:r>
              <a:rPr lang="en-GB" sz="1000" b="1">
                <a:solidFill>
                  <a:srgbClr val="000000"/>
                </a:solidFill>
                <a:latin typeface="Century Gothic" panose="020B0502020202020204" pitchFamily="34" charset="0"/>
              </a:rPr>
              <a:t>Using comparative language such as, ‘taller’, ‘shorter’ and ‘the same’;</a:t>
            </a:r>
          </a:p>
          <a:p>
            <a:pPr marL="171450" indent="-171450">
              <a:buFont typeface="Arial" panose="020B0604020202020204" pitchFamily="34" charset="0"/>
              <a:buChar char="•"/>
            </a:pPr>
            <a:r>
              <a:rPr lang="en-GB" sz="1000" b="1" i="0" u="none" strike="noStrike" baseline="0">
                <a:solidFill>
                  <a:srgbClr val="000000"/>
                </a:solidFill>
                <a:latin typeface="Century Gothic" panose="020B0502020202020204" pitchFamily="34" charset="0"/>
              </a:rPr>
              <a:t>Being more confident in identifying shapes in the environment;</a:t>
            </a:r>
          </a:p>
          <a:p>
            <a:pPr marL="171450" indent="-171450">
              <a:buFont typeface="Arial" panose="020B0604020202020204" pitchFamily="34" charset="0"/>
              <a:buChar char="•"/>
            </a:pPr>
            <a:r>
              <a:rPr lang="en-GB" sz="1000" b="1">
                <a:solidFill>
                  <a:srgbClr val="000000"/>
                </a:solidFill>
                <a:latin typeface="Century Gothic" panose="020B0502020202020204" pitchFamily="34" charset="0"/>
              </a:rPr>
              <a:t>Recognising particular shapes that may be useful for certain tasks;</a:t>
            </a:r>
          </a:p>
          <a:p>
            <a:pPr marL="171450" indent="-171450">
              <a:buFont typeface="Arial" panose="020B0604020202020204" pitchFamily="34" charset="0"/>
              <a:buChar char="•"/>
            </a:pPr>
            <a:r>
              <a:rPr lang="en-GB" sz="1000" b="1">
                <a:solidFill>
                  <a:srgbClr val="000000"/>
                </a:solidFill>
                <a:latin typeface="Century Gothic" panose="020B0502020202020204" pitchFamily="34" charset="0"/>
              </a:rPr>
              <a:t>M</a:t>
            </a:r>
            <a:r>
              <a:rPr lang="en-GB" sz="1000" b="1" i="0" u="none" strike="noStrike" baseline="0">
                <a:solidFill>
                  <a:srgbClr val="000000"/>
                </a:solidFill>
                <a:latin typeface="Century Gothic" panose="020B0502020202020204" pitchFamily="34" charset="0"/>
              </a:rPr>
              <a:t>aking more meaningful pictures, patterns and arrangements with shapes.</a:t>
            </a:r>
          </a:p>
        </p:txBody>
      </p:sp>
      <p:sp>
        <p:nvSpPr>
          <p:cNvPr id="18" name="Rectangle 17">
            <a:extLst>
              <a:ext uri="{FF2B5EF4-FFF2-40B4-BE49-F238E27FC236}">
                <a16:creationId xmlns:a16="http://schemas.microsoft.com/office/drawing/2014/main" id="{E7D3B6FF-CD7B-4422-86C6-800E979B7FF9}"/>
              </a:ext>
            </a:extLst>
          </p:cNvPr>
          <p:cNvSpPr/>
          <p:nvPr/>
        </p:nvSpPr>
        <p:spPr>
          <a:xfrm>
            <a:off x="4724399" y="2771775"/>
            <a:ext cx="1838326" cy="26894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1000" b="1" i="0" u="none" strike="noStrike" baseline="0">
                <a:solidFill>
                  <a:srgbClr val="000000"/>
                </a:solidFill>
                <a:latin typeface="Century Gothic" panose="020B0502020202020204" pitchFamily="34" charset="0"/>
              </a:rPr>
              <a:t>Beginning to experiment with length, height and capacity;</a:t>
            </a:r>
          </a:p>
          <a:p>
            <a:pPr marL="171450" indent="-171450">
              <a:buFont typeface="Arial" panose="020B0604020202020204" pitchFamily="34" charset="0"/>
              <a:buChar char="•"/>
            </a:pPr>
            <a:r>
              <a:rPr lang="en-GB" sz="1000" b="1">
                <a:solidFill>
                  <a:srgbClr val="000000"/>
                </a:solidFill>
                <a:latin typeface="Century Gothic" panose="020B0502020202020204" pitchFamily="34" charset="0"/>
              </a:rPr>
              <a:t>Beginning to compare length, weight and capacity;</a:t>
            </a:r>
            <a:endParaRPr lang="en-GB" sz="1000" b="1" i="0" u="none" strike="noStrike" baseline="0">
              <a:solidFill>
                <a:srgbClr val="000000"/>
              </a:solidFill>
              <a:latin typeface="Century Gothic" panose="020B0502020202020204" pitchFamily="34" charset="0"/>
            </a:endParaRPr>
          </a:p>
          <a:p>
            <a:pPr marL="171450" indent="-171450">
              <a:buFont typeface="Arial" panose="020B0604020202020204" pitchFamily="34" charset="0"/>
              <a:buChar char="•"/>
            </a:pPr>
            <a:r>
              <a:rPr lang="en-GB" sz="1000" b="1">
                <a:solidFill>
                  <a:srgbClr val="000000"/>
                </a:solidFill>
                <a:latin typeface="Century Gothic" panose="020B0502020202020204" pitchFamily="34" charset="0"/>
              </a:rPr>
              <a:t>Identifying money and using money in play;</a:t>
            </a:r>
          </a:p>
          <a:p>
            <a:pPr marL="171450" indent="-171450">
              <a:buFont typeface="Arial" panose="020B0604020202020204" pitchFamily="34" charset="0"/>
              <a:buChar char="•"/>
            </a:pPr>
            <a:r>
              <a:rPr lang="en-GB" sz="1000" b="1" i="0" u="none" strike="noStrike" baseline="0">
                <a:solidFill>
                  <a:srgbClr val="000000"/>
                </a:solidFill>
                <a:latin typeface="Century Gothic" panose="020B0502020202020204" pitchFamily="34" charset="0"/>
              </a:rPr>
              <a:t>Recalling the names of some 2D and 3D shapes;</a:t>
            </a:r>
          </a:p>
          <a:p>
            <a:pPr marL="171450" indent="-171450">
              <a:buFont typeface="Arial" panose="020B0604020202020204" pitchFamily="34" charset="0"/>
              <a:buChar char="•"/>
            </a:pPr>
            <a:r>
              <a:rPr lang="en-GB" sz="1000" b="1">
                <a:solidFill>
                  <a:srgbClr val="000000"/>
                </a:solidFill>
                <a:latin typeface="Century Gothic" panose="020B0502020202020204" pitchFamily="34" charset="0"/>
              </a:rPr>
              <a:t>Ordering and sorting according to simple properties;</a:t>
            </a:r>
          </a:p>
          <a:p>
            <a:pPr marL="171450" indent="-171450">
              <a:buFont typeface="Arial" panose="020B0604020202020204" pitchFamily="34" charset="0"/>
              <a:buChar char="•"/>
            </a:pPr>
            <a:r>
              <a:rPr lang="en-GB" sz="1000" b="1" i="0" u="none" strike="noStrike" baseline="0">
                <a:solidFill>
                  <a:srgbClr val="000000"/>
                </a:solidFill>
                <a:latin typeface="Century Gothic" panose="020B0502020202020204" pitchFamily="34" charset="0"/>
              </a:rPr>
              <a:t>Using the language of direction when programming toys. </a:t>
            </a:r>
          </a:p>
        </p:txBody>
      </p:sp>
      <p:sp>
        <p:nvSpPr>
          <p:cNvPr id="19" name="Rectangle 18">
            <a:extLst>
              <a:ext uri="{FF2B5EF4-FFF2-40B4-BE49-F238E27FC236}">
                <a16:creationId xmlns:a16="http://schemas.microsoft.com/office/drawing/2014/main" id="{CD0CD56C-65AD-4C76-900E-E4B82122E69D}"/>
              </a:ext>
            </a:extLst>
          </p:cNvPr>
          <p:cNvSpPr/>
          <p:nvPr/>
        </p:nvSpPr>
        <p:spPr>
          <a:xfrm>
            <a:off x="6938962" y="2771774"/>
            <a:ext cx="1838326" cy="254635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endParaRPr lang="en-GB" sz="1000" b="1" i="1" u="none" strike="noStrike" baseline="0" dirty="0">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i="1" dirty="0">
              <a:solidFill>
                <a:srgbClr val="000000"/>
              </a:solidFill>
              <a:latin typeface="Century Gothic" panose="020B0502020202020204" pitchFamily="34" charset="0"/>
            </a:endParaRPr>
          </a:p>
          <a:p>
            <a:pPr marL="171450" indent="-171450">
              <a:buFont typeface="Arial" panose="020B0604020202020204" pitchFamily="34" charset="0"/>
              <a:buChar char="•"/>
            </a:pPr>
            <a:r>
              <a:rPr lang="en-GB" sz="1000" b="1" u="none" strike="noStrike" baseline="0" dirty="0">
                <a:solidFill>
                  <a:srgbClr val="000000"/>
                </a:solidFill>
                <a:latin typeface="Century Gothic" panose="020B0502020202020204" pitchFamily="34" charset="0"/>
              </a:rPr>
              <a:t>Use everyday language to talk about size, weight, capacity, position, distance, time and money to compare quantities;</a:t>
            </a:r>
          </a:p>
          <a:p>
            <a:pPr marL="171450" indent="-171450">
              <a:buFont typeface="Arial" panose="020B0604020202020204" pitchFamily="34" charset="0"/>
              <a:buChar char="•"/>
            </a:pPr>
            <a:r>
              <a:rPr lang="en-GB" sz="1000" b="1" dirty="0">
                <a:solidFill>
                  <a:srgbClr val="000000"/>
                </a:solidFill>
                <a:latin typeface="Century Gothic" panose="020B0502020202020204" pitchFamily="34" charset="0"/>
              </a:rPr>
              <a:t>Create and describe patterns;</a:t>
            </a:r>
          </a:p>
          <a:p>
            <a:pPr marL="171450" indent="-171450">
              <a:buFont typeface="Arial" panose="020B0604020202020204" pitchFamily="34" charset="0"/>
              <a:buChar char="•"/>
            </a:pPr>
            <a:r>
              <a:rPr lang="en-GB" sz="1000" b="1" u="none" strike="noStrike" baseline="0" dirty="0">
                <a:solidFill>
                  <a:srgbClr val="000000"/>
                </a:solidFill>
                <a:latin typeface="Century Gothic" panose="020B0502020202020204" pitchFamily="34" charset="0"/>
              </a:rPr>
              <a:t>Explore characteristics of everyday objects and shapes and use mathematical language to describe them;</a:t>
            </a:r>
          </a:p>
          <a:p>
            <a:pPr marL="171450" indent="-171450">
              <a:buFont typeface="Arial" panose="020B0604020202020204" pitchFamily="34" charset="0"/>
              <a:buChar char="•"/>
            </a:pPr>
            <a:r>
              <a:rPr lang="en-GB" sz="1000" b="1" dirty="0">
                <a:solidFill>
                  <a:srgbClr val="000000"/>
                </a:solidFill>
                <a:latin typeface="Century Gothic" panose="020B0502020202020204" pitchFamily="34" charset="0"/>
              </a:rPr>
              <a:t>Use money with increasing confidence.</a:t>
            </a:r>
            <a:endParaRPr lang="en-GB" sz="1000" b="1" u="none" strike="noStrike" baseline="0" dirty="0">
              <a:solidFill>
                <a:srgbClr val="000000"/>
              </a:solidFill>
              <a:latin typeface="Century Gothic" panose="020B0502020202020204" pitchFamily="34" charset="0"/>
            </a:endParaRPr>
          </a:p>
          <a:p>
            <a:endParaRPr lang="en-GB" sz="1200" b="1" u="none" strike="noStrike" baseline="0" dirty="0">
              <a:solidFill>
                <a:srgbClr val="000000"/>
              </a:solidFill>
              <a:latin typeface="Century Gothic" panose="020B0502020202020204" pitchFamily="34" charset="0"/>
            </a:endParaRPr>
          </a:p>
          <a:p>
            <a:endParaRPr lang="en-GB" sz="1200" b="1" u="none" strike="noStrike" baseline="0" dirty="0">
              <a:solidFill>
                <a:srgbClr val="000000"/>
              </a:solidFill>
              <a:latin typeface="Century Gothic" panose="020B0502020202020204" pitchFamily="34" charset="0"/>
            </a:endParaRPr>
          </a:p>
        </p:txBody>
      </p:sp>
      <p:sp>
        <p:nvSpPr>
          <p:cNvPr id="20" name="Rectangle 19">
            <a:extLst>
              <a:ext uri="{FF2B5EF4-FFF2-40B4-BE49-F238E27FC236}">
                <a16:creationId xmlns:a16="http://schemas.microsoft.com/office/drawing/2014/main" id="{413742AF-BA83-4051-9991-E630CD14E758}"/>
              </a:ext>
            </a:extLst>
          </p:cNvPr>
          <p:cNvSpPr/>
          <p:nvPr/>
        </p:nvSpPr>
        <p:spPr>
          <a:xfrm>
            <a:off x="6938962" y="1733550"/>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working at the expected level will:</a:t>
            </a:r>
          </a:p>
        </p:txBody>
      </p:sp>
      <p:sp>
        <p:nvSpPr>
          <p:cNvPr id="21" name="TextBox 20">
            <a:extLst>
              <a:ext uri="{FF2B5EF4-FFF2-40B4-BE49-F238E27FC236}">
                <a16:creationId xmlns:a16="http://schemas.microsoft.com/office/drawing/2014/main" id="{FBCB89E0-C069-4CEB-BC6D-5EB35A248B7E}"/>
              </a:ext>
            </a:extLst>
          </p:cNvPr>
          <p:cNvSpPr txBox="1"/>
          <p:nvPr/>
        </p:nvSpPr>
        <p:spPr>
          <a:xfrm>
            <a:off x="6938962" y="1254324"/>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reception</a:t>
            </a:r>
          </a:p>
        </p:txBody>
      </p:sp>
      <p:sp>
        <p:nvSpPr>
          <p:cNvPr id="22" name="Rectangle 21">
            <a:extLst>
              <a:ext uri="{FF2B5EF4-FFF2-40B4-BE49-F238E27FC236}">
                <a16:creationId xmlns:a16="http://schemas.microsoft.com/office/drawing/2014/main" id="{F5A80219-CC73-487D-8C49-A69B40E54900}"/>
              </a:ext>
            </a:extLst>
          </p:cNvPr>
          <p:cNvSpPr/>
          <p:nvPr/>
        </p:nvSpPr>
        <p:spPr>
          <a:xfrm>
            <a:off x="295275" y="1733550"/>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3" name="TextBox 22">
            <a:extLst>
              <a:ext uri="{FF2B5EF4-FFF2-40B4-BE49-F238E27FC236}">
                <a16:creationId xmlns:a16="http://schemas.microsoft.com/office/drawing/2014/main" id="{CAFBF1F9-26A8-4240-A8EF-4419BE9A4ED5}"/>
              </a:ext>
            </a:extLst>
          </p:cNvPr>
          <p:cNvSpPr txBox="1"/>
          <p:nvPr/>
        </p:nvSpPr>
        <p:spPr>
          <a:xfrm>
            <a:off x="295275" y="1254324"/>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nursery</a:t>
            </a:r>
          </a:p>
        </p:txBody>
      </p:sp>
      <p:sp>
        <p:nvSpPr>
          <p:cNvPr id="24" name="TextBox 23">
            <a:extLst>
              <a:ext uri="{FF2B5EF4-FFF2-40B4-BE49-F238E27FC236}">
                <a16:creationId xmlns:a16="http://schemas.microsoft.com/office/drawing/2014/main" id="{24CAB40F-BE79-418F-9720-64E8B908F3AD}"/>
              </a:ext>
            </a:extLst>
          </p:cNvPr>
          <p:cNvSpPr txBox="1"/>
          <p:nvPr/>
        </p:nvSpPr>
        <p:spPr>
          <a:xfrm>
            <a:off x="2324100" y="1254323"/>
            <a:ext cx="2024062"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autumn term</a:t>
            </a:r>
          </a:p>
        </p:txBody>
      </p:sp>
      <p:sp>
        <p:nvSpPr>
          <p:cNvPr id="25" name="TextBox 24">
            <a:extLst>
              <a:ext uri="{FF2B5EF4-FFF2-40B4-BE49-F238E27FC236}">
                <a16:creationId xmlns:a16="http://schemas.microsoft.com/office/drawing/2014/main" id="{63EE487E-E363-457A-A9DF-2C0982732CCE}"/>
              </a:ext>
            </a:extLst>
          </p:cNvPr>
          <p:cNvSpPr txBox="1"/>
          <p:nvPr/>
        </p:nvSpPr>
        <p:spPr>
          <a:xfrm>
            <a:off x="4724399" y="1254323"/>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spring term</a:t>
            </a:r>
          </a:p>
        </p:txBody>
      </p:sp>
      <p:sp>
        <p:nvSpPr>
          <p:cNvPr id="26" name="Rectangle 25">
            <a:extLst>
              <a:ext uri="{FF2B5EF4-FFF2-40B4-BE49-F238E27FC236}">
                <a16:creationId xmlns:a16="http://schemas.microsoft.com/office/drawing/2014/main" id="{C50C895F-7FD7-4E98-BDCF-7F25CF6C1ECF}"/>
              </a:ext>
            </a:extLst>
          </p:cNvPr>
          <p:cNvSpPr/>
          <p:nvPr/>
        </p:nvSpPr>
        <p:spPr>
          <a:xfrm>
            <a:off x="2509836" y="1733549"/>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7" name="Rectangle 26">
            <a:extLst>
              <a:ext uri="{FF2B5EF4-FFF2-40B4-BE49-F238E27FC236}">
                <a16:creationId xmlns:a16="http://schemas.microsoft.com/office/drawing/2014/main" id="{030045F8-D53B-43FE-8544-571B158C799C}"/>
              </a:ext>
            </a:extLst>
          </p:cNvPr>
          <p:cNvSpPr/>
          <p:nvPr/>
        </p:nvSpPr>
        <p:spPr>
          <a:xfrm>
            <a:off x="4724399" y="1733548"/>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3" name="Footer Placeholder 2">
            <a:extLst>
              <a:ext uri="{FF2B5EF4-FFF2-40B4-BE49-F238E27FC236}">
                <a16:creationId xmlns:a16="http://schemas.microsoft.com/office/drawing/2014/main" id="{3FBE1798-5530-0B57-1F90-F0F73B014970}"/>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9A2FCE1A-ED3B-A09B-AD36-D368ACABB86F}"/>
              </a:ext>
            </a:extLst>
          </p:cNvPr>
          <p:cNvSpPr>
            <a:spLocks noGrp="1"/>
          </p:cNvSpPr>
          <p:nvPr>
            <p:ph type="sldNum" sz="quarter" idx="12"/>
          </p:nvPr>
        </p:nvSpPr>
        <p:spPr/>
        <p:txBody>
          <a:bodyPr/>
          <a:lstStyle/>
          <a:p>
            <a:fld id="{ADBD1915-73F0-4A8D-B501-CF547A3FBDF8}" type="slidenum">
              <a:rPr lang="en-GB" smtClean="0"/>
              <a:t>44</a:t>
            </a:fld>
            <a:endParaRPr lang="en-GB"/>
          </a:p>
        </p:txBody>
      </p:sp>
    </p:spTree>
    <p:extLst>
      <p:ext uri="{BB962C8B-B14F-4D97-AF65-F5344CB8AC3E}">
        <p14:creationId xmlns:p14="http://schemas.microsoft.com/office/powerpoint/2010/main" val="385425738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8AFCE2CA-BB0E-43D8-B252-7A78CFA5B31D}"/>
              </a:ext>
            </a:extLst>
          </p:cNvPr>
          <p:cNvGraphicFramePr>
            <a:graphicFrameLocks noGrp="1"/>
          </p:cNvGraphicFramePr>
          <p:nvPr>
            <p:ph idx="1"/>
            <p:extLst>
              <p:ext uri="{D42A27DB-BD31-4B8C-83A1-F6EECF244321}">
                <p14:modId xmlns:p14="http://schemas.microsoft.com/office/powerpoint/2010/main" val="185875289"/>
              </p:ext>
            </p:extLst>
          </p:nvPr>
        </p:nvGraphicFramePr>
        <p:xfrm>
          <a:off x="525282" y="561368"/>
          <a:ext cx="8165493" cy="741680"/>
        </p:xfrm>
        <a:graphic>
          <a:graphicData uri="http://schemas.openxmlformats.org/drawingml/2006/table">
            <a:tbl>
              <a:tblPr firstRow="1" bandRow="1">
                <a:tableStyleId>{5C22544A-7EE6-4342-B048-85BDC9FD1C3A}</a:tableStyleId>
              </a:tblPr>
              <a:tblGrid>
                <a:gridCol w="8165493">
                  <a:extLst>
                    <a:ext uri="{9D8B030D-6E8A-4147-A177-3AD203B41FA5}">
                      <a16:colId xmlns:a16="http://schemas.microsoft.com/office/drawing/2014/main" val="2352009460"/>
                    </a:ext>
                  </a:extLst>
                </a:gridCol>
              </a:tblGrid>
              <a:tr h="370840">
                <a:tc>
                  <a:txBody>
                    <a:bodyPr/>
                    <a:lstStyle/>
                    <a:p>
                      <a:pPr algn="ctr"/>
                      <a:r>
                        <a:rPr lang="en-GB">
                          <a:latin typeface="Century Gothic" panose="020B0502020202020204" pitchFamily="34" charset="0"/>
                        </a:rPr>
                        <a:t>MATHEMATICS: Progress beyond Reception</a:t>
                      </a:r>
                    </a:p>
                  </a:txBody>
                  <a:tcPr>
                    <a:solidFill>
                      <a:srgbClr val="D280D0"/>
                    </a:solidFill>
                  </a:tcPr>
                </a:tc>
                <a:extLst>
                  <a:ext uri="{0D108BD9-81ED-4DB2-BD59-A6C34878D82A}">
                    <a16:rowId xmlns:a16="http://schemas.microsoft.com/office/drawing/2014/main" val="2330111559"/>
                  </a:ext>
                </a:extLst>
              </a:tr>
              <a:tr h="370840">
                <a:tc>
                  <a:txBody>
                    <a:bodyPr/>
                    <a:lstStyle/>
                    <a:p>
                      <a:pPr lvl="0" algn="ctr">
                        <a:lnSpc>
                          <a:spcPct val="100000"/>
                        </a:lnSpc>
                        <a:spcBef>
                          <a:spcPts val="0"/>
                        </a:spcBef>
                        <a:spcAft>
                          <a:spcPts val="0"/>
                        </a:spcAft>
                        <a:buNone/>
                      </a:pPr>
                      <a:r>
                        <a:rPr lang="en-GB" sz="1800" b="1" i="0" u="none" strike="noStrike" noProof="0">
                          <a:solidFill>
                            <a:srgbClr val="D280D0"/>
                          </a:solidFill>
                          <a:latin typeface="Century Gothic"/>
                        </a:rPr>
                        <a:t>Numerical Pattern</a:t>
                      </a:r>
                      <a:endParaRPr lang="en-GB" sz="1800" b="0" i="0" u="none" strike="noStrike" noProof="0">
                        <a:solidFill>
                          <a:srgbClr val="D280D0"/>
                        </a:solidFill>
                        <a:latin typeface="Century Gothic"/>
                      </a:endParaRPr>
                    </a:p>
                  </a:txBody>
                  <a:tcPr>
                    <a:noFill/>
                  </a:tcPr>
                </a:tc>
                <a:extLst>
                  <a:ext uri="{0D108BD9-81ED-4DB2-BD59-A6C34878D82A}">
                    <a16:rowId xmlns:a16="http://schemas.microsoft.com/office/drawing/2014/main" val="2632676721"/>
                  </a:ext>
                </a:extLst>
              </a:tr>
            </a:tbl>
          </a:graphicData>
        </a:graphic>
      </p:graphicFrame>
      <p:sp>
        <p:nvSpPr>
          <p:cNvPr id="5" name="Rectangle 4">
            <a:extLst>
              <a:ext uri="{FF2B5EF4-FFF2-40B4-BE49-F238E27FC236}">
                <a16:creationId xmlns:a16="http://schemas.microsoft.com/office/drawing/2014/main" id="{DDAB8651-8FC1-40FF-B865-3B05F16409E5}"/>
              </a:ext>
            </a:extLst>
          </p:cNvPr>
          <p:cNvSpPr/>
          <p:nvPr/>
        </p:nvSpPr>
        <p:spPr>
          <a:xfrm>
            <a:off x="525283" y="2151573"/>
            <a:ext cx="3545785" cy="21855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100" b="1" u="none" strike="noStrike" baseline="0">
                <a:solidFill>
                  <a:srgbClr val="000000"/>
                </a:solidFill>
                <a:latin typeface="Century Gothic" panose="020B0502020202020204" pitchFamily="34" charset="0"/>
              </a:rPr>
              <a:t>* Note</a:t>
            </a:r>
          </a:p>
          <a:p>
            <a:pPr marL="171450" indent="-171450">
              <a:buFont typeface="Arial" panose="020B0604020202020204" pitchFamily="34" charset="0"/>
              <a:buChar char="•"/>
            </a:pPr>
            <a:r>
              <a:rPr lang="en-GB" sz="1100" b="1">
                <a:solidFill>
                  <a:srgbClr val="000000"/>
                </a:solidFill>
                <a:latin typeface="Century Gothic" panose="020B0502020202020204" pitchFamily="34" charset="0"/>
              </a:rPr>
              <a:t>There are no early learning goals for this section.</a:t>
            </a:r>
          </a:p>
          <a:p>
            <a:pPr marL="171450" indent="-171450">
              <a:buFont typeface="Arial" panose="020B0604020202020204" pitchFamily="34" charset="0"/>
              <a:buChar char="•"/>
            </a:pPr>
            <a:endParaRPr lang="en-GB" sz="1100" b="1" u="none" strike="noStrike" baseline="0">
              <a:solidFill>
                <a:srgbClr val="000000"/>
              </a:solidFill>
              <a:latin typeface="Century Gothic" panose="020B0502020202020204" pitchFamily="34" charset="0"/>
            </a:endParaRPr>
          </a:p>
          <a:p>
            <a:pPr marL="171450" indent="-171450">
              <a:buFont typeface="Arial" panose="020B0604020202020204" pitchFamily="34" charset="0"/>
              <a:buChar char="•"/>
            </a:pPr>
            <a:r>
              <a:rPr lang="en-GB" sz="1100" b="1" u="none" strike="noStrike" baseline="0">
                <a:solidFill>
                  <a:srgbClr val="000000"/>
                </a:solidFill>
                <a:latin typeface="Century Gothic" panose="020B0502020202020204" pitchFamily="34" charset="0"/>
              </a:rPr>
              <a:t>Use everyday language to talk about size, weight, capacity, position, distance, time and money to compare quantities;</a:t>
            </a:r>
          </a:p>
          <a:p>
            <a:pPr marL="171450" indent="-171450">
              <a:buFont typeface="Arial" panose="020B0604020202020204" pitchFamily="34" charset="0"/>
              <a:buChar char="•"/>
            </a:pPr>
            <a:r>
              <a:rPr lang="en-GB" sz="1100" b="1">
                <a:solidFill>
                  <a:srgbClr val="000000"/>
                </a:solidFill>
                <a:latin typeface="Century Gothic" panose="020B0502020202020204" pitchFamily="34" charset="0"/>
              </a:rPr>
              <a:t>Create and describe patterns;</a:t>
            </a:r>
          </a:p>
          <a:p>
            <a:pPr marL="171450" indent="-171450">
              <a:buFont typeface="Arial" panose="020B0604020202020204" pitchFamily="34" charset="0"/>
              <a:buChar char="•"/>
            </a:pPr>
            <a:r>
              <a:rPr lang="en-GB" sz="1100" b="1" u="none" strike="noStrike" baseline="0">
                <a:solidFill>
                  <a:srgbClr val="000000"/>
                </a:solidFill>
                <a:latin typeface="Century Gothic" panose="020B0502020202020204" pitchFamily="34" charset="0"/>
              </a:rPr>
              <a:t>Explore characteristics of everyday objects and shapes and use mathematical language to describe them;</a:t>
            </a:r>
          </a:p>
          <a:p>
            <a:pPr marL="171450" indent="-171450">
              <a:buFont typeface="Arial" panose="020B0604020202020204" pitchFamily="34" charset="0"/>
              <a:buChar char="•"/>
            </a:pPr>
            <a:r>
              <a:rPr lang="en-GB" sz="1100" b="1">
                <a:solidFill>
                  <a:srgbClr val="000000"/>
                </a:solidFill>
                <a:latin typeface="Century Gothic" panose="020B0502020202020204" pitchFamily="34" charset="0"/>
              </a:rPr>
              <a:t>Use money with increasing confidence.</a:t>
            </a:r>
            <a:endParaRPr lang="en-GB" sz="1100" b="1" u="none" strike="noStrike" baseline="0">
              <a:solidFill>
                <a:srgbClr val="000000"/>
              </a:solidFill>
              <a:latin typeface="Century Gothic" panose="020B0502020202020204" pitchFamily="34" charset="0"/>
            </a:endParaRPr>
          </a:p>
        </p:txBody>
      </p:sp>
      <p:sp>
        <p:nvSpPr>
          <p:cNvPr id="6" name="Rectangle 5">
            <a:extLst>
              <a:ext uri="{FF2B5EF4-FFF2-40B4-BE49-F238E27FC236}">
                <a16:creationId xmlns:a16="http://schemas.microsoft.com/office/drawing/2014/main" id="{2184C2AF-0626-4C31-9DFE-403CE0970D57}"/>
              </a:ext>
            </a:extLst>
          </p:cNvPr>
          <p:cNvSpPr/>
          <p:nvPr/>
        </p:nvSpPr>
        <p:spPr>
          <a:xfrm>
            <a:off x="5144990" y="2151571"/>
            <a:ext cx="3545785" cy="26867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lvl="0" indent="-285750" algn="ctr">
              <a:buSzPct val="100000"/>
              <a:buFont typeface="Arial" panose="020B0604020202020204" pitchFamily="34" charset="0"/>
              <a:buChar char="•"/>
            </a:pPr>
            <a:endParaRPr lang="en-GB" sz="1400" b="1" u="none" baseline="0">
              <a:solidFill>
                <a:schemeClr val="tx1"/>
              </a:solidFill>
              <a:latin typeface="Century Gothic" pitchFamily="34"/>
            </a:endParaRPr>
          </a:p>
          <a:p>
            <a:pPr marL="285750" lvl="0" indent="-285750" algn="ctr">
              <a:buSzPct val="100000"/>
              <a:buFont typeface="Arial" panose="020B0604020202020204" pitchFamily="34" charset="0"/>
              <a:buChar char="•"/>
            </a:pPr>
            <a:endParaRPr lang="en-GB" sz="1400" b="1">
              <a:solidFill>
                <a:schemeClr val="tx1"/>
              </a:solidFill>
              <a:latin typeface="Century Gothic" pitchFamily="34"/>
            </a:endParaRPr>
          </a:p>
          <a:p>
            <a:pPr marL="285750" lvl="0" indent="-285750" algn="ctr">
              <a:buSzPct val="100000"/>
              <a:buFont typeface="Arial" panose="020B0604020202020204" pitchFamily="34" charset="0"/>
              <a:buChar char="•"/>
            </a:pPr>
            <a:endParaRPr lang="en-GB" sz="1400" b="1">
              <a:solidFill>
                <a:schemeClr val="tx1"/>
              </a:solidFill>
              <a:latin typeface="Century Gothic" pitchFamily="34"/>
            </a:endParaRPr>
          </a:p>
          <a:p>
            <a:pPr marL="285750" lvl="0" indent="-285750" algn="ctr">
              <a:buSzPct val="100000"/>
              <a:buFont typeface="Arial" panose="020B0604020202020204" pitchFamily="34" charset="0"/>
              <a:buChar char="•"/>
            </a:pPr>
            <a:endParaRPr lang="en-GB" sz="1400" b="1">
              <a:solidFill>
                <a:schemeClr val="tx1"/>
              </a:solidFill>
              <a:latin typeface="Century Gothic" pitchFamily="34"/>
            </a:endParaRPr>
          </a:p>
          <a:p>
            <a:pPr marL="285750" lvl="0" indent="-285750" algn="ctr">
              <a:buSzPct val="100000"/>
              <a:buFont typeface="Arial" panose="020B0604020202020204" pitchFamily="34" charset="0"/>
              <a:buChar char="•"/>
            </a:pPr>
            <a:endParaRPr lang="en-GB" sz="1400" b="1">
              <a:solidFill>
                <a:schemeClr val="tx1"/>
              </a:solidFill>
              <a:latin typeface="Century Gothic" pitchFamily="34"/>
            </a:endParaRPr>
          </a:p>
          <a:p>
            <a:pPr marL="342900" lvl="0" indent="-342900" algn="ctr">
              <a:spcAft>
                <a:spcPts val="800"/>
              </a:spcAft>
              <a:buSzPct val="100000"/>
              <a:buFont typeface="Arial" panose="020B0604020202020204" pitchFamily="34" charset="0"/>
              <a:buChar char="•"/>
            </a:pPr>
            <a:endParaRPr lang="en-GB" sz="1400" b="1">
              <a:solidFill>
                <a:schemeClr val="tx1"/>
              </a:solidFill>
              <a:latin typeface="Century Gothic" panose="020B0502020202020204" pitchFamily="34" charset="0"/>
              <a:ea typeface="Calibri" pitchFamily="34"/>
              <a:cs typeface="Times New Roman" pitchFamily="18"/>
            </a:endParaRPr>
          </a:p>
          <a:p>
            <a:pPr marL="342900" lvl="0" indent="-342900">
              <a:spcAft>
                <a:spcPts val="800"/>
              </a:spcAft>
              <a:buSzPct val="100000"/>
              <a:buFont typeface="Arial" panose="020B0604020202020204" pitchFamily="34" charset="0"/>
              <a:buChar char="•"/>
            </a:pPr>
            <a:r>
              <a:rPr lang="en-GB" sz="1100" b="1">
                <a:solidFill>
                  <a:schemeClr val="tx1"/>
                </a:solidFill>
                <a:latin typeface="Century Gothic" pitchFamily="34"/>
                <a:ea typeface="Calibri" pitchFamily="34"/>
                <a:cs typeface="Times New Roman" pitchFamily="18"/>
              </a:rPr>
              <a:t>Recognise and name common 2D shapes, including circles and triangles;</a:t>
            </a:r>
          </a:p>
          <a:p>
            <a:pPr marL="342900" lvl="0" indent="-342900">
              <a:spcAft>
                <a:spcPts val="800"/>
              </a:spcAft>
              <a:buSzPct val="100000"/>
              <a:buFont typeface="Arial" panose="020B0604020202020204" pitchFamily="34" charset="0"/>
              <a:buChar char="•"/>
            </a:pPr>
            <a:r>
              <a:rPr lang="en-GB" sz="1100" b="1">
                <a:solidFill>
                  <a:schemeClr val="tx1"/>
                </a:solidFill>
                <a:latin typeface="Century Gothic" pitchFamily="34"/>
                <a:ea typeface="Calibri" pitchFamily="34"/>
                <a:cs typeface="Times New Roman" pitchFamily="18"/>
              </a:rPr>
              <a:t>Identify and describe common 2D shapes, including: rectangles (including squares) circles, triangles;</a:t>
            </a:r>
          </a:p>
          <a:p>
            <a:pPr marL="342900" lvl="0" indent="-342900">
              <a:spcAft>
                <a:spcPts val="800"/>
              </a:spcAft>
              <a:buSzPct val="100000"/>
              <a:buFont typeface="Arial" panose="020B0604020202020204" pitchFamily="34" charset="0"/>
              <a:buChar char="•"/>
            </a:pPr>
            <a:r>
              <a:rPr lang="en-GB" sz="1100" b="1">
                <a:solidFill>
                  <a:schemeClr val="tx1"/>
                </a:solidFill>
                <a:latin typeface="Century Gothic" pitchFamily="34"/>
                <a:ea typeface="Calibri" pitchFamily="34"/>
                <a:cs typeface="Times New Roman" pitchFamily="18"/>
              </a:rPr>
              <a:t>Describe position, direction and movement, including half, quarter and three-quarter turns;</a:t>
            </a:r>
          </a:p>
          <a:p>
            <a:pPr marL="342900" lvl="0" indent="-342900">
              <a:spcAft>
                <a:spcPts val="800"/>
              </a:spcAft>
              <a:buSzPct val="100000"/>
              <a:buFont typeface="Arial" panose="020B0604020202020204" pitchFamily="34" charset="0"/>
              <a:buChar char="•"/>
            </a:pPr>
            <a:r>
              <a:rPr lang="en-GB" sz="1100" b="1">
                <a:solidFill>
                  <a:schemeClr val="tx1"/>
                </a:solidFill>
                <a:latin typeface="Century Gothic" pitchFamily="34"/>
                <a:ea typeface="Calibri" pitchFamily="34"/>
                <a:cs typeface="Times New Roman" pitchFamily="18"/>
              </a:rPr>
              <a:t>Recognise and name common 3D shapes, including: cuboids (including cubes), pyramids, spheres.</a:t>
            </a:r>
          </a:p>
          <a:p>
            <a:pPr marL="342900" lvl="0" indent="-342900">
              <a:spcAft>
                <a:spcPts val="800"/>
              </a:spcAft>
              <a:buSzPct val="100000"/>
              <a:buFont typeface="Wingdings" pitchFamily="2"/>
              <a:buChar char="§"/>
            </a:pPr>
            <a:endParaRPr lang="en-GB" sz="1100">
              <a:latin typeface="Century Gothic" pitchFamily="34"/>
              <a:ea typeface="Calibri" pitchFamily="34"/>
              <a:cs typeface="Times New Roman" pitchFamily="18"/>
            </a:endParaRPr>
          </a:p>
          <a:p>
            <a:pPr lvl="0" algn="ctr">
              <a:spcAft>
                <a:spcPts val="800"/>
              </a:spcAft>
              <a:buSzPct val="100000"/>
            </a:pPr>
            <a:r>
              <a:rPr lang="en-GB" sz="1100" b="1">
                <a:solidFill>
                  <a:schemeClr val="tx1"/>
                </a:solidFill>
                <a:latin typeface="Century Gothic" pitchFamily="34"/>
                <a:ea typeface="Calibri" pitchFamily="34"/>
                <a:cs typeface="Times New Roman" pitchFamily="18"/>
              </a:rPr>
              <a:t> </a:t>
            </a:r>
          </a:p>
          <a:p>
            <a:pPr lvl="0" algn="ctr">
              <a:spcAft>
                <a:spcPts val="800"/>
              </a:spcAft>
              <a:buSzPct val="100000"/>
            </a:pPr>
            <a:endParaRPr lang="en-GB" sz="1400" b="1" kern="1200">
              <a:solidFill>
                <a:schemeClr val="dk1"/>
              </a:solidFill>
              <a:effectLst/>
              <a:latin typeface="Century Gothic" panose="020B0502020202020204" pitchFamily="34" charset="0"/>
              <a:ea typeface="+mn-ea"/>
              <a:cs typeface="+mn-cs"/>
            </a:endParaRPr>
          </a:p>
          <a:p>
            <a:pPr marL="342900" lvl="0" indent="-342900">
              <a:spcAft>
                <a:spcPts val="0"/>
              </a:spcAft>
              <a:buSzPct val="100000"/>
              <a:buFont typeface="Wingdings" pitchFamily="2"/>
              <a:buChar char="§"/>
            </a:pPr>
            <a:endParaRPr lang="en-GB" sz="1400">
              <a:latin typeface="Century Gothic" pitchFamily="34"/>
              <a:ea typeface="Calibri" pitchFamily="34"/>
              <a:cs typeface="Times New Roman" pitchFamily="18"/>
            </a:endParaRPr>
          </a:p>
          <a:p>
            <a:pPr marL="171450" lvl="0" indent="-171450">
              <a:buSzPct val="100000"/>
              <a:buFont typeface="Arial" pitchFamily="34"/>
              <a:buChar char="•"/>
            </a:pPr>
            <a:endParaRPr lang="en-GB" sz="1400" u="none" baseline="0">
              <a:latin typeface="Century Gothic" pitchFamily="34"/>
            </a:endParaRPr>
          </a:p>
          <a:p>
            <a:pPr lvl="0" algn="ctr">
              <a:buSzPct val="100000"/>
            </a:pPr>
            <a:endParaRPr lang="en-GB" sz="1400" b="1" baseline="0">
              <a:solidFill>
                <a:schemeClr val="tx1"/>
              </a:solidFill>
              <a:latin typeface="Century Gothic" pitchFamily="34"/>
            </a:endParaRPr>
          </a:p>
        </p:txBody>
      </p:sp>
      <p:sp>
        <p:nvSpPr>
          <p:cNvPr id="7" name="Rectangle 6">
            <a:extLst>
              <a:ext uri="{FF2B5EF4-FFF2-40B4-BE49-F238E27FC236}">
                <a16:creationId xmlns:a16="http://schemas.microsoft.com/office/drawing/2014/main" id="{5AE092BA-DEB3-40C3-846C-EDD1AA98C4F0}"/>
              </a:ext>
            </a:extLst>
          </p:cNvPr>
          <p:cNvSpPr/>
          <p:nvPr/>
        </p:nvSpPr>
        <p:spPr>
          <a:xfrm>
            <a:off x="525281" y="1630017"/>
            <a:ext cx="3545785" cy="389614"/>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latin typeface="Century Gothic" panose="020B0502020202020204" pitchFamily="34" charset="0"/>
              </a:rPr>
              <a:t>Expectations</a:t>
            </a:r>
          </a:p>
        </p:txBody>
      </p:sp>
      <p:sp>
        <p:nvSpPr>
          <p:cNvPr id="8" name="Rectangle 7">
            <a:extLst>
              <a:ext uri="{FF2B5EF4-FFF2-40B4-BE49-F238E27FC236}">
                <a16:creationId xmlns:a16="http://schemas.microsoft.com/office/drawing/2014/main" id="{CA106F46-E18F-4EF8-92E8-5901BEFBE0B1}"/>
              </a:ext>
            </a:extLst>
          </p:cNvPr>
          <p:cNvSpPr/>
          <p:nvPr/>
        </p:nvSpPr>
        <p:spPr>
          <a:xfrm>
            <a:off x="5144989" y="1630017"/>
            <a:ext cx="3545785" cy="389614"/>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latin typeface="Century Gothic" panose="020B0502020202020204" pitchFamily="34" charset="0"/>
              </a:rPr>
              <a:t>End of Year 1 expectation</a:t>
            </a:r>
          </a:p>
        </p:txBody>
      </p:sp>
      <p:sp>
        <p:nvSpPr>
          <p:cNvPr id="3" name="Footer Placeholder 2">
            <a:extLst>
              <a:ext uri="{FF2B5EF4-FFF2-40B4-BE49-F238E27FC236}">
                <a16:creationId xmlns:a16="http://schemas.microsoft.com/office/drawing/2014/main" id="{03F66FA4-2C28-0549-4234-54420DB7C86E}"/>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0FBB3498-2B54-A28F-7663-BC9ED00E2E05}"/>
              </a:ext>
            </a:extLst>
          </p:cNvPr>
          <p:cNvSpPr>
            <a:spLocks noGrp="1"/>
          </p:cNvSpPr>
          <p:nvPr>
            <p:ph type="sldNum" sz="quarter" idx="12"/>
          </p:nvPr>
        </p:nvSpPr>
        <p:spPr/>
        <p:txBody>
          <a:bodyPr/>
          <a:lstStyle/>
          <a:p>
            <a:fld id="{ADBD1915-73F0-4A8D-B501-CF547A3FBDF8}" type="slidenum">
              <a:rPr lang="en-GB" smtClean="0"/>
              <a:t>45</a:t>
            </a:fld>
            <a:endParaRPr lang="en-GB"/>
          </a:p>
        </p:txBody>
      </p:sp>
    </p:spTree>
    <p:extLst>
      <p:ext uri="{BB962C8B-B14F-4D97-AF65-F5344CB8AC3E}">
        <p14:creationId xmlns:p14="http://schemas.microsoft.com/office/powerpoint/2010/main" val="111215996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DFDCFBF-EEBD-4DD0-93BB-6F4B14D3AD72}"/>
              </a:ext>
            </a:extLst>
          </p:cNvPr>
          <p:cNvSpPr txBox="1"/>
          <p:nvPr/>
        </p:nvSpPr>
        <p:spPr>
          <a:xfrm>
            <a:off x="0" y="751343"/>
            <a:ext cx="9144000" cy="923330"/>
          </a:xfrm>
          <a:prstGeom prst="rect">
            <a:avLst/>
          </a:prstGeom>
          <a:noFill/>
        </p:spPr>
        <p:txBody>
          <a:bodyPr wrap="square">
            <a:spAutoFit/>
          </a:bodyPr>
          <a:lstStyle/>
          <a:p>
            <a:pPr marL="0" indent="0" algn="ctr">
              <a:buFont typeface="Arial" panose="020B0604020202020204" pitchFamily="34" charset="0"/>
              <a:buNone/>
            </a:pPr>
            <a:r>
              <a:rPr lang="en-US" sz="5400" b="1">
                <a:solidFill>
                  <a:srgbClr val="D280D0"/>
                </a:solidFill>
                <a:latin typeface="Century Gothic" panose="020B0502020202020204" pitchFamily="34" charset="0"/>
              </a:rPr>
              <a:t>Understanding the World</a:t>
            </a:r>
          </a:p>
        </p:txBody>
      </p:sp>
      <p:pic>
        <p:nvPicPr>
          <p:cNvPr id="7" name="Picture 6" descr="Icon&#10;&#10;Description automatically generated">
            <a:extLst>
              <a:ext uri="{FF2B5EF4-FFF2-40B4-BE49-F238E27FC236}">
                <a16:creationId xmlns:a16="http://schemas.microsoft.com/office/drawing/2014/main" id="{CED80ADC-4B21-4ED9-AD32-40F558F1792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848" y="2590576"/>
            <a:ext cx="3012247" cy="3012247"/>
          </a:xfrm>
          <a:prstGeom prst="rect">
            <a:avLst/>
          </a:prstGeom>
        </p:spPr>
      </p:pic>
      <p:sp>
        <p:nvSpPr>
          <p:cNvPr id="5" name="TextBox 4">
            <a:extLst>
              <a:ext uri="{FF2B5EF4-FFF2-40B4-BE49-F238E27FC236}">
                <a16:creationId xmlns:a16="http://schemas.microsoft.com/office/drawing/2014/main" id="{FAF49800-55F8-4908-8CBD-FD921BB09822}"/>
              </a:ext>
            </a:extLst>
          </p:cNvPr>
          <p:cNvSpPr txBox="1"/>
          <p:nvPr/>
        </p:nvSpPr>
        <p:spPr>
          <a:xfrm>
            <a:off x="3721210" y="2051437"/>
            <a:ext cx="4921858" cy="4278094"/>
          </a:xfrm>
          <a:prstGeom prst="rect">
            <a:avLst/>
          </a:prstGeom>
          <a:noFill/>
        </p:spPr>
        <p:txBody>
          <a:bodyPr wrap="square" rtlCol="0">
            <a:spAutoFit/>
          </a:bodyPr>
          <a:lstStyle/>
          <a:p>
            <a:r>
              <a:rPr lang="en-GB" sz="1600">
                <a:latin typeface="Century Gothic" panose="020B0502020202020204" pitchFamily="34" charset="0"/>
              </a:rPr>
              <a:t>Understanding the world involves guiding children to make sense of their physical world and their community. The frequency and range of children’s personal experiences increases their knowledge and sense of the world around them – from visiting parks, libraries and museums to meeting important members of society such as police officers, nurses and firefighters. In addition, listening to a broad selection of stories, non-fiction, rhymes and poems will foster their understanding of our culturally, socially, technologically and ecologically diverse world. As well as building important knowledge, this extends their familiarity with words that support understanding across domains. Enriching and widening children’s vocabulary will support later reading comprehension. </a:t>
            </a:r>
          </a:p>
        </p:txBody>
      </p:sp>
      <p:sp>
        <p:nvSpPr>
          <p:cNvPr id="3" name="Footer Placeholder 2">
            <a:extLst>
              <a:ext uri="{FF2B5EF4-FFF2-40B4-BE49-F238E27FC236}">
                <a16:creationId xmlns:a16="http://schemas.microsoft.com/office/drawing/2014/main" id="{5384095B-554D-20FB-105C-6E8F295A97AA}"/>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6309BA5E-7D60-60A7-4F13-FAF061AAB8CB}"/>
              </a:ext>
            </a:extLst>
          </p:cNvPr>
          <p:cNvSpPr>
            <a:spLocks noGrp="1"/>
          </p:cNvSpPr>
          <p:nvPr>
            <p:ph type="sldNum" sz="quarter" idx="12"/>
          </p:nvPr>
        </p:nvSpPr>
        <p:spPr/>
        <p:txBody>
          <a:bodyPr/>
          <a:lstStyle/>
          <a:p>
            <a:fld id="{ADBD1915-73F0-4A8D-B501-CF547A3FBDF8}" type="slidenum">
              <a:rPr lang="en-GB" smtClean="0"/>
              <a:t>46</a:t>
            </a:fld>
            <a:endParaRPr lang="en-GB"/>
          </a:p>
        </p:txBody>
      </p:sp>
    </p:spTree>
    <p:extLst>
      <p:ext uri="{BB962C8B-B14F-4D97-AF65-F5344CB8AC3E}">
        <p14:creationId xmlns:p14="http://schemas.microsoft.com/office/powerpoint/2010/main" val="323699887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F4A2D0-3EA9-7D90-5715-6DD56272584B}"/>
            </a:ext>
          </a:extLst>
        </p:cNvPr>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FE0D8AAB-E378-F33B-ADD3-E77541AB21DA}"/>
              </a:ext>
            </a:extLst>
          </p:cNvPr>
          <p:cNvGraphicFramePr>
            <a:graphicFrameLocks noGrp="1"/>
          </p:cNvGraphicFramePr>
          <p:nvPr>
            <p:ph idx="1"/>
            <p:extLst>
              <p:ext uri="{D42A27DB-BD31-4B8C-83A1-F6EECF244321}">
                <p14:modId xmlns:p14="http://schemas.microsoft.com/office/powerpoint/2010/main" val="2856469868"/>
              </p:ext>
            </p:extLst>
          </p:nvPr>
        </p:nvGraphicFramePr>
        <p:xfrm>
          <a:off x="295275" y="225425"/>
          <a:ext cx="8482013" cy="741680"/>
        </p:xfrm>
        <a:graphic>
          <a:graphicData uri="http://schemas.openxmlformats.org/drawingml/2006/table">
            <a:tbl>
              <a:tblPr firstRow="1" bandRow="1">
                <a:tableStyleId>{5C22544A-7EE6-4342-B048-85BDC9FD1C3A}</a:tableStyleId>
              </a:tblPr>
              <a:tblGrid>
                <a:gridCol w="8482013">
                  <a:extLst>
                    <a:ext uri="{9D8B030D-6E8A-4147-A177-3AD203B41FA5}">
                      <a16:colId xmlns:a16="http://schemas.microsoft.com/office/drawing/2014/main" val="3754541971"/>
                    </a:ext>
                  </a:extLst>
                </a:gridCol>
              </a:tblGrid>
              <a:tr h="370840">
                <a:tc>
                  <a:txBody>
                    <a:bodyPr/>
                    <a:lstStyle/>
                    <a:p>
                      <a:pPr algn="ctr"/>
                      <a:r>
                        <a:rPr lang="en-GB">
                          <a:latin typeface="Century Gothic"/>
                        </a:rPr>
                        <a:t>UNDERSTANDING THE WORLD: Progress through Nursery/FS1</a:t>
                      </a:r>
                      <a:endParaRPr lang="en-US"/>
                    </a:p>
                  </a:txBody>
                  <a:tcPr>
                    <a:solidFill>
                      <a:srgbClr val="D280D0"/>
                    </a:solidFill>
                  </a:tcPr>
                </a:tc>
                <a:extLst>
                  <a:ext uri="{0D108BD9-81ED-4DB2-BD59-A6C34878D82A}">
                    <a16:rowId xmlns:a16="http://schemas.microsoft.com/office/drawing/2014/main" val="2121299838"/>
                  </a:ext>
                </a:extLst>
              </a:tr>
              <a:tr h="370840">
                <a:tc>
                  <a:txBody>
                    <a:bodyPr/>
                    <a:lstStyle/>
                    <a:p>
                      <a:pPr algn="ctr"/>
                      <a:r>
                        <a:rPr lang="en-GB" b="1">
                          <a:solidFill>
                            <a:srgbClr val="D280D0"/>
                          </a:solidFill>
                          <a:latin typeface="Century Gothic" panose="020B0502020202020204" pitchFamily="34" charset="0"/>
                        </a:rPr>
                        <a:t>Past and present</a:t>
                      </a:r>
                    </a:p>
                  </a:txBody>
                  <a:tcPr>
                    <a:noFill/>
                  </a:tcPr>
                </a:tc>
                <a:extLst>
                  <a:ext uri="{0D108BD9-81ED-4DB2-BD59-A6C34878D82A}">
                    <a16:rowId xmlns:a16="http://schemas.microsoft.com/office/drawing/2014/main" val="762247846"/>
                  </a:ext>
                </a:extLst>
              </a:tr>
            </a:tbl>
          </a:graphicData>
        </a:graphic>
      </p:graphicFrame>
      <p:sp>
        <p:nvSpPr>
          <p:cNvPr id="14" name="Rectangle 13">
            <a:extLst>
              <a:ext uri="{FF2B5EF4-FFF2-40B4-BE49-F238E27FC236}">
                <a16:creationId xmlns:a16="http://schemas.microsoft.com/office/drawing/2014/main" id="{2FFF49E1-7C27-A980-3018-659A5DE4E5EE}"/>
              </a:ext>
            </a:extLst>
          </p:cNvPr>
          <p:cNvSpPr/>
          <p:nvPr/>
        </p:nvSpPr>
        <p:spPr>
          <a:xfrm>
            <a:off x="6849129" y="2879698"/>
            <a:ext cx="1838326" cy="206867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1000" b="1" i="0" u="none" strike="noStrike" baseline="0" dirty="0">
                <a:solidFill>
                  <a:srgbClr val="000000"/>
                </a:solidFill>
                <a:latin typeface="Century Gothic" panose="020B0502020202020204" pitchFamily="34" charset="0"/>
              </a:rPr>
              <a:t>Beginning to have an understanding for terms like, yesterday, last week and last year</a:t>
            </a:r>
            <a:r>
              <a:rPr lang="en-GB" sz="1000" b="0" i="0" u="none" strike="noStrike" baseline="0" dirty="0">
                <a:solidFill>
                  <a:srgbClr val="000000"/>
                </a:solidFill>
                <a:latin typeface="Century Gothic" panose="020B0502020202020204" pitchFamily="34" charset="0"/>
              </a:rPr>
              <a:t>;  </a:t>
            </a:r>
          </a:p>
          <a:p>
            <a:pPr marL="171450" indent="-171450">
              <a:buFont typeface="Arial" panose="020B0604020202020204" pitchFamily="34" charset="0"/>
              <a:buChar char="•"/>
            </a:pPr>
            <a:r>
              <a:rPr lang="en-GB" sz="1000" b="1" dirty="0">
                <a:solidFill>
                  <a:srgbClr val="000000"/>
                </a:solidFill>
                <a:latin typeface="Century Gothic" panose="020B0502020202020204" pitchFamily="34" charset="0"/>
              </a:rPr>
              <a:t>Appreciating that they may have siblings that are older than them and that they may be older than a younger sibling;</a:t>
            </a:r>
          </a:p>
          <a:p>
            <a:pPr marL="171450" indent="-171450">
              <a:buFont typeface="Arial" panose="020B0604020202020204" pitchFamily="34" charset="0"/>
              <a:buChar char="•"/>
            </a:pPr>
            <a:r>
              <a:rPr lang="en-GB" sz="1000" b="1" i="0" u="none" strike="noStrike" baseline="0" dirty="0">
                <a:solidFill>
                  <a:srgbClr val="000000"/>
                </a:solidFill>
                <a:latin typeface="Century Gothic" panose="020B0502020202020204" pitchFamily="34" charset="0"/>
              </a:rPr>
              <a:t>Appreciating that certain artefacts and resources are old and have been used before.  </a:t>
            </a:r>
          </a:p>
        </p:txBody>
      </p:sp>
      <p:sp>
        <p:nvSpPr>
          <p:cNvPr id="20" name="Rectangle 19">
            <a:extLst>
              <a:ext uri="{FF2B5EF4-FFF2-40B4-BE49-F238E27FC236}">
                <a16:creationId xmlns:a16="http://schemas.microsoft.com/office/drawing/2014/main" id="{0ADEE6B7-79FB-A25B-5EA0-723858C874F1}"/>
              </a:ext>
            </a:extLst>
          </p:cNvPr>
          <p:cNvSpPr/>
          <p:nvPr/>
        </p:nvSpPr>
        <p:spPr>
          <a:xfrm>
            <a:off x="6938962" y="1733550"/>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working at the expected level will:</a:t>
            </a:r>
          </a:p>
        </p:txBody>
      </p:sp>
      <p:sp>
        <p:nvSpPr>
          <p:cNvPr id="21" name="TextBox 20">
            <a:extLst>
              <a:ext uri="{FF2B5EF4-FFF2-40B4-BE49-F238E27FC236}">
                <a16:creationId xmlns:a16="http://schemas.microsoft.com/office/drawing/2014/main" id="{F408A725-4119-7B0E-8B58-BDE477213861}"/>
              </a:ext>
            </a:extLst>
          </p:cNvPr>
          <p:cNvSpPr txBox="1"/>
          <p:nvPr/>
        </p:nvSpPr>
        <p:spPr>
          <a:xfrm>
            <a:off x="6938962" y="1254324"/>
            <a:ext cx="1838326" cy="307777"/>
          </a:xfrm>
          <a:prstGeom prst="rect">
            <a:avLst/>
          </a:prstGeom>
          <a:noFill/>
        </p:spPr>
        <p:txBody>
          <a:bodyPr wrap="square" lIns="91440" tIns="45720" rIns="91440" bIns="45720" rtlCol="0" anchor="t">
            <a:spAutoFit/>
          </a:bodyPr>
          <a:lstStyle/>
          <a:p>
            <a:pPr algn="ctr"/>
            <a:r>
              <a:rPr lang="en-GB" sz="1400" b="1">
                <a:solidFill>
                  <a:srgbClr val="D280D0"/>
                </a:solidFill>
                <a:latin typeface="Century Gothic"/>
              </a:rPr>
              <a:t>End of Nursery</a:t>
            </a:r>
            <a:endParaRPr lang="en-GB" sz="1400" b="1">
              <a:solidFill>
                <a:srgbClr val="D280D0"/>
              </a:solidFill>
              <a:latin typeface="Century Gothic" panose="020B0502020202020204" pitchFamily="34" charset="0"/>
            </a:endParaRPr>
          </a:p>
        </p:txBody>
      </p:sp>
      <p:sp>
        <p:nvSpPr>
          <p:cNvPr id="22" name="Rectangle 21">
            <a:extLst>
              <a:ext uri="{FF2B5EF4-FFF2-40B4-BE49-F238E27FC236}">
                <a16:creationId xmlns:a16="http://schemas.microsoft.com/office/drawing/2014/main" id="{B2215715-CAAA-9682-EA9A-B0DFEBF6045C}"/>
              </a:ext>
            </a:extLst>
          </p:cNvPr>
          <p:cNvSpPr/>
          <p:nvPr/>
        </p:nvSpPr>
        <p:spPr>
          <a:xfrm>
            <a:off x="295275" y="1733550"/>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3" name="TextBox 22">
            <a:extLst>
              <a:ext uri="{FF2B5EF4-FFF2-40B4-BE49-F238E27FC236}">
                <a16:creationId xmlns:a16="http://schemas.microsoft.com/office/drawing/2014/main" id="{B8AC1CCD-8278-7DFD-11C0-EEC177607AD8}"/>
              </a:ext>
            </a:extLst>
          </p:cNvPr>
          <p:cNvSpPr txBox="1"/>
          <p:nvPr/>
        </p:nvSpPr>
        <p:spPr>
          <a:xfrm>
            <a:off x="295275" y="1254324"/>
            <a:ext cx="1838326" cy="523220"/>
          </a:xfrm>
          <a:prstGeom prst="rect">
            <a:avLst/>
          </a:prstGeom>
          <a:noFill/>
        </p:spPr>
        <p:txBody>
          <a:bodyPr wrap="square" lIns="91440" tIns="45720" rIns="91440" bIns="45720" rtlCol="0" anchor="t">
            <a:spAutoFit/>
          </a:bodyPr>
          <a:lstStyle/>
          <a:p>
            <a:pPr algn="ctr"/>
            <a:r>
              <a:rPr lang="en-GB" sz="1400" b="1">
                <a:solidFill>
                  <a:srgbClr val="D280D0"/>
                </a:solidFill>
                <a:latin typeface="Century Gothic"/>
              </a:rPr>
              <a:t>Entry to Nursery/FS1</a:t>
            </a:r>
            <a:endParaRPr lang="en-GB" sz="1400" b="1">
              <a:solidFill>
                <a:srgbClr val="D280D0"/>
              </a:solidFill>
              <a:latin typeface="Century Gothic" panose="020B0502020202020204" pitchFamily="34" charset="0"/>
            </a:endParaRPr>
          </a:p>
        </p:txBody>
      </p:sp>
      <p:sp>
        <p:nvSpPr>
          <p:cNvPr id="24" name="TextBox 23">
            <a:extLst>
              <a:ext uri="{FF2B5EF4-FFF2-40B4-BE49-F238E27FC236}">
                <a16:creationId xmlns:a16="http://schemas.microsoft.com/office/drawing/2014/main" id="{765A2B36-B526-A6F3-87AF-501D45AF6367}"/>
              </a:ext>
            </a:extLst>
          </p:cNvPr>
          <p:cNvSpPr txBox="1"/>
          <p:nvPr/>
        </p:nvSpPr>
        <p:spPr>
          <a:xfrm>
            <a:off x="2324100" y="1254323"/>
            <a:ext cx="2024062"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autumn term</a:t>
            </a:r>
          </a:p>
        </p:txBody>
      </p:sp>
      <p:sp>
        <p:nvSpPr>
          <p:cNvPr id="25" name="TextBox 24">
            <a:extLst>
              <a:ext uri="{FF2B5EF4-FFF2-40B4-BE49-F238E27FC236}">
                <a16:creationId xmlns:a16="http://schemas.microsoft.com/office/drawing/2014/main" id="{E14EAFCF-A9C1-1A15-7F21-1AC40CFBC325}"/>
              </a:ext>
            </a:extLst>
          </p:cNvPr>
          <p:cNvSpPr txBox="1"/>
          <p:nvPr/>
        </p:nvSpPr>
        <p:spPr>
          <a:xfrm>
            <a:off x="4724399" y="1254323"/>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spring term</a:t>
            </a:r>
          </a:p>
        </p:txBody>
      </p:sp>
      <p:sp>
        <p:nvSpPr>
          <p:cNvPr id="26" name="Rectangle 25">
            <a:extLst>
              <a:ext uri="{FF2B5EF4-FFF2-40B4-BE49-F238E27FC236}">
                <a16:creationId xmlns:a16="http://schemas.microsoft.com/office/drawing/2014/main" id="{9228B98F-D054-43E5-5F60-D2F86D7DEF1C}"/>
              </a:ext>
            </a:extLst>
          </p:cNvPr>
          <p:cNvSpPr/>
          <p:nvPr/>
        </p:nvSpPr>
        <p:spPr>
          <a:xfrm>
            <a:off x="2509836" y="1733549"/>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7" name="Rectangle 26">
            <a:extLst>
              <a:ext uri="{FF2B5EF4-FFF2-40B4-BE49-F238E27FC236}">
                <a16:creationId xmlns:a16="http://schemas.microsoft.com/office/drawing/2014/main" id="{C48D6967-BC4B-1DB7-D412-41616510547D}"/>
              </a:ext>
            </a:extLst>
          </p:cNvPr>
          <p:cNvSpPr/>
          <p:nvPr/>
        </p:nvSpPr>
        <p:spPr>
          <a:xfrm>
            <a:off x="4724399" y="1733548"/>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3" name="Footer Placeholder 2">
            <a:extLst>
              <a:ext uri="{FF2B5EF4-FFF2-40B4-BE49-F238E27FC236}">
                <a16:creationId xmlns:a16="http://schemas.microsoft.com/office/drawing/2014/main" id="{B43E0F43-11DB-C2BA-EF8A-F626502DA3AC}"/>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7BA907AF-156B-0C48-5F8D-81FD10EBB20A}"/>
              </a:ext>
            </a:extLst>
          </p:cNvPr>
          <p:cNvSpPr>
            <a:spLocks noGrp="1"/>
          </p:cNvSpPr>
          <p:nvPr>
            <p:ph type="sldNum" sz="quarter" idx="12"/>
          </p:nvPr>
        </p:nvSpPr>
        <p:spPr/>
        <p:txBody>
          <a:bodyPr/>
          <a:lstStyle/>
          <a:p>
            <a:fld id="{ADBD1915-73F0-4A8D-B501-CF547A3FBDF8}" type="slidenum">
              <a:rPr lang="en-GB" dirty="0" smtClean="0"/>
              <a:t>47</a:t>
            </a:fld>
            <a:endParaRPr lang="en-GB"/>
          </a:p>
        </p:txBody>
      </p:sp>
      <p:sp>
        <p:nvSpPr>
          <p:cNvPr id="4" name="Rectangle 3">
            <a:extLst>
              <a:ext uri="{FF2B5EF4-FFF2-40B4-BE49-F238E27FC236}">
                <a16:creationId xmlns:a16="http://schemas.microsoft.com/office/drawing/2014/main" id="{BE79FD58-E360-C3BA-55DE-C553A3E8380A}"/>
              </a:ext>
            </a:extLst>
          </p:cNvPr>
          <p:cNvSpPr/>
          <p:nvPr/>
        </p:nvSpPr>
        <p:spPr>
          <a:xfrm>
            <a:off x="334519" y="2879698"/>
            <a:ext cx="1838326" cy="206867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171450" indent="-171450">
              <a:buFont typeface="Arial"/>
              <a:buChar char="•"/>
            </a:pPr>
            <a:r>
              <a:rPr lang="en-GB" sz="1000" b="1">
                <a:solidFill>
                  <a:srgbClr val="000000"/>
                </a:solidFill>
                <a:latin typeface="Century Gothic"/>
              </a:rPr>
              <a:t>Repeat actions that have an effect.</a:t>
            </a:r>
            <a:endParaRPr lang="en-US"/>
          </a:p>
        </p:txBody>
      </p:sp>
      <p:sp>
        <p:nvSpPr>
          <p:cNvPr id="5" name="Rectangle 4">
            <a:extLst>
              <a:ext uri="{FF2B5EF4-FFF2-40B4-BE49-F238E27FC236}">
                <a16:creationId xmlns:a16="http://schemas.microsoft.com/office/drawing/2014/main" id="{AE6B24C1-95F1-4CC2-028B-3B91274F9DBC}"/>
              </a:ext>
            </a:extLst>
          </p:cNvPr>
          <p:cNvSpPr/>
          <p:nvPr/>
        </p:nvSpPr>
        <p:spPr>
          <a:xfrm>
            <a:off x="2551841" y="2879698"/>
            <a:ext cx="1838326" cy="206867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endParaRPr lang="en-GB" sz="1000" b="1">
              <a:solidFill>
                <a:srgbClr val="000000"/>
              </a:solidFill>
              <a:latin typeface="Century Gothic"/>
            </a:endParaRPr>
          </a:p>
        </p:txBody>
      </p:sp>
      <p:sp>
        <p:nvSpPr>
          <p:cNvPr id="8" name="Rectangle 7">
            <a:extLst>
              <a:ext uri="{FF2B5EF4-FFF2-40B4-BE49-F238E27FC236}">
                <a16:creationId xmlns:a16="http://schemas.microsoft.com/office/drawing/2014/main" id="{3C567D49-C0A5-934F-8170-7B175E72A204}"/>
              </a:ext>
            </a:extLst>
          </p:cNvPr>
          <p:cNvSpPr/>
          <p:nvPr/>
        </p:nvSpPr>
        <p:spPr>
          <a:xfrm>
            <a:off x="2414484" y="2879698"/>
            <a:ext cx="1838326" cy="206867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171450" indent="-171450">
              <a:buFont typeface="Arial"/>
              <a:buChar char="•"/>
            </a:pPr>
            <a:r>
              <a:rPr lang="en-GB" sz="1000" b="1">
                <a:solidFill>
                  <a:srgbClr val="000000"/>
                </a:solidFill>
                <a:latin typeface="Century Gothic"/>
              </a:rPr>
              <a:t>Begin to make sense of their own life-story and family's history.</a:t>
            </a:r>
            <a:endParaRPr lang="en-US"/>
          </a:p>
        </p:txBody>
      </p:sp>
      <p:sp>
        <p:nvSpPr>
          <p:cNvPr id="9" name="Rectangle 8">
            <a:extLst>
              <a:ext uri="{FF2B5EF4-FFF2-40B4-BE49-F238E27FC236}">
                <a16:creationId xmlns:a16="http://schemas.microsoft.com/office/drawing/2014/main" id="{CEDAC0A1-A339-0149-BB9E-9BC1760F5A94}"/>
              </a:ext>
            </a:extLst>
          </p:cNvPr>
          <p:cNvSpPr/>
          <p:nvPr/>
        </p:nvSpPr>
        <p:spPr>
          <a:xfrm>
            <a:off x="4769162" y="2928753"/>
            <a:ext cx="1838326" cy="206867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171450" indent="-171450">
              <a:buFont typeface="Arial"/>
              <a:buChar char="•"/>
            </a:pPr>
            <a:r>
              <a:rPr lang="en-GB" sz="1000" b="1">
                <a:solidFill>
                  <a:srgbClr val="000000"/>
                </a:solidFill>
                <a:latin typeface="Century Gothic"/>
              </a:rPr>
              <a:t>Make sense of their own life-story and family's history.</a:t>
            </a:r>
            <a:endParaRPr lang="en-US"/>
          </a:p>
        </p:txBody>
      </p:sp>
    </p:spTree>
    <p:extLst>
      <p:ext uri="{BB962C8B-B14F-4D97-AF65-F5344CB8AC3E}">
        <p14:creationId xmlns:p14="http://schemas.microsoft.com/office/powerpoint/2010/main" val="205702424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8F294A4B-6C27-433C-B7D3-6162B6429A26}"/>
              </a:ext>
            </a:extLst>
          </p:cNvPr>
          <p:cNvGraphicFramePr>
            <a:graphicFrameLocks noGrp="1"/>
          </p:cNvGraphicFramePr>
          <p:nvPr>
            <p:ph idx="1"/>
            <p:extLst>
              <p:ext uri="{D42A27DB-BD31-4B8C-83A1-F6EECF244321}">
                <p14:modId xmlns:p14="http://schemas.microsoft.com/office/powerpoint/2010/main" val="1181677421"/>
              </p:ext>
            </p:extLst>
          </p:nvPr>
        </p:nvGraphicFramePr>
        <p:xfrm>
          <a:off x="295275" y="225425"/>
          <a:ext cx="8482013" cy="741680"/>
        </p:xfrm>
        <a:graphic>
          <a:graphicData uri="http://schemas.openxmlformats.org/drawingml/2006/table">
            <a:tbl>
              <a:tblPr firstRow="1" bandRow="1">
                <a:tableStyleId>{5C22544A-7EE6-4342-B048-85BDC9FD1C3A}</a:tableStyleId>
              </a:tblPr>
              <a:tblGrid>
                <a:gridCol w="8482013">
                  <a:extLst>
                    <a:ext uri="{9D8B030D-6E8A-4147-A177-3AD203B41FA5}">
                      <a16:colId xmlns:a16="http://schemas.microsoft.com/office/drawing/2014/main" val="3754541971"/>
                    </a:ext>
                  </a:extLst>
                </a:gridCol>
              </a:tblGrid>
              <a:tr h="370840">
                <a:tc>
                  <a:txBody>
                    <a:bodyPr/>
                    <a:lstStyle/>
                    <a:p>
                      <a:pPr algn="ctr"/>
                      <a:r>
                        <a:rPr lang="en-GB">
                          <a:latin typeface="Century Gothic" panose="020B0502020202020204" pitchFamily="34" charset="0"/>
                        </a:rPr>
                        <a:t>UNDERSTANDING THE WORLD: Progress through reception</a:t>
                      </a:r>
                    </a:p>
                  </a:txBody>
                  <a:tcPr>
                    <a:solidFill>
                      <a:srgbClr val="D280D0"/>
                    </a:solidFill>
                  </a:tcPr>
                </a:tc>
                <a:extLst>
                  <a:ext uri="{0D108BD9-81ED-4DB2-BD59-A6C34878D82A}">
                    <a16:rowId xmlns:a16="http://schemas.microsoft.com/office/drawing/2014/main" val="2121299838"/>
                  </a:ext>
                </a:extLst>
              </a:tr>
              <a:tr h="370840">
                <a:tc>
                  <a:txBody>
                    <a:bodyPr/>
                    <a:lstStyle/>
                    <a:p>
                      <a:pPr algn="ctr"/>
                      <a:r>
                        <a:rPr lang="en-GB" b="1">
                          <a:solidFill>
                            <a:srgbClr val="D280D0"/>
                          </a:solidFill>
                          <a:latin typeface="Century Gothic" panose="020B0502020202020204" pitchFamily="34" charset="0"/>
                        </a:rPr>
                        <a:t>Past and present</a:t>
                      </a:r>
                    </a:p>
                  </a:txBody>
                  <a:tcPr>
                    <a:noFill/>
                  </a:tcPr>
                </a:tc>
                <a:extLst>
                  <a:ext uri="{0D108BD9-81ED-4DB2-BD59-A6C34878D82A}">
                    <a16:rowId xmlns:a16="http://schemas.microsoft.com/office/drawing/2014/main" val="762247846"/>
                  </a:ext>
                </a:extLst>
              </a:tr>
            </a:tbl>
          </a:graphicData>
        </a:graphic>
      </p:graphicFrame>
      <p:sp>
        <p:nvSpPr>
          <p:cNvPr id="14" name="Rectangle 13">
            <a:extLst>
              <a:ext uri="{FF2B5EF4-FFF2-40B4-BE49-F238E27FC236}">
                <a16:creationId xmlns:a16="http://schemas.microsoft.com/office/drawing/2014/main" id="{83F880F4-4AE3-4016-919C-4BB11928779B}"/>
              </a:ext>
            </a:extLst>
          </p:cNvPr>
          <p:cNvSpPr/>
          <p:nvPr/>
        </p:nvSpPr>
        <p:spPr>
          <a:xfrm>
            <a:off x="295275" y="2771775"/>
            <a:ext cx="1838326" cy="206867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1000" b="1" i="0" u="none" strike="noStrike" baseline="0">
                <a:solidFill>
                  <a:srgbClr val="000000"/>
                </a:solidFill>
                <a:latin typeface="Century Gothic" panose="020B0502020202020204" pitchFamily="34" charset="0"/>
              </a:rPr>
              <a:t>Beginning to have an understanding for terms like, yesterday, last week and last year</a:t>
            </a:r>
            <a:r>
              <a:rPr lang="en-GB" sz="1000" b="0" i="0" u="none" strike="noStrike" baseline="0">
                <a:solidFill>
                  <a:srgbClr val="000000"/>
                </a:solidFill>
                <a:latin typeface="Century Gothic" panose="020B0502020202020204" pitchFamily="34" charset="0"/>
              </a:rPr>
              <a:t>;  </a:t>
            </a:r>
          </a:p>
          <a:p>
            <a:pPr marL="171450" indent="-171450">
              <a:buFont typeface="Arial" panose="020B0604020202020204" pitchFamily="34" charset="0"/>
              <a:buChar char="•"/>
            </a:pPr>
            <a:r>
              <a:rPr lang="en-GB" sz="1000" b="1">
                <a:solidFill>
                  <a:srgbClr val="000000"/>
                </a:solidFill>
                <a:latin typeface="Century Gothic" panose="020B0502020202020204" pitchFamily="34" charset="0"/>
              </a:rPr>
              <a:t>Appreciating that they may have siblings that are older than them and that they may be older than a younger sibling;</a:t>
            </a:r>
          </a:p>
          <a:p>
            <a:pPr marL="171450" indent="-171450">
              <a:buFont typeface="Arial" panose="020B0604020202020204" pitchFamily="34" charset="0"/>
              <a:buChar char="•"/>
            </a:pPr>
            <a:r>
              <a:rPr lang="en-GB" sz="1000" b="1" i="0" u="none" strike="noStrike" baseline="0">
                <a:solidFill>
                  <a:srgbClr val="000000"/>
                </a:solidFill>
                <a:latin typeface="Century Gothic" panose="020B0502020202020204" pitchFamily="34" charset="0"/>
              </a:rPr>
              <a:t>Appreciating that certain artefacts and resources are old and have been used before.  </a:t>
            </a:r>
          </a:p>
        </p:txBody>
      </p:sp>
      <p:sp>
        <p:nvSpPr>
          <p:cNvPr id="17" name="Rectangle 16">
            <a:extLst>
              <a:ext uri="{FF2B5EF4-FFF2-40B4-BE49-F238E27FC236}">
                <a16:creationId xmlns:a16="http://schemas.microsoft.com/office/drawing/2014/main" id="{76ABC9D3-EFFA-48B9-87EC-BDBF29665BCF}"/>
              </a:ext>
            </a:extLst>
          </p:cNvPr>
          <p:cNvSpPr/>
          <p:nvPr/>
        </p:nvSpPr>
        <p:spPr>
          <a:xfrm>
            <a:off x="2316925" y="2771775"/>
            <a:ext cx="2214503" cy="359616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171450" indent="-171450">
              <a:buFont typeface="Arial" panose="020B0604020202020204" pitchFamily="34" charset="0"/>
              <a:buChar char="•"/>
            </a:pPr>
            <a:r>
              <a:rPr lang="en-GB" sz="1000" b="1" dirty="0">
                <a:solidFill>
                  <a:srgbClr val="000000"/>
                </a:solidFill>
                <a:latin typeface="Century Gothic"/>
              </a:rPr>
              <a:t>Know some similarities and differences between things in the past and now, drawing on their experiences and what has been read in class; - personal </a:t>
            </a:r>
            <a:endParaRPr lang="en-US"/>
          </a:p>
          <a:p>
            <a:pPr marL="171450" indent="-171450">
              <a:buFont typeface="Arial" panose="020B0604020202020204" pitchFamily="34" charset="0"/>
              <a:buChar char="•"/>
            </a:pPr>
            <a:r>
              <a:rPr lang="en-GB" sz="1000" b="1" dirty="0">
                <a:solidFill>
                  <a:srgbClr val="000000"/>
                </a:solidFill>
                <a:latin typeface="Century Gothic"/>
              </a:rPr>
              <a:t>Remembering</a:t>
            </a:r>
            <a:r>
              <a:rPr lang="en-GB" sz="1000" b="1" i="0" u="none" strike="noStrike" baseline="0" dirty="0">
                <a:solidFill>
                  <a:srgbClr val="000000"/>
                </a:solidFill>
                <a:latin typeface="Century Gothic"/>
              </a:rPr>
              <a:t> and talking about significant events in their own experiences, e.g. birthday</a:t>
            </a:r>
            <a:r>
              <a:rPr lang="en-GB" sz="1000" b="1" dirty="0">
                <a:solidFill>
                  <a:srgbClr val="000000"/>
                </a:solidFill>
                <a:latin typeface="Century Gothic"/>
              </a:rPr>
              <a:t>, Christmas</a:t>
            </a:r>
            <a:r>
              <a:rPr lang="en-GB" sz="1000" b="1" i="0" u="none" strike="noStrike" baseline="0" dirty="0">
                <a:solidFill>
                  <a:srgbClr val="000000"/>
                </a:solidFill>
                <a:latin typeface="Century Gothic"/>
              </a:rPr>
              <a:t>;</a:t>
            </a:r>
            <a:endParaRPr lang="en-GB" dirty="0"/>
          </a:p>
          <a:p>
            <a:pPr marL="171450" indent="-171450">
              <a:buFont typeface="Arial" panose="020B0604020202020204" pitchFamily="34" charset="0"/>
              <a:buChar char="•"/>
            </a:pPr>
            <a:r>
              <a:rPr lang="en-GB" sz="1000" b="1" dirty="0">
                <a:solidFill>
                  <a:srgbClr val="000000"/>
                </a:solidFill>
                <a:latin typeface="Century Gothic" panose="020B0502020202020204" pitchFamily="34" charset="0"/>
              </a:rPr>
              <a:t>Knowing and understanding that their grandparents are older than their parents;</a:t>
            </a:r>
          </a:p>
          <a:p>
            <a:pPr marL="171450" indent="-171450">
              <a:buFont typeface="Arial" panose="020B0604020202020204" pitchFamily="34" charset="0"/>
              <a:buChar char="•"/>
            </a:pPr>
            <a:r>
              <a:rPr lang="en-GB" sz="1000" b="1" dirty="0">
                <a:solidFill>
                  <a:srgbClr val="000000"/>
                </a:solidFill>
                <a:latin typeface="Century Gothic" panose="020B0502020202020204" pitchFamily="34" charset="0"/>
              </a:rPr>
              <a:t>Beginning to be familiar with words and phrases associated with long ago, such as ‘in the past’ or ‘a long time ago’;</a:t>
            </a:r>
          </a:p>
          <a:p>
            <a:pPr marL="171450" indent="-171450">
              <a:buFont typeface="Arial" panose="020B0604020202020204" pitchFamily="34" charset="0"/>
              <a:buChar char="•"/>
            </a:pPr>
            <a:r>
              <a:rPr lang="en-GB" sz="1000" b="1" i="0" u="none" strike="noStrike" baseline="0" dirty="0">
                <a:solidFill>
                  <a:srgbClr val="000000"/>
                </a:solidFill>
                <a:latin typeface="Century Gothic" panose="020B0502020202020204" pitchFamily="34" charset="0"/>
              </a:rPr>
              <a:t>Beginning to understand that some familiar stories were set in a time before they were born.</a:t>
            </a:r>
          </a:p>
        </p:txBody>
      </p:sp>
      <p:sp>
        <p:nvSpPr>
          <p:cNvPr id="18" name="Rectangle 17">
            <a:extLst>
              <a:ext uri="{FF2B5EF4-FFF2-40B4-BE49-F238E27FC236}">
                <a16:creationId xmlns:a16="http://schemas.microsoft.com/office/drawing/2014/main" id="{E7D3B6FF-CD7B-4422-86C6-800E979B7FF9}"/>
              </a:ext>
            </a:extLst>
          </p:cNvPr>
          <p:cNvSpPr/>
          <p:nvPr/>
        </p:nvSpPr>
        <p:spPr>
          <a:xfrm>
            <a:off x="4531488" y="2771774"/>
            <a:ext cx="2224148" cy="31042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171450" indent="-171450">
              <a:buFont typeface="Arial" panose="020B0604020202020204" pitchFamily="34" charset="0"/>
              <a:buChar char="•"/>
            </a:pPr>
            <a:r>
              <a:rPr lang="en-GB" sz="1000" b="1" dirty="0">
                <a:solidFill>
                  <a:srgbClr val="000000"/>
                </a:solidFill>
                <a:latin typeface="Century Gothic"/>
              </a:rPr>
              <a:t>Know some similarities and differences between things in the past and now, drawing on their experiences and what has been read in class; - dinosaurs</a:t>
            </a:r>
            <a:endParaRPr lang="en-US" dirty="0"/>
          </a:p>
          <a:p>
            <a:pPr marL="171450" indent="-171450">
              <a:buFont typeface="Arial" panose="020B0604020202020204" pitchFamily="34" charset="0"/>
              <a:buChar char="•"/>
            </a:pPr>
            <a:r>
              <a:rPr lang="en-GB" sz="1000" b="1" dirty="0">
                <a:solidFill>
                  <a:srgbClr val="000000"/>
                </a:solidFill>
                <a:latin typeface="Century Gothic"/>
              </a:rPr>
              <a:t>Recognising</a:t>
            </a:r>
            <a:r>
              <a:rPr lang="en-GB" sz="1000" b="1" i="0" u="none" strike="noStrike" baseline="0" dirty="0">
                <a:solidFill>
                  <a:srgbClr val="000000"/>
                </a:solidFill>
                <a:latin typeface="Century Gothic"/>
              </a:rPr>
              <a:t> and describing special times or events for family or friends, e.g. Eid, christening, Christmas</a:t>
            </a:r>
            <a:r>
              <a:rPr lang="en-GB" sz="1000" b="1" dirty="0">
                <a:solidFill>
                  <a:srgbClr val="000000"/>
                </a:solidFill>
                <a:latin typeface="Century Gothic"/>
              </a:rPr>
              <a:t>, Easter</a:t>
            </a:r>
            <a:endParaRPr lang="en-GB" dirty="0"/>
          </a:p>
          <a:p>
            <a:pPr marL="171450" indent="-171450">
              <a:buFont typeface="Arial" panose="020B0604020202020204" pitchFamily="34" charset="0"/>
              <a:buChar char="•"/>
            </a:pPr>
            <a:r>
              <a:rPr lang="en-GB" sz="1000" b="1" dirty="0">
                <a:solidFill>
                  <a:srgbClr val="000000"/>
                </a:solidFill>
                <a:latin typeface="Century Gothic"/>
              </a:rPr>
              <a:t>Beginning to compare and contrast characters in stories about the past;</a:t>
            </a:r>
          </a:p>
          <a:p>
            <a:pPr marL="171450" indent="-171450">
              <a:buFont typeface="Arial" panose="020B0604020202020204" pitchFamily="34" charset="0"/>
              <a:buChar char="•"/>
            </a:pPr>
            <a:r>
              <a:rPr lang="en-GB" sz="1000" b="1" i="0" u="none" strike="noStrike" baseline="0" dirty="0">
                <a:solidFill>
                  <a:srgbClr val="000000"/>
                </a:solidFill>
                <a:latin typeface="Century Gothic"/>
              </a:rPr>
              <a:t>Understanding that people celebrated events like Eid and Christmas before they were born;</a:t>
            </a:r>
          </a:p>
          <a:p>
            <a:pPr marL="171450" indent="-171450">
              <a:buFont typeface="Arial" panose="020B0604020202020204" pitchFamily="34" charset="0"/>
              <a:buChar char="•"/>
            </a:pPr>
            <a:r>
              <a:rPr lang="en-GB" sz="1000" b="1" dirty="0">
                <a:solidFill>
                  <a:srgbClr val="000000"/>
                </a:solidFill>
                <a:latin typeface="Century Gothic"/>
              </a:rPr>
              <a:t>Using appropriate language to describe the past, such as, ‘in the past’.</a:t>
            </a:r>
            <a:endParaRPr lang="en-GB" sz="1000" b="1" i="0" u="none" strike="noStrike" baseline="0" dirty="0">
              <a:solidFill>
                <a:srgbClr val="000000"/>
              </a:solidFill>
              <a:latin typeface="Century Gothic"/>
            </a:endParaRPr>
          </a:p>
        </p:txBody>
      </p:sp>
      <p:sp>
        <p:nvSpPr>
          <p:cNvPr id="19" name="Rectangle 18">
            <a:extLst>
              <a:ext uri="{FF2B5EF4-FFF2-40B4-BE49-F238E27FC236}">
                <a16:creationId xmlns:a16="http://schemas.microsoft.com/office/drawing/2014/main" id="{CD0CD56C-65AD-4C76-900E-E4B82122E69D}"/>
              </a:ext>
            </a:extLst>
          </p:cNvPr>
          <p:cNvSpPr/>
          <p:nvPr/>
        </p:nvSpPr>
        <p:spPr>
          <a:xfrm>
            <a:off x="6938962" y="3079346"/>
            <a:ext cx="1838326" cy="27314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171450" indent="-171450">
              <a:buFont typeface="Arial" panose="020B0604020202020204" pitchFamily="34" charset="0"/>
              <a:buChar char="•"/>
            </a:pPr>
            <a:endParaRPr lang="en-GB" sz="1100" b="1" i="0" u="none" strike="noStrike" baseline="0" dirty="0">
              <a:solidFill>
                <a:srgbClr val="000000"/>
              </a:solidFill>
              <a:latin typeface="Century Gothic" panose="020B0502020202020204" pitchFamily="34" charset="0"/>
            </a:endParaRPr>
          </a:p>
          <a:p>
            <a:pPr marL="171450" indent="-171450">
              <a:buFont typeface="Arial" panose="020B0604020202020204" pitchFamily="34" charset="0"/>
              <a:buChar char="•"/>
            </a:pPr>
            <a:r>
              <a:rPr lang="en-GB" sz="1000" b="1" dirty="0">
                <a:solidFill>
                  <a:srgbClr val="000000"/>
                </a:solidFill>
                <a:latin typeface="Century Gothic"/>
              </a:rPr>
              <a:t>Remembering and talking about significant events in their own experiences, e.g. holidays/days outs</a:t>
            </a:r>
          </a:p>
          <a:p>
            <a:pPr marL="171450" indent="-171450">
              <a:buFont typeface="Arial" panose="020B0604020202020204" pitchFamily="34" charset="0"/>
              <a:buChar char="•"/>
            </a:pPr>
            <a:r>
              <a:rPr lang="en-GB" sz="1000" b="1" dirty="0">
                <a:solidFill>
                  <a:srgbClr val="000000"/>
                </a:solidFill>
                <a:latin typeface="Century Gothic"/>
              </a:rPr>
              <a:t>Talk</a:t>
            </a:r>
            <a:r>
              <a:rPr lang="en-GB" sz="1000" b="1" i="0" u="none" strike="noStrike" baseline="0" dirty="0">
                <a:solidFill>
                  <a:srgbClr val="000000"/>
                </a:solidFill>
                <a:latin typeface="Century Gothic"/>
              </a:rPr>
              <a:t> about the lives of the people around them and their roles in society;</a:t>
            </a:r>
            <a:endParaRPr lang="en-GB" dirty="0"/>
          </a:p>
          <a:p>
            <a:pPr marL="171450" indent="-171450">
              <a:buFont typeface="Arial" panose="020B0604020202020204" pitchFamily="34" charset="0"/>
              <a:buChar char="•"/>
            </a:pPr>
            <a:r>
              <a:rPr lang="en-GB" sz="1000" b="1" i="0" u="none" strike="noStrike" baseline="0" dirty="0">
                <a:solidFill>
                  <a:srgbClr val="000000"/>
                </a:solidFill>
                <a:latin typeface="Century Gothic"/>
              </a:rPr>
              <a:t>Know some similarities and differences between things in the past and now, drawing on their experiences and what has been read in class</a:t>
            </a:r>
            <a:r>
              <a:rPr lang="en-GB" sz="1000" b="1" dirty="0">
                <a:solidFill>
                  <a:srgbClr val="000000"/>
                </a:solidFill>
                <a:latin typeface="Century Gothic"/>
              </a:rPr>
              <a:t> - personal</a:t>
            </a:r>
            <a:endParaRPr lang="en-GB" sz="1000" b="1" i="0" u="none" strike="noStrike" baseline="0" dirty="0">
              <a:solidFill>
                <a:srgbClr val="000000"/>
              </a:solidFill>
              <a:latin typeface="Century Gothic"/>
            </a:endParaRPr>
          </a:p>
          <a:p>
            <a:pPr marL="171450" indent="-171450">
              <a:buFont typeface="Arial" panose="020B0604020202020204" pitchFamily="34" charset="0"/>
              <a:buChar char="•"/>
            </a:pPr>
            <a:r>
              <a:rPr lang="en-GB" sz="1000" b="1" i="0" u="none" strike="noStrike" baseline="0" dirty="0">
                <a:solidFill>
                  <a:srgbClr val="000000"/>
                </a:solidFill>
                <a:latin typeface="Century Gothic"/>
              </a:rPr>
              <a:t>Understand the past through settings, characters and events encountered in books read in class and storytelling.</a:t>
            </a:r>
          </a:p>
          <a:p>
            <a:r>
              <a:rPr lang="en-GB" sz="1100" b="1" i="0" u="none" strike="noStrike" baseline="0" dirty="0">
                <a:solidFill>
                  <a:srgbClr val="000000"/>
                </a:solidFill>
                <a:latin typeface="Century Gothic"/>
              </a:rPr>
              <a:t>	</a:t>
            </a:r>
          </a:p>
        </p:txBody>
      </p:sp>
      <p:sp>
        <p:nvSpPr>
          <p:cNvPr id="20" name="Rectangle 19">
            <a:extLst>
              <a:ext uri="{FF2B5EF4-FFF2-40B4-BE49-F238E27FC236}">
                <a16:creationId xmlns:a16="http://schemas.microsoft.com/office/drawing/2014/main" id="{413742AF-BA83-4051-9991-E630CD14E758}"/>
              </a:ext>
            </a:extLst>
          </p:cNvPr>
          <p:cNvSpPr/>
          <p:nvPr/>
        </p:nvSpPr>
        <p:spPr>
          <a:xfrm>
            <a:off x="6938962" y="1733550"/>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working at the expected level will:</a:t>
            </a:r>
          </a:p>
        </p:txBody>
      </p:sp>
      <p:sp>
        <p:nvSpPr>
          <p:cNvPr id="21" name="TextBox 20">
            <a:extLst>
              <a:ext uri="{FF2B5EF4-FFF2-40B4-BE49-F238E27FC236}">
                <a16:creationId xmlns:a16="http://schemas.microsoft.com/office/drawing/2014/main" id="{FBCB89E0-C069-4CEB-BC6D-5EB35A248B7E}"/>
              </a:ext>
            </a:extLst>
          </p:cNvPr>
          <p:cNvSpPr txBox="1"/>
          <p:nvPr/>
        </p:nvSpPr>
        <p:spPr>
          <a:xfrm>
            <a:off x="6938962" y="1254324"/>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reception</a:t>
            </a:r>
          </a:p>
        </p:txBody>
      </p:sp>
      <p:sp>
        <p:nvSpPr>
          <p:cNvPr id="22" name="Rectangle 21">
            <a:extLst>
              <a:ext uri="{FF2B5EF4-FFF2-40B4-BE49-F238E27FC236}">
                <a16:creationId xmlns:a16="http://schemas.microsoft.com/office/drawing/2014/main" id="{F5A80219-CC73-487D-8C49-A69B40E54900}"/>
              </a:ext>
            </a:extLst>
          </p:cNvPr>
          <p:cNvSpPr/>
          <p:nvPr/>
        </p:nvSpPr>
        <p:spPr>
          <a:xfrm>
            <a:off x="295275" y="1733550"/>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3" name="TextBox 22">
            <a:extLst>
              <a:ext uri="{FF2B5EF4-FFF2-40B4-BE49-F238E27FC236}">
                <a16:creationId xmlns:a16="http://schemas.microsoft.com/office/drawing/2014/main" id="{CAFBF1F9-26A8-4240-A8EF-4419BE9A4ED5}"/>
              </a:ext>
            </a:extLst>
          </p:cNvPr>
          <p:cNvSpPr txBox="1"/>
          <p:nvPr/>
        </p:nvSpPr>
        <p:spPr>
          <a:xfrm>
            <a:off x="295275" y="1254324"/>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nursery</a:t>
            </a:r>
          </a:p>
        </p:txBody>
      </p:sp>
      <p:sp>
        <p:nvSpPr>
          <p:cNvPr id="24" name="TextBox 23">
            <a:extLst>
              <a:ext uri="{FF2B5EF4-FFF2-40B4-BE49-F238E27FC236}">
                <a16:creationId xmlns:a16="http://schemas.microsoft.com/office/drawing/2014/main" id="{24CAB40F-BE79-418F-9720-64E8B908F3AD}"/>
              </a:ext>
            </a:extLst>
          </p:cNvPr>
          <p:cNvSpPr txBox="1"/>
          <p:nvPr/>
        </p:nvSpPr>
        <p:spPr>
          <a:xfrm>
            <a:off x="2324100" y="1254323"/>
            <a:ext cx="2024062"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autumn term</a:t>
            </a:r>
          </a:p>
        </p:txBody>
      </p:sp>
      <p:sp>
        <p:nvSpPr>
          <p:cNvPr id="25" name="TextBox 24">
            <a:extLst>
              <a:ext uri="{FF2B5EF4-FFF2-40B4-BE49-F238E27FC236}">
                <a16:creationId xmlns:a16="http://schemas.microsoft.com/office/drawing/2014/main" id="{63EE487E-E363-457A-A9DF-2C0982732CCE}"/>
              </a:ext>
            </a:extLst>
          </p:cNvPr>
          <p:cNvSpPr txBox="1"/>
          <p:nvPr/>
        </p:nvSpPr>
        <p:spPr>
          <a:xfrm>
            <a:off x="4724399" y="1254323"/>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spring term</a:t>
            </a:r>
          </a:p>
        </p:txBody>
      </p:sp>
      <p:sp>
        <p:nvSpPr>
          <p:cNvPr id="26" name="Rectangle 25">
            <a:extLst>
              <a:ext uri="{FF2B5EF4-FFF2-40B4-BE49-F238E27FC236}">
                <a16:creationId xmlns:a16="http://schemas.microsoft.com/office/drawing/2014/main" id="{C50C895F-7FD7-4E98-BDCF-7F25CF6C1ECF}"/>
              </a:ext>
            </a:extLst>
          </p:cNvPr>
          <p:cNvSpPr/>
          <p:nvPr/>
        </p:nvSpPr>
        <p:spPr>
          <a:xfrm>
            <a:off x="2509836" y="1733549"/>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7" name="Rectangle 26">
            <a:extLst>
              <a:ext uri="{FF2B5EF4-FFF2-40B4-BE49-F238E27FC236}">
                <a16:creationId xmlns:a16="http://schemas.microsoft.com/office/drawing/2014/main" id="{030045F8-D53B-43FE-8544-571B158C799C}"/>
              </a:ext>
            </a:extLst>
          </p:cNvPr>
          <p:cNvSpPr/>
          <p:nvPr/>
        </p:nvSpPr>
        <p:spPr>
          <a:xfrm>
            <a:off x="4724399" y="1733548"/>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3" name="Footer Placeholder 2">
            <a:extLst>
              <a:ext uri="{FF2B5EF4-FFF2-40B4-BE49-F238E27FC236}">
                <a16:creationId xmlns:a16="http://schemas.microsoft.com/office/drawing/2014/main" id="{D1BE819A-9674-DE71-8EB6-CCF239D61602}"/>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DF31D9D5-1C93-E913-8FA0-7868628CA2F1}"/>
              </a:ext>
            </a:extLst>
          </p:cNvPr>
          <p:cNvSpPr>
            <a:spLocks noGrp="1"/>
          </p:cNvSpPr>
          <p:nvPr>
            <p:ph type="sldNum" sz="quarter" idx="12"/>
          </p:nvPr>
        </p:nvSpPr>
        <p:spPr/>
        <p:txBody>
          <a:bodyPr/>
          <a:lstStyle/>
          <a:p>
            <a:fld id="{ADBD1915-73F0-4A8D-B501-CF547A3FBDF8}" type="slidenum">
              <a:rPr lang="en-GB" smtClean="0"/>
              <a:t>48</a:t>
            </a:fld>
            <a:endParaRPr lang="en-GB"/>
          </a:p>
        </p:txBody>
      </p:sp>
    </p:spTree>
    <p:extLst>
      <p:ext uri="{BB962C8B-B14F-4D97-AF65-F5344CB8AC3E}">
        <p14:creationId xmlns:p14="http://schemas.microsoft.com/office/powerpoint/2010/main" val="204477562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8AFCE2CA-BB0E-43D8-B252-7A78CFA5B31D}"/>
              </a:ext>
            </a:extLst>
          </p:cNvPr>
          <p:cNvGraphicFramePr>
            <a:graphicFrameLocks noGrp="1"/>
          </p:cNvGraphicFramePr>
          <p:nvPr>
            <p:ph idx="1"/>
            <p:extLst>
              <p:ext uri="{D42A27DB-BD31-4B8C-83A1-F6EECF244321}">
                <p14:modId xmlns:p14="http://schemas.microsoft.com/office/powerpoint/2010/main" val="1685707467"/>
              </p:ext>
            </p:extLst>
          </p:nvPr>
        </p:nvGraphicFramePr>
        <p:xfrm>
          <a:off x="525282" y="561368"/>
          <a:ext cx="8165493" cy="741680"/>
        </p:xfrm>
        <a:graphic>
          <a:graphicData uri="http://schemas.openxmlformats.org/drawingml/2006/table">
            <a:tbl>
              <a:tblPr firstRow="1" bandRow="1">
                <a:tableStyleId>{5C22544A-7EE6-4342-B048-85BDC9FD1C3A}</a:tableStyleId>
              </a:tblPr>
              <a:tblGrid>
                <a:gridCol w="8165493">
                  <a:extLst>
                    <a:ext uri="{9D8B030D-6E8A-4147-A177-3AD203B41FA5}">
                      <a16:colId xmlns:a16="http://schemas.microsoft.com/office/drawing/2014/main" val="2352009460"/>
                    </a:ext>
                  </a:extLst>
                </a:gridCol>
              </a:tblGrid>
              <a:tr h="370840">
                <a:tc>
                  <a:txBody>
                    <a:bodyPr/>
                    <a:lstStyle/>
                    <a:p>
                      <a:pPr algn="ctr"/>
                      <a:r>
                        <a:rPr lang="en-GB">
                          <a:latin typeface="Century Gothic" panose="020B0502020202020204" pitchFamily="34" charset="0"/>
                        </a:rPr>
                        <a:t>UNDERSTANDING THE WORLD: Progress beyond reception</a:t>
                      </a:r>
                    </a:p>
                  </a:txBody>
                  <a:tcPr>
                    <a:solidFill>
                      <a:srgbClr val="D280D0"/>
                    </a:solidFill>
                  </a:tcPr>
                </a:tc>
                <a:extLst>
                  <a:ext uri="{0D108BD9-81ED-4DB2-BD59-A6C34878D82A}">
                    <a16:rowId xmlns:a16="http://schemas.microsoft.com/office/drawing/2014/main" val="2330111559"/>
                  </a:ext>
                </a:extLst>
              </a:tr>
              <a:tr h="370840">
                <a:tc>
                  <a:txBody>
                    <a:bodyPr/>
                    <a:lstStyle/>
                    <a:p>
                      <a:pPr algn="ctr"/>
                      <a:r>
                        <a:rPr lang="en-GB" b="1">
                          <a:solidFill>
                            <a:srgbClr val="D280D0"/>
                          </a:solidFill>
                          <a:latin typeface="Century Gothic" panose="020B0502020202020204" pitchFamily="34" charset="0"/>
                        </a:rPr>
                        <a:t>Past and present</a:t>
                      </a:r>
                    </a:p>
                  </a:txBody>
                  <a:tcPr>
                    <a:noFill/>
                  </a:tcPr>
                </a:tc>
                <a:extLst>
                  <a:ext uri="{0D108BD9-81ED-4DB2-BD59-A6C34878D82A}">
                    <a16:rowId xmlns:a16="http://schemas.microsoft.com/office/drawing/2014/main" val="2632676721"/>
                  </a:ext>
                </a:extLst>
              </a:tr>
            </a:tbl>
          </a:graphicData>
        </a:graphic>
      </p:graphicFrame>
      <p:sp>
        <p:nvSpPr>
          <p:cNvPr id="5" name="Rectangle 4">
            <a:extLst>
              <a:ext uri="{FF2B5EF4-FFF2-40B4-BE49-F238E27FC236}">
                <a16:creationId xmlns:a16="http://schemas.microsoft.com/office/drawing/2014/main" id="{DDAB8651-8FC1-40FF-B865-3B05F16409E5}"/>
              </a:ext>
            </a:extLst>
          </p:cNvPr>
          <p:cNvSpPr/>
          <p:nvPr/>
        </p:nvSpPr>
        <p:spPr>
          <a:xfrm>
            <a:off x="525281" y="3076564"/>
            <a:ext cx="3545785" cy="17744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1100" b="1" i="0" u="none" strike="noStrike" baseline="0">
                <a:solidFill>
                  <a:srgbClr val="000000"/>
                </a:solidFill>
                <a:latin typeface="Century Gothic" panose="020B0502020202020204" pitchFamily="34" charset="0"/>
              </a:rPr>
              <a:t>Talk about the lives of the people around them and their roles in society;</a:t>
            </a:r>
          </a:p>
          <a:p>
            <a:pPr marL="171450" indent="-171450">
              <a:buFont typeface="Arial" panose="020B0604020202020204" pitchFamily="34" charset="0"/>
              <a:buChar char="•"/>
            </a:pPr>
            <a:r>
              <a:rPr lang="en-GB" sz="1100" b="1" i="0" u="none" strike="noStrike" baseline="0">
                <a:solidFill>
                  <a:srgbClr val="000000"/>
                </a:solidFill>
                <a:latin typeface="Century Gothic" panose="020B0502020202020204" pitchFamily="34" charset="0"/>
              </a:rPr>
              <a:t>Know some similarities and differences between things in the past and now, drawing on their experiences and what has been read in class;</a:t>
            </a:r>
          </a:p>
          <a:p>
            <a:pPr marL="171450" indent="-171450">
              <a:buFont typeface="Arial" panose="020B0604020202020204" pitchFamily="34" charset="0"/>
              <a:buChar char="•"/>
            </a:pPr>
            <a:r>
              <a:rPr lang="en-GB" sz="1100" b="1" i="0" u="none" strike="noStrike" baseline="0">
                <a:solidFill>
                  <a:srgbClr val="000000"/>
                </a:solidFill>
                <a:latin typeface="Century Gothic" panose="020B0502020202020204" pitchFamily="34" charset="0"/>
              </a:rPr>
              <a:t>Understand the past through settings, characters and events encountered in books read in class and storytelling.</a:t>
            </a:r>
          </a:p>
        </p:txBody>
      </p:sp>
      <p:sp>
        <p:nvSpPr>
          <p:cNvPr id="6" name="Rectangle 5">
            <a:extLst>
              <a:ext uri="{FF2B5EF4-FFF2-40B4-BE49-F238E27FC236}">
                <a16:creationId xmlns:a16="http://schemas.microsoft.com/office/drawing/2014/main" id="{2184C2AF-0626-4C31-9DFE-403CE0970D57}"/>
              </a:ext>
            </a:extLst>
          </p:cNvPr>
          <p:cNvSpPr/>
          <p:nvPr/>
        </p:nvSpPr>
        <p:spPr>
          <a:xfrm>
            <a:off x="5144989" y="2588893"/>
            <a:ext cx="3545785" cy="34881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buSzPct val="100000"/>
            </a:pPr>
            <a:endParaRPr lang="en-GB" sz="1400" b="1" u="none" baseline="0">
              <a:solidFill>
                <a:schemeClr val="tx1"/>
              </a:solidFill>
              <a:latin typeface="Century Gothic" pitchFamily="34"/>
            </a:endParaRPr>
          </a:p>
          <a:p>
            <a:pPr marL="285750" lvl="0" indent="-285750" algn="ctr">
              <a:buSzPct val="100000"/>
              <a:buFont typeface="Arial" panose="020B0604020202020204" pitchFamily="34" charset="0"/>
              <a:buChar char="•"/>
            </a:pPr>
            <a:endParaRPr lang="en-GB" sz="1400" b="1">
              <a:solidFill>
                <a:schemeClr val="tx1"/>
              </a:solidFill>
              <a:latin typeface="Century Gothic" pitchFamily="34"/>
            </a:endParaRPr>
          </a:p>
          <a:p>
            <a:pPr marL="285750" lvl="0" indent="-285750" algn="ctr">
              <a:buSzPct val="100000"/>
              <a:buFont typeface="Arial" panose="020B0604020202020204" pitchFamily="34" charset="0"/>
              <a:buChar char="•"/>
            </a:pPr>
            <a:endParaRPr lang="en-GB" sz="1400" b="1">
              <a:solidFill>
                <a:schemeClr val="tx1"/>
              </a:solidFill>
              <a:latin typeface="Century Gothic" pitchFamily="34"/>
            </a:endParaRPr>
          </a:p>
          <a:p>
            <a:pPr marL="285750" lvl="0" indent="-285750" algn="ctr">
              <a:buSzPct val="100000"/>
              <a:buFont typeface="Arial" panose="020B0604020202020204" pitchFamily="34" charset="0"/>
              <a:buChar char="•"/>
            </a:pPr>
            <a:endParaRPr lang="en-GB" sz="1400" b="1">
              <a:solidFill>
                <a:schemeClr val="tx1"/>
              </a:solidFill>
              <a:latin typeface="Century Gothic" pitchFamily="34"/>
            </a:endParaRPr>
          </a:p>
          <a:p>
            <a:pPr marL="285750" lvl="0" indent="-285750" algn="ctr">
              <a:buSzPct val="100000"/>
              <a:buFont typeface="Arial" panose="020B0604020202020204" pitchFamily="34" charset="0"/>
              <a:buChar char="•"/>
            </a:pPr>
            <a:endParaRPr lang="en-GB" sz="1400" b="1">
              <a:solidFill>
                <a:schemeClr val="tx1"/>
              </a:solidFill>
              <a:latin typeface="Century Gothic" pitchFamily="34"/>
            </a:endParaRPr>
          </a:p>
          <a:p>
            <a:pPr marL="342900" lvl="0" indent="-342900" algn="ctr">
              <a:spcAft>
                <a:spcPts val="800"/>
              </a:spcAft>
              <a:buSzPct val="100000"/>
              <a:buFont typeface="Arial" panose="020B0604020202020204" pitchFamily="34" charset="0"/>
              <a:buChar char="•"/>
            </a:pPr>
            <a:endParaRPr lang="en-GB" sz="1400" b="1">
              <a:solidFill>
                <a:schemeClr val="tx1"/>
              </a:solidFill>
              <a:latin typeface="Century Gothic" panose="020B0502020202020204" pitchFamily="34" charset="0"/>
              <a:ea typeface="Calibri" pitchFamily="34"/>
              <a:cs typeface="Times New Roman" pitchFamily="18"/>
            </a:endParaRPr>
          </a:p>
          <a:p>
            <a:pPr marL="171450" lvl="0" indent="-171450">
              <a:buFont typeface="Arial" panose="020B0604020202020204" pitchFamily="34" charset="0"/>
              <a:buChar char="•"/>
            </a:pPr>
            <a:r>
              <a:rPr lang="en-GB" sz="1100" b="1" kern="1200">
                <a:solidFill>
                  <a:schemeClr val="tx1"/>
                </a:solidFill>
                <a:effectLst/>
                <a:latin typeface="Century Gothic" panose="020B0502020202020204" pitchFamily="34" charset="0"/>
                <a:ea typeface="+mn-ea"/>
                <a:cs typeface="+mn-cs"/>
              </a:rPr>
              <a:t>Know that the toys their grandparents played with were different to their own;</a:t>
            </a:r>
          </a:p>
          <a:p>
            <a:pPr marL="171450" indent="-171450">
              <a:buFont typeface="Arial" panose="020B0604020202020204" pitchFamily="34" charset="0"/>
              <a:buChar char="•"/>
            </a:pPr>
            <a:r>
              <a:rPr lang="en-GB" sz="1100" b="1" kern="1200">
                <a:solidFill>
                  <a:schemeClr val="tx1"/>
                </a:solidFill>
                <a:effectLst/>
                <a:latin typeface="Century Gothic" panose="020B0502020202020204" pitchFamily="34" charset="0"/>
                <a:ea typeface="+mn-ea"/>
                <a:cs typeface="+mn-cs"/>
              </a:rPr>
              <a:t>Know that toys people from the past played with are different to their own;</a:t>
            </a:r>
          </a:p>
          <a:p>
            <a:pPr marL="171450" lvl="0" indent="-171450">
              <a:buFont typeface="Arial" panose="020B0604020202020204" pitchFamily="34" charset="0"/>
              <a:buChar char="•"/>
            </a:pPr>
            <a:r>
              <a:rPr lang="en-GB" sz="1100" b="1" kern="1200">
                <a:solidFill>
                  <a:schemeClr val="tx1"/>
                </a:solidFill>
                <a:effectLst/>
                <a:latin typeface="Century Gothic" panose="020B0502020202020204" pitchFamily="34" charset="0"/>
                <a:ea typeface="+mn-ea"/>
                <a:cs typeface="+mn-cs"/>
              </a:rPr>
              <a:t>Organise a number of artefacts by age;</a:t>
            </a:r>
          </a:p>
          <a:p>
            <a:pPr marL="171450" lvl="0" indent="-171450">
              <a:buFont typeface="Arial" panose="020B0604020202020204" pitchFamily="34" charset="0"/>
              <a:buChar char="•"/>
            </a:pPr>
            <a:r>
              <a:rPr lang="en-GB" sz="1100" b="1" kern="1200">
                <a:solidFill>
                  <a:schemeClr val="tx1"/>
                </a:solidFill>
                <a:effectLst/>
                <a:latin typeface="Century Gothic" panose="020B0502020202020204" pitchFamily="34" charset="0"/>
                <a:ea typeface="+mn-ea"/>
                <a:cs typeface="+mn-cs"/>
              </a:rPr>
              <a:t>Know what a number of older objects were used for;</a:t>
            </a:r>
          </a:p>
          <a:p>
            <a:pPr marL="171450" lvl="0" indent="-171450">
              <a:buFont typeface="Arial" panose="020B0604020202020204" pitchFamily="34" charset="0"/>
              <a:buChar char="•"/>
            </a:pPr>
            <a:r>
              <a:rPr lang="en-GB" sz="1100" b="1" kern="1200">
                <a:solidFill>
                  <a:schemeClr val="tx1"/>
                </a:solidFill>
                <a:effectLst/>
                <a:latin typeface="Century Gothic" panose="020B0502020202020204" pitchFamily="34" charset="0"/>
                <a:ea typeface="+mn-ea"/>
                <a:cs typeface="+mn-cs"/>
              </a:rPr>
              <a:t>Know the main differences between their school days and that of their grandparents;</a:t>
            </a:r>
          </a:p>
          <a:p>
            <a:pPr marL="171450" marR="0" lvl="0" indent="-171450"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1" kern="1200">
                <a:solidFill>
                  <a:schemeClr val="dk1"/>
                </a:solidFill>
                <a:effectLst/>
                <a:latin typeface="Century Gothic" panose="020B0502020202020204" pitchFamily="34" charset="0"/>
                <a:ea typeface="+mn-ea"/>
                <a:cs typeface="+mn-cs"/>
              </a:rPr>
              <a:t>Name a famous UK person from the past and explain why they are famous;</a:t>
            </a:r>
          </a:p>
          <a:p>
            <a:pPr marL="171450" marR="0" lvl="0" indent="-171450"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1">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Remember parts of stories and memories about the past</a:t>
            </a:r>
            <a:r>
              <a:rPr lang="en-GB" sz="1100" b="1">
                <a:solidFill>
                  <a:schemeClr val="tx1"/>
                </a:solidFill>
                <a:latin typeface="Century Gothic" panose="020B0502020202020204" pitchFamily="34" charset="0"/>
                <a:ea typeface="Calibri" panose="020F0502020204030204" pitchFamily="34" charset="0"/>
                <a:cs typeface="Times New Roman" panose="02020603050405020304" pitchFamily="18" charset="0"/>
              </a:rPr>
              <a:t>;</a:t>
            </a:r>
            <a:endParaRPr lang="en-GB" sz="1100" b="1">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p>
            <a:pPr marL="171450" marR="0" lvl="0" indent="-171450"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1">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Use words to show the passing of time: old, new, earliest, latest, past, present, future, century, new, newest, oldest, modern, before, after</a:t>
            </a:r>
            <a:r>
              <a:rPr lang="en-GB" sz="1100" b="1">
                <a:solidFill>
                  <a:schemeClr val="tx1"/>
                </a:solidFill>
                <a:latin typeface="Century Gothic" panose="020B0502020202020204" pitchFamily="34" charset="0"/>
                <a:ea typeface="Calibri" panose="020F0502020204030204" pitchFamily="34" charset="0"/>
                <a:cs typeface="Times New Roman" panose="02020603050405020304" pitchFamily="18" charset="0"/>
              </a:rPr>
              <a:t>;</a:t>
            </a:r>
            <a:endParaRPr lang="en-GB" sz="1100" b="1">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p>
            <a:pPr marL="171450" indent="-171450">
              <a:buFont typeface="Arial" panose="020B0604020202020204" pitchFamily="34" charset="0"/>
              <a:buChar char="•"/>
            </a:pPr>
            <a:r>
              <a:rPr lang="en-GB" sz="1100" b="1" kern="1200">
                <a:solidFill>
                  <a:schemeClr val="dk1"/>
                </a:solidFill>
                <a:effectLst/>
                <a:latin typeface="Century Gothic" panose="020B0502020202020204" pitchFamily="34" charset="0"/>
                <a:ea typeface="+mn-ea"/>
                <a:cs typeface="+mn-cs"/>
              </a:rPr>
              <a:t>Know the name of a famous person, or a famous place, close to where they live.</a:t>
            </a:r>
          </a:p>
          <a:p>
            <a:pPr lvl="0">
              <a:spcAft>
                <a:spcPts val="800"/>
              </a:spcAft>
              <a:buSzPct val="100000"/>
            </a:pPr>
            <a:endParaRPr lang="en-GB" sz="1100">
              <a:latin typeface="Century Gothic" pitchFamily="34"/>
              <a:ea typeface="Calibri" pitchFamily="34"/>
              <a:cs typeface="Times New Roman" pitchFamily="18"/>
            </a:endParaRPr>
          </a:p>
          <a:p>
            <a:pPr lvl="0" algn="ctr">
              <a:spcAft>
                <a:spcPts val="800"/>
              </a:spcAft>
              <a:buSzPct val="100000"/>
            </a:pPr>
            <a:r>
              <a:rPr lang="en-GB" sz="1100" b="1">
                <a:solidFill>
                  <a:schemeClr val="tx1"/>
                </a:solidFill>
                <a:latin typeface="Century Gothic" pitchFamily="34"/>
                <a:ea typeface="Calibri" pitchFamily="34"/>
                <a:cs typeface="Times New Roman" pitchFamily="18"/>
              </a:rPr>
              <a:t> </a:t>
            </a:r>
          </a:p>
          <a:p>
            <a:pPr lvl="0" algn="ctr">
              <a:spcAft>
                <a:spcPts val="800"/>
              </a:spcAft>
              <a:buSzPct val="100000"/>
            </a:pPr>
            <a:endParaRPr lang="en-GB" sz="1400" b="1" kern="1200">
              <a:solidFill>
                <a:schemeClr val="dk1"/>
              </a:solidFill>
              <a:effectLst/>
              <a:latin typeface="Century Gothic" panose="020B0502020202020204" pitchFamily="34" charset="0"/>
              <a:ea typeface="+mn-ea"/>
              <a:cs typeface="+mn-cs"/>
            </a:endParaRPr>
          </a:p>
          <a:p>
            <a:pPr marL="342900" lvl="0" indent="-342900">
              <a:spcAft>
                <a:spcPts val="0"/>
              </a:spcAft>
              <a:buSzPct val="100000"/>
              <a:buFont typeface="Wingdings" pitchFamily="2"/>
              <a:buChar char="§"/>
            </a:pPr>
            <a:endParaRPr lang="en-GB" sz="1400">
              <a:latin typeface="Century Gothic" pitchFamily="34"/>
              <a:ea typeface="Calibri" pitchFamily="34"/>
              <a:cs typeface="Times New Roman" pitchFamily="18"/>
            </a:endParaRPr>
          </a:p>
          <a:p>
            <a:pPr marL="171450" lvl="0" indent="-171450">
              <a:buSzPct val="100000"/>
              <a:buFont typeface="Arial" pitchFamily="34"/>
              <a:buChar char="•"/>
            </a:pPr>
            <a:endParaRPr lang="en-GB" sz="1400" u="none" baseline="0">
              <a:latin typeface="Century Gothic" pitchFamily="34"/>
            </a:endParaRPr>
          </a:p>
          <a:p>
            <a:pPr lvl="0" algn="ctr">
              <a:buSzPct val="100000"/>
            </a:pPr>
            <a:endParaRPr lang="en-GB" sz="1400" b="1" baseline="0">
              <a:solidFill>
                <a:schemeClr val="tx1"/>
              </a:solidFill>
              <a:latin typeface="Century Gothic" pitchFamily="34"/>
            </a:endParaRPr>
          </a:p>
        </p:txBody>
      </p:sp>
      <p:sp>
        <p:nvSpPr>
          <p:cNvPr id="7" name="Rectangle 6">
            <a:extLst>
              <a:ext uri="{FF2B5EF4-FFF2-40B4-BE49-F238E27FC236}">
                <a16:creationId xmlns:a16="http://schemas.microsoft.com/office/drawing/2014/main" id="{5AE092BA-DEB3-40C3-846C-EDD1AA98C4F0}"/>
              </a:ext>
            </a:extLst>
          </p:cNvPr>
          <p:cNvSpPr/>
          <p:nvPr/>
        </p:nvSpPr>
        <p:spPr>
          <a:xfrm>
            <a:off x="525281" y="2007323"/>
            <a:ext cx="3545785" cy="389614"/>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latin typeface="Century Gothic" panose="020B0502020202020204" pitchFamily="34" charset="0"/>
              </a:rPr>
              <a:t>Early learning goal</a:t>
            </a:r>
          </a:p>
        </p:txBody>
      </p:sp>
      <p:sp>
        <p:nvSpPr>
          <p:cNvPr id="8" name="Rectangle 7">
            <a:extLst>
              <a:ext uri="{FF2B5EF4-FFF2-40B4-BE49-F238E27FC236}">
                <a16:creationId xmlns:a16="http://schemas.microsoft.com/office/drawing/2014/main" id="{CA106F46-E18F-4EF8-92E8-5901BEFBE0B1}"/>
              </a:ext>
            </a:extLst>
          </p:cNvPr>
          <p:cNvSpPr/>
          <p:nvPr/>
        </p:nvSpPr>
        <p:spPr>
          <a:xfrm>
            <a:off x="5144989" y="2010917"/>
            <a:ext cx="3545785" cy="389614"/>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latin typeface="Century Gothic" panose="020B0502020202020204" pitchFamily="34" charset="0"/>
              </a:rPr>
              <a:t>End of Year 1 expectation</a:t>
            </a:r>
          </a:p>
        </p:txBody>
      </p:sp>
      <p:sp>
        <p:nvSpPr>
          <p:cNvPr id="9" name="Rectangle 8">
            <a:extLst>
              <a:ext uri="{FF2B5EF4-FFF2-40B4-BE49-F238E27FC236}">
                <a16:creationId xmlns:a16="http://schemas.microsoft.com/office/drawing/2014/main" id="{1A9F6576-21C9-479B-B325-6E849FF51D70}"/>
              </a:ext>
            </a:extLst>
          </p:cNvPr>
          <p:cNvSpPr/>
          <p:nvPr/>
        </p:nvSpPr>
        <p:spPr>
          <a:xfrm>
            <a:off x="1852901" y="1420285"/>
            <a:ext cx="5510254" cy="307777"/>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solidFill>
                  <a:schemeClr val="bg1"/>
                </a:solidFill>
                <a:latin typeface="Century Gothic" panose="020B0502020202020204" pitchFamily="34" charset="0"/>
              </a:rPr>
              <a:t>Expectations beyond EYFS</a:t>
            </a:r>
          </a:p>
        </p:txBody>
      </p:sp>
      <p:sp>
        <p:nvSpPr>
          <p:cNvPr id="3" name="Footer Placeholder 2">
            <a:extLst>
              <a:ext uri="{FF2B5EF4-FFF2-40B4-BE49-F238E27FC236}">
                <a16:creationId xmlns:a16="http://schemas.microsoft.com/office/drawing/2014/main" id="{1D406417-152F-D8FC-C49D-D4DC217B2AEC}"/>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2A467DC9-E495-221E-DF55-EBEE5E73AA51}"/>
              </a:ext>
            </a:extLst>
          </p:cNvPr>
          <p:cNvSpPr>
            <a:spLocks noGrp="1"/>
          </p:cNvSpPr>
          <p:nvPr>
            <p:ph type="sldNum" sz="quarter" idx="12"/>
          </p:nvPr>
        </p:nvSpPr>
        <p:spPr/>
        <p:txBody>
          <a:bodyPr/>
          <a:lstStyle/>
          <a:p>
            <a:fld id="{ADBD1915-73F0-4A8D-B501-CF547A3FBDF8}" type="slidenum">
              <a:rPr lang="en-GB" smtClean="0"/>
              <a:t>49</a:t>
            </a:fld>
            <a:endParaRPr lang="en-GB"/>
          </a:p>
        </p:txBody>
      </p:sp>
    </p:spTree>
    <p:extLst>
      <p:ext uri="{BB962C8B-B14F-4D97-AF65-F5344CB8AC3E}">
        <p14:creationId xmlns:p14="http://schemas.microsoft.com/office/powerpoint/2010/main" val="10674888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292E1F-DAB9-1BD0-DC04-D37D700E247F}"/>
            </a:ext>
          </a:extLst>
        </p:cNvPr>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E8F1DFCD-DE49-5B2D-1D16-0E044E11091E}"/>
              </a:ext>
            </a:extLst>
          </p:cNvPr>
          <p:cNvGraphicFramePr>
            <a:graphicFrameLocks noGrp="1"/>
          </p:cNvGraphicFramePr>
          <p:nvPr>
            <p:ph idx="1"/>
            <p:extLst>
              <p:ext uri="{D42A27DB-BD31-4B8C-83A1-F6EECF244321}">
                <p14:modId xmlns:p14="http://schemas.microsoft.com/office/powerpoint/2010/main" val="1291549630"/>
              </p:ext>
            </p:extLst>
          </p:nvPr>
        </p:nvGraphicFramePr>
        <p:xfrm>
          <a:off x="295275" y="225425"/>
          <a:ext cx="8482013" cy="741680"/>
        </p:xfrm>
        <a:graphic>
          <a:graphicData uri="http://schemas.openxmlformats.org/drawingml/2006/table">
            <a:tbl>
              <a:tblPr firstRow="1" bandRow="1">
                <a:tableStyleId>{5C22544A-7EE6-4342-B048-85BDC9FD1C3A}</a:tableStyleId>
              </a:tblPr>
              <a:tblGrid>
                <a:gridCol w="8482013">
                  <a:extLst>
                    <a:ext uri="{9D8B030D-6E8A-4147-A177-3AD203B41FA5}">
                      <a16:colId xmlns:a16="http://schemas.microsoft.com/office/drawing/2014/main" val="3754541971"/>
                    </a:ext>
                  </a:extLst>
                </a:gridCol>
              </a:tblGrid>
              <a:tr h="370840">
                <a:tc>
                  <a:txBody>
                    <a:bodyPr/>
                    <a:lstStyle/>
                    <a:p>
                      <a:pPr algn="ctr"/>
                      <a:r>
                        <a:rPr lang="en-GB">
                          <a:latin typeface="Century Gothic"/>
                        </a:rPr>
                        <a:t>COMMUNICATION AND LANGUAGE: Progress through Nursery/FS1</a:t>
                      </a:r>
                      <a:endParaRPr lang="en-GB">
                        <a:latin typeface="Century Gothic" panose="020B0502020202020204" pitchFamily="34" charset="0"/>
                      </a:endParaRPr>
                    </a:p>
                  </a:txBody>
                  <a:tcPr>
                    <a:solidFill>
                      <a:srgbClr val="D280D0"/>
                    </a:solidFill>
                  </a:tcPr>
                </a:tc>
                <a:extLst>
                  <a:ext uri="{0D108BD9-81ED-4DB2-BD59-A6C34878D82A}">
                    <a16:rowId xmlns:a16="http://schemas.microsoft.com/office/drawing/2014/main" val="2121299838"/>
                  </a:ext>
                </a:extLst>
              </a:tr>
              <a:tr h="370840">
                <a:tc>
                  <a:txBody>
                    <a:bodyPr/>
                    <a:lstStyle/>
                    <a:p>
                      <a:pPr algn="ctr"/>
                      <a:r>
                        <a:rPr lang="en-GB" b="1">
                          <a:solidFill>
                            <a:srgbClr val="D280D0"/>
                          </a:solidFill>
                          <a:latin typeface="Century Gothic"/>
                        </a:rPr>
                        <a:t>Speaking</a:t>
                      </a:r>
                    </a:p>
                  </a:txBody>
                  <a:tcPr>
                    <a:noFill/>
                  </a:tcPr>
                </a:tc>
                <a:extLst>
                  <a:ext uri="{0D108BD9-81ED-4DB2-BD59-A6C34878D82A}">
                    <a16:rowId xmlns:a16="http://schemas.microsoft.com/office/drawing/2014/main" val="762247846"/>
                  </a:ext>
                </a:extLst>
              </a:tr>
            </a:tbl>
          </a:graphicData>
        </a:graphic>
      </p:graphicFrame>
      <p:sp>
        <p:nvSpPr>
          <p:cNvPr id="14" name="Rectangle 13">
            <a:extLst>
              <a:ext uri="{FF2B5EF4-FFF2-40B4-BE49-F238E27FC236}">
                <a16:creationId xmlns:a16="http://schemas.microsoft.com/office/drawing/2014/main" id="{1B96D280-C132-C06E-BED0-A92718FB2146}"/>
              </a:ext>
            </a:extLst>
          </p:cNvPr>
          <p:cNvSpPr/>
          <p:nvPr/>
        </p:nvSpPr>
        <p:spPr>
          <a:xfrm>
            <a:off x="6837426" y="2558373"/>
            <a:ext cx="1838326" cy="23287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1000" b="1" dirty="0">
                <a:solidFill>
                  <a:schemeClr val="tx1"/>
                </a:solidFill>
                <a:latin typeface="Century Gothic" panose="020B0502020202020204" pitchFamily="34" charset="0"/>
              </a:rPr>
              <a:t>Knowing many rhymes, be able to talk about familiar books, and be able to tell a long story;</a:t>
            </a:r>
          </a:p>
          <a:p>
            <a:pPr marL="171450" indent="-171450">
              <a:buFont typeface="Arial" panose="020B0604020202020204" pitchFamily="34" charset="0"/>
              <a:buChar char="•"/>
            </a:pPr>
            <a:r>
              <a:rPr lang="en-GB" sz="1000" b="1" dirty="0">
                <a:solidFill>
                  <a:schemeClr val="tx1"/>
                </a:solidFill>
                <a:latin typeface="Century Gothic" panose="020B0502020202020204" pitchFamily="34" charset="0"/>
              </a:rPr>
              <a:t>Developing their communication but may struggle with using tenses accurately;</a:t>
            </a:r>
          </a:p>
          <a:p>
            <a:pPr marL="171450" indent="-171450">
              <a:buFont typeface="Arial" panose="020B0604020202020204" pitchFamily="34" charset="0"/>
              <a:buChar char="•"/>
            </a:pPr>
            <a:r>
              <a:rPr lang="en-GB" sz="1000" b="1" dirty="0">
                <a:solidFill>
                  <a:schemeClr val="tx1"/>
                </a:solidFill>
                <a:latin typeface="Century Gothic" panose="020B0502020202020204" pitchFamily="34" charset="0"/>
              </a:rPr>
              <a:t>Beginning to use sentences with four to six words;</a:t>
            </a:r>
          </a:p>
          <a:p>
            <a:pPr marL="171450" indent="-171450">
              <a:buFont typeface="Arial" panose="020B0604020202020204" pitchFamily="34" charset="0"/>
              <a:buChar char="•"/>
            </a:pPr>
            <a:r>
              <a:rPr lang="en-GB" sz="1000" b="1" dirty="0">
                <a:solidFill>
                  <a:schemeClr val="tx1"/>
                </a:solidFill>
                <a:latin typeface="Century Gothic" panose="020B0502020202020204" pitchFamily="34" charset="0"/>
              </a:rPr>
              <a:t>Beginning to start a conversation with an adult or a friend and continuing it in turns.</a:t>
            </a:r>
          </a:p>
        </p:txBody>
      </p:sp>
      <p:sp>
        <p:nvSpPr>
          <p:cNvPr id="20" name="Rectangle 19">
            <a:extLst>
              <a:ext uri="{FF2B5EF4-FFF2-40B4-BE49-F238E27FC236}">
                <a16:creationId xmlns:a16="http://schemas.microsoft.com/office/drawing/2014/main" id="{2FB501D9-E65D-4453-6909-69E8B6F95FD9}"/>
              </a:ext>
            </a:extLst>
          </p:cNvPr>
          <p:cNvSpPr/>
          <p:nvPr/>
        </p:nvSpPr>
        <p:spPr>
          <a:xfrm>
            <a:off x="6938962" y="1412225"/>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working at the expected level of  development will</a:t>
            </a:r>
          </a:p>
        </p:txBody>
      </p:sp>
      <p:sp>
        <p:nvSpPr>
          <p:cNvPr id="21" name="TextBox 20">
            <a:extLst>
              <a:ext uri="{FF2B5EF4-FFF2-40B4-BE49-F238E27FC236}">
                <a16:creationId xmlns:a16="http://schemas.microsoft.com/office/drawing/2014/main" id="{F0447046-54C7-2941-2D48-D3645B6BF1E6}"/>
              </a:ext>
            </a:extLst>
          </p:cNvPr>
          <p:cNvSpPr txBox="1"/>
          <p:nvPr/>
        </p:nvSpPr>
        <p:spPr>
          <a:xfrm>
            <a:off x="6975685" y="969722"/>
            <a:ext cx="1838326" cy="307777"/>
          </a:xfrm>
          <a:prstGeom prst="rect">
            <a:avLst/>
          </a:prstGeom>
          <a:noFill/>
        </p:spPr>
        <p:txBody>
          <a:bodyPr wrap="square" lIns="91440" tIns="45720" rIns="91440" bIns="45720" rtlCol="0" anchor="t">
            <a:spAutoFit/>
          </a:bodyPr>
          <a:lstStyle/>
          <a:p>
            <a:pPr algn="ctr"/>
            <a:r>
              <a:rPr lang="en-GB" sz="1400" b="1">
                <a:solidFill>
                  <a:srgbClr val="D280D0"/>
                </a:solidFill>
                <a:latin typeface="Century Gothic"/>
              </a:rPr>
              <a:t>End of Nursery/FS1</a:t>
            </a:r>
            <a:endParaRPr lang="en-GB" sz="1400" b="1">
              <a:solidFill>
                <a:srgbClr val="D280D0"/>
              </a:solidFill>
              <a:latin typeface="Century Gothic" panose="020B0502020202020204" pitchFamily="34" charset="0"/>
            </a:endParaRPr>
          </a:p>
        </p:txBody>
      </p:sp>
      <p:sp>
        <p:nvSpPr>
          <p:cNvPr id="22" name="Rectangle 21">
            <a:extLst>
              <a:ext uri="{FF2B5EF4-FFF2-40B4-BE49-F238E27FC236}">
                <a16:creationId xmlns:a16="http://schemas.microsoft.com/office/drawing/2014/main" id="{80D88301-B9D8-509A-C668-790D129440B5}"/>
              </a:ext>
            </a:extLst>
          </p:cNvPr>
          <p:cNvSpPr/>
          <p:nvPr/>
        </p:nvSpPr>
        <p:spPr>
          <a:xfrm>
            <a:off x="295275" y="1412225"/>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3" name="TextBox 22">
            <a:extLst>
              <a:ext uri="{FF2B5EF4-FFF2-40B4-BE49-F238E27FC236}">
                <a16:creationId xmlns:a16="http://schemas.microsoft.com/office/drawing/2014/main" id="{A9037635-4461-2D38-D28F-A793701D3E5C}"/>
              </a:ext>
            </a:extLst>
          </p:cNvPr>
          <p:cNvSpPr txBox="1"/>
          <p:nvPr/>
        </p:nvSpPr>
        <p:spPr>
          <a:xfrm>
            <a:off x="295275" y="887095"/>
            <a:ext cx="1838326" cy="523220"/>
          </a:xfrm>
          <a:prstGeom prst="rect">
            <a:avLst/>
          </a:prstGeom>
          <a:noFill/>
        </p:spPr>
        <p:txBody>
          <a:bodyPr wrap="square" lIns="91440" tIns="45720" rIns="91440" bIns="45720" rtlCol="0" anchor="t">
            <a:spAutoFit/>
          </a:bodyPr>
          <a:lstStyle/>
          <a:p>
            <a:pPr algn="ctr"/>
            <a:r>
              <a:rPr lang="en-GB" sz="1400" b="1">
                <a:solidFill>
                  <a:srgbClr val="D280D0"/>
                </a:solidFill>
                <a:latin typeface="Century Gothic"/>
              </a:rPr>
              <a:t>Entry to Nursery/FS1</a:t>
            </a:r>
            <a:endParaRPr lang="en-GB" sz="1400" b="1">
              <a:solidFill>
                <a:srgbClr val="D280D0"/>
              </a:solidFill>
              <a:latin typeface="Century Gothic" panose="020B0502020202020204" pitchFamily="34" charset="0"/>
            </a:endParaRPr>
          </a:p>
        </p:txBody>
      </p:sp>
      <p:sp>
        <p:nvSpPr>
          <p:cNvPr id="24" name="TextBox 23">
            <a:extLst>
              <a:ext uri="{FF2B5EF4-FFF2-40B4-BE49-F238E27FC236}">
                <a16:creationId xmlns:a16="http://schemas.microsoft.com/office/drawing/2014/main" id="{92A260E2-AA75-F3DC-DDB1-CCFFFE473FEB}"/>
              </a:ext>
            </a:extLst>
          </p:cNvPr>
          <p:cNvSpPr txBox="1"/>
          <p:nvPr/>
        </p:nvSpPr>
        <p:spPr>
          <a:xfrm>
            <a:off x="2324100" y="969721"/>
            <a:ext cx="2024062"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autumn term</a:t>
            </a:r>
          </a:p>
        </p:txBody>
      </p:sp>
      <p:sp>
        <p:nvSpPr>
          <p:cNvPr id="25" name="TextBox 24">
            <a:extLst>
              <a:ext uri="{FF2B5EF4-FFF2-40B4-BE49-F238E27FC236}">
                <a16:creationId xmlns:a16="http://schemas.microsoft.com/office/drawing/2014/main" id="{E037749F-20C1-0B5C-0FBD-645F9A98CC3C}"/>
              </a:ext>
            </a:extLst>
          </p:cNvPr>
          <p:cNvSpPr txBox="1"/>
          <p:nvPr/>
        </p:nvSpPr>
        <p:spPr>
          <a:xfrm>
            <a:off x="4687676" y="969721"/>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spring term</a:t>
            </a:r>
          </a:p>
        </p:txBody>
      </p:sp>
      <p:sp>
        <p:nvSpPr>
          <p:cNvPr id="26" name="Rectangle 25">
            <a:extLst>
              <a:ext uri="{FF2B5EF4-FFF2-40B4-BE49-F238E27FC236}">
                <a16:creationId xmlns:a16="http://schemas.microsoft.com/office/drawing/2014/main" id="{171C6B03-9F06-395A-F7E1-BC4AD9EDD6E5}"/>
              </a:ext>
            </a:extLst>
          </p:cNvPr>
          <p:cNvSpPr/>
          <p:nvPr/>
        </p:nvSpPr>
        <p:spPr>
          <a:xfrm>
            <a:off x="2509836" y="1412224"/>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7" name="Rectangle 26">
            <a:extLst>
              <a:ext uri="{FF2B5EF4-FFF2-40B4-BE49-F238E27FC236}">
                <a16:creationId xmlns:a16="http://schemas.microsoft.com/office/drawing/2014/main" id="{566F0070-FBAC-0657-A8DB-1473DB24B8AA}"/>
              </a:ext>
            </a:extLst>
          </p:cNvPr>
          <p:cNvSpPr/>
          <p:nvPr/>
        </p:nvSpPr>
        <p:spPr>
          <a:xfrm>
            <a:off x="4687676" y="1412223"/>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3" name="Footer Placeholder 2">
            <a:extLst>
              <a:ext uri="{FF2B5EF4-FFF2-40B4-BE49-F238E27FC236}">
                <a16:creationId xmlns:a16="http://schemas.microsoft.com/office/drawing/2014/main" id="{07B417C6-D0B3-1D08-E432-391409D1ABE4}"/>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4F645465-DDBF-91C3-83FB-8421BB642066}"/>
              </a:ext>
            </a:extLst>
          </p:cNvPr>
          <p:cNvSpPr>
            <a:spLocks noGrp="1"/>
          </p:cNvSpPr>
          <p:nvPr>
            <p:ph type="sldNum" sz="quarter" idx="12"/>
          </p:nvPr>
        </p:nvSpPr>
        <p:spPr/>
        <p:txBody>
          <a:bodyPr/>
          <a:lstStyle/>
          <a:p>
            <a:fld id="{ADBD1915-73F0-4A8D-B501-CF547A3FBDF8}" type="slidenum">
              <a:rPr lang="en-GB" smtClean="0"/>
              <a:t>5</a:t>
            </a:fld>
            <a:endParaRPr lang="en-GB"/>
          </a:p>
        </p:txBody>
      </p:sp>
      <p:sp>
        <p:nvSpPr>
          <p:cNvPr id="31" name="Rectangle 30">
            <a:extLst>
              <a:ext uri="{FF2B5EF4-FFF2-40B4-BE49-F238E27FC236}">
                <a16:creationId xmlns:a16="http://schemas.microsoft.com/office/drawing/2014/main" id="{CA2897A7-D45F-066B-065C-FFA0CFBE3B20}"/>
              </a:ext>
            </a:extLst>
          </p:cNvPr>
          <p:cNvSpPr/>
          <p:nvPr/>
        </p:nvSpPr>
        <p:spPr>
          <a:xfrm>
            <a:off x="2283787" y="4155818"/>
            <a:ext cx="1838326" cy="23287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171450" indent="-171450">
              <a:buFont typeface="Arial" panose="020B0604020202020204" pitchFamily="34" charset="0"/>
              <a:buChar char="•"/>
            </a:pPr>
            <a:endParaRPr lang="en-GB" sz="1000" b="1">
              <a:solidFill>
                <a:schemeClr val="tx1"/>
              </a:solidFill>
              <a:latin typeface="Century Gothic" panose="020B0502020202020204" pitchFamily="34" charset="0"/>
            </a:endParaRPr>
          </a:p>
        </p:txBody>
      </p:sp>
      <p:sp>
        <p:nvSpPr>
          <p:cNvPr id="32" name="Rectangle 31">
            <a:extLst>
              <a:ext uri="{FF2B5EF4-FFF2-40B4-BE49-F238E27FC236}">
                <a16:creationId xmlns:a16="http://schemas.microsoft.com/office/drawing/2014/main" id="{7E7B740E-2A64-C330-27C0-C31A5B6BC33E}"/>
              </a:ext>
            </a:extLst>
          </p:cNvPr>
          <p:cNvSpPr/>
          <p:nvPr/>
        </p:nvSpPr>
        <p:spPr>
          <a:xfrm>
            <a:off x="89594" y="2301313"/>
            <a:ext cx="2490159" cy="40455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endParaRPr lang="en-GB" sz="900" b="1">
              <a:solidFill>
                <a:schemeClr val="tx1"/>
              </a:solidFill>
              <a:latin typeface="Century Gothic"/>
            </a:endParaRPr>
          </a:p>
          <a:p>
            <a:pPr marL="285750" indent="-285750">
              <a:buFont typeface="Arial" panose="020B0604020202020204" pitchFamily="34" charset="0"/>
              <a:buChar char="•"/>
            </a:pPr>
            <a:r>
              <a:rPr lang="en-US" sz="900" b="1">
                <a:solidFill>
                  <a:schemeClr val="tx1"/>
                </a:solidFill>
                <a:latin typeface="Century Gothic"/>
                <a:cs typeface="Calibri"/>
              </a:rPr>
              <a:t>Start to say how they are feeling, using words as well as actions. </a:t>
            </a:r>
          </a:p>
          <a:p>
            <a:pPr marL="285750" indent="-285750">
              <a:buFont typeface="Arial" panose="020B0604020202020204" pitchFamily="34" charset="0"/>
              <a:buChar char="•"/>
            </a:pPr>
            <a:r>
              <a:rPr lang="en-US" sz="900" b="1">
                <a:solidFill>
                  <a:schemeClr val="tx1"/>
                </a:solidFill>
                <a:latin typeface="Century Gothic"/>
                <a:cs typeface="Calibri"/>
              </a:rPr>
              <a:t>Start to develop conversation, often jumping from topic to topic. </a:t>
            </a:r>
          </a:p>
          <a:p>
            <a:pPr marL="285750" indent="-285750">
              <a:buFont typeface="Arial" panose="020B0604020202020204" pitchFamily="34" charset="0"/>
              <a:buChar char="•"/>
            </a:pPr>
            <a:r>
              <a:rPr lang="en-US" sz="900" b="1">
                <a:solidFill>
                  <a:schemeClr val="tx1"/>
                </a:solidFill>
                <a:latin typeface="Century Gothic"/>
                <a:cs typeface="Calibri"/>
              </a:rPr>
              <a:t>Use the speech sounds p, b, m, w. (</a:t>
            </a:r>
            <a:r>
              <a:rPr lang="en-US" sz="900" b="1" err="1">
                <a:solidFill>
                  <a:schemeClr val="tx1"/>
                </a:solidFill>
                <a:latin typeface="Century Gothic"/>
                <a:cs typeface="Calibri"/>
              </a:rPr>
              <a:t>Spk</a:t>
            </a:r>
            <a:r>
              <a:rPr lang="en-US" sz="900" b="1">
                <a:solidFill>
                  <a:schemeClr val="tx1"/>
                </a:solidFill>
                <a:latin typeface="Century Gothic"/>
                <a:cs typeface="Calibri"/>
              </a:rPr>
              <a:t> 0-3 </a:t>
            </a:r>
          </a:p>
          <a:p>
            <a:pPr marL="285750" indent="-285750">
              <a:buFont typeface="Arial" panose="020B0604020202020204" pitchFamily="34" charset="0"/>
              <a:buChar char="•"/>
            </a:pPr>
            <a:r>
              <a:rPr lang="en-US" sz="900" b="1">
                <a:solidFill>
                  <a:schemeClr val="tx1"/>
                </a:solidFill>
                <a:latin typeface="Century Gothic"/>
                <a:cs typeface="Calibri"/>
              </a:rPr>
              <a:t>Is the child frequently asking questions, such as the names of people and objects?</a:t>
            </a:r>
          </a:p>
          <a:p>
            <a:pPr marL="285750" indent="-285750">
              <a:buFont typeface="Arial" panose="020B0604020202020204" pitchFamily="34" charset="0"/>
              <a:buChar char="•"/>
            </a:pPr>
            <a:r>
              <a:rPr lang="en-US" sz="900" b="1">
                <a:solidFill>
                  <a:schemeClr val="tx1"/>
                </a:solidFill>
                <a:latin typeface="Century Gothic"/>
                <a:cs typeface="Calibri"/>
              </a:rPr>
              <a:t>Towards their third birthday, can the child use around 300 words? These words include descriptive language. They include words for time (for example, 'now' and 'later'), space (for example, 'over there') and function (for example, they can tell you a sponge is for washing).</a:t>
            </a:r>
          </a:p>
          <a:p>
            <a:pPr marL="285750" indent="-285750">
              <a:buFont typeface="Arial" panose="020B0604020202020204" pitchFamily="34" charset="0"/>
              <a:buChar char="•"/>
            </a:pPr>
            <a:r>
              <a:rPr lang="en-US" sz="900" b="1">
                <a:solidFill>
                  <a:schemeClr val="tx1"/>
                </a:solidFill>
                <a:latin typeface="Century Gothic"/>
                <a:cs typeface="Calibri"/>
              </a:rPr>
              <a:t>Is the child linking up to 5 words together? </a:t>
            </a:r>
          </a:p>
          <a:p>
            <a:pPr marL="285750" indent="-285750">
              <a:buFont typeface="Arial" panose="020B0604020202020204" pitchFamily="34" charset="0"/>
              <a:buChar char="•"/>
            </a:pPr>
            <a:r>
              <a:rPr lang="en-US" sz="900" b="1">
                <a:solidFill>
                  <a:schemeClr val="tx1"/>
                </a:solidFill>
                <a:latin typeface="Century Gothic"/>
                <a:cs typeface="Calibri"/>
              </a:rPr>
              <a:t>Is the child using pronouns ('me', 'him', 'she'), and using plurals and prepositions ('in', 'on', 'under') - these may not always be used correctly to start with. </a:t>
            </a:r>
          </a:p>
        </p:txBody>
      </p:sp>
      <p:sp>
        <p:nvSpPr>
          <p:cNvPr id="33" name="Rectangle 32">
            <a:extLst>
              <a:ext uri="{FF2B5EF4-FFF2-40B4-BE49-F238E27FC236}">
                <a16:creationId xmlns:a16="http://schemas.microsoft.com/office/drawing/2014/main" id="{5D475367-77D5-75A7-0907-A54704843290}"/>
              </a:ext>
            </a:extLst>
          </p:cNvPr>
          <p:cNvSpPr/>
          <p:nvPr/>
        </p:nvSpPr>
        <p:spPr>
          <a:xfrm>
            <a:off x="2384775" y="2145240"/>
            <a:ext cx="2150470" cy="30631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285750" indent="-285750">
              <a:buFont typeface="Arial" panose="020B0604020202020204" pitchFamily="34" charset="0"/>
              <a:buChar char="•"/>
            </a:pPr>
            <a:r>
              <a:rPr lang="en-US" sz="1000" b="1">
                <a:solidFill>
                  <a:schemeClr val="tx1"/>
                </a:solidFill>
                <a:latin typeface="Century Gothic"/>
                <a:cs typeface="Calibri"/>
              </a:rPr>
              <a:t>Sing a large repertoire of songs. </a:t>
            </a:r>
          </a:p>
          <a:p>
            <a:pPr marL="285750" indent="-285750">
              <a:buFont typeface="Arial" panose="020B0604020202020204" pitchFamily="34" charset="0"/>
              <a:buChar char="•"/>
            </a:pPr>
            <a:r>
              <a:rPr lang="en-US" sz="1000" b="1">
                <a:solidFill>
                  <a:schemeClr val="tx1"/>
                </a:solidFill>
                <a:latin typeface="Century Gothic"/>
                <a:cs typeface="Calibri"/>
              </a:rPr>
              <a:t>May have problems saying some sounds: r, j, </a:t>
            </a:r>
            <a:r>
              <a:rPr lang="en-US" sz="1000" b="1" err="1">
                <a:solidFill>
                  <a:schemeClr val="tx1"/>
                </a:solidFill>
                <a:latin typeface="Century Gothic"/>
                <a:cs typeface="Calibri"/>
              </a:rPr>
              <a:t>th</a:t>
            </a:r>
            <a:r>
              <a:rPr lang="en-US" sz="1000" b="1">
                <a:solidFill>
                  <a:schemeClr val="tx1"/>
                </a:solidFill>
                <a:latin typeface="Century Gothic"/>
                <a:cs typeface="Calibri"/>
              </a:rPr>
              <a:t>, </a:t>
            </a:r>
            <a:r>
              <a:rPr lang="en-US" sz="1000" b="1" err="1">
                <a:solidFill>
                  <a:schemeClr val="tx1"/>
                </a:solidFill>
                <a:latin typeface="Century Gothic"/>
                <a:cs typeface="Calibri"/>
              </a:rPr>
              <a:t>ch</a:t>
            </a:r>
            <a:r>
              <a:rPr lang="en-US" sz="1000" b="1">
                <a:solidFill>
                  <a:schemeClr val="tx1"/>
                </a:solidFill>
                <a:latin typeface="Century Gothic"/>
                <a:cs typeface="Calibri"/>
              </a:rPr>
              <a:t>, and </a:t>
            </a:r>
            <a:r>
              <a:rPr lang="en-US" sz="1000" b="1" err="1">
                <a:solidFill>
                  <a:schemeClr val="tx1"/>
                </a:solidFill>
                <a:latin typeface="Century Gothic"/>
                <a:cs typeface="Calibri"/>
              </a:rPr>
              <a:t>sh</a:t>
            </a:r>
            <a:r>
              <a:rPr lang="en-US" sz="1000" b="1">
                <a:solidFill>
                  <a:schemeClr val="tx1"/>
                </a:solidFill>
                <a:latin typeface="Century Gothic"/>
                <a:cs typeface="Calibri"/>
              </a:rPr>
              <a:t> </a:t>
            </a:r>
          </a:p>
          <a:p>
            <a:pPr marL="285750" indent="-285750">
              <a:buFont typeface="Arial" panose="020B0604020202020204" pitchFamily="34" charset="0"/>
              <a:buChar char="•"/>
            </a:pPr>
            <a:r>
              <a:rPr lang="en-US" sz="1000" b="1">
                <a:solidFill>
                  <a:schemeClr val="tx1"/>
                </a:solidFill>
                <a:latin typeface="Century Gothic"/>
                <a:cs typeface="Calibri"/>
              </a:rPr>
              <a:t>Use longer sentences of four to six words.</a:t>
            </a:r>
          </a:p>
          <a:p>
            <a:pPr marL="285750" indent="-285750">
              <a:buFont typeface="Arial" panose="020B0604020202020204" pitchFamily="34" charset="0"/>
              <a:buChar char="•"/>
            </a:pPr>
            <a:r>
              <a:rPr lang="en-US" sz="1000" b="1">
                <a:solidFill>
                  <a:schemeClr val="tx1"/>
                </a:solidFill>
                <a:latin typeface="Century Gothic"/>
                <a:cs typeface="Calibri"/>
              </a:rPr>
              <a:t>Use talk to </a:t>
            </a:r>
            <a:r>
              <a:rPr lang="en-US" sz="1000" b="1" err="1">
                <a:solidFill>
                  <a:schemeClr val="tx1"/>
                </a:solidFill>
                <a:latin typeface="Century Gothic"/>
                <a:cs typeface="Calibri"/>
              </a:rPr>
              <a:t>organise</a:t>
            </a:r>
            <a:r>
              <a:rPr lang="en-US" sz="1000" b="1">
                <a:solidFill>
                  <a:schemeClr val="tx1"/>
                </a:solidFill>
                <a:latin typeface="Century Gothic"/>
                <a:cs typeface="Calibri"/>
              </a:rPr>
              <a:t> themselves and their play: "Let's go on a bus... you sit there... I'll be the driver."</a:t>
            </a:r>
          </a:p>
          <a:p>
            <a:pPr marL="285750" indent="-285750">
              <a:buFont typeface="Arial" panose="020B0604020202020204" pitchFamily="34" charset="0"/>
              <a:buChar char="•"/>
            </a:pPr>
            <a:r>
              <a:rPr lang="en-US" sz="1000" b="1">
                <a:solidFill>
                  <a:schemeClr val="tx1"/>
                </a:solidFill>
                <a:latin typeface="Century Gothic"/>
                <a:cs typeface="Calibri"/>
              </a:rPr>
              <a:t>Can the child answer simple 'why' questions? </a:t>
            </a:r>
          </a:p>
        </p:txBody>
      </p:sp>
      <p:sp>
        <p:nvSpPr>
          <p:cNvPr id="34" name="Rectangle 33">
            <a:extLst>
              <a:ext uri="{FF2B5EF4-FFF2-40B4-BE49-F238E27FC236}">
                <a16:creationId xmlns:a16="http://schemas.microsoft.com/office/drawing/2014/main" id="{BB3550F0-0BAC-7677-DBF5-8F1A2166CCB1}"/>
              </a:ext>
            </a:extLst>
          </p:cNvPr>
          <p:cNvSpPr/>
          <p:nvPr/>
        </p:nvSpPr>
        <p:spPr>
          <a:xfrm>
            <a:off x="4634052" y="3311192"/>
            <a:ext cx="2251458" cy="23287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171450" indent="-171450">
              <a:buFont typeface="Arial"/>
              <a:buChar char="•"/>
            </a:pPr>
            <a:r>
              <a:rPr lang="en-US" sz="800" b="1">
                <a:solidFill>
                  <a:schemeClr val="tx1"/>
                </a:solidFill>
                <a:latin typeface="Century Gothic"/>
                <a:cs typeface="Calibri"/>
              </a:rPr>
              <a:t>Know many rhymes, be able to talk about familiar books, and be able to tell a long story. </a:t>
            </a:r>
          </a:p>
          <a:p>
            <a:pPr marL="171450" indent="-171450">
              <a:buFont typeface="Arial"/>
              <a:buChar char="•"/>
            </a:pPr>
            <a:r>
              <a:rPr lang="en-US" sz="800" b="1">
                <a:solidFill>
                  <a:schemeClr val="tx1"/>
                </a:solidFill>
                <a:latin typeface="Century Gothic"/>
                <a:cs typeface="Calibri"/>
              </a:rPr>
              <a:t>Develop their communication, but may continue to have problems with irregular tenses and plurals, such as '</a:t>
            </a:r>
            <a:r>
              <a:rPr lang="en-US" sz="800" b="1" err="1">
                <a:solidFill>
                  <a:schemeClr val="tx1"/>
                </a:solidFill>
                <a:latin typeface="Century Gothic"/>
                <a:cs typeface="Calibri"/>
              </a:rPr>
              <a:t>runned</a:t>
            </a:r>
            <a:r>
              <a:rPr lang="en-US" sz="800" b="1">
                <a:solidFill>
                  <a:schemeClr val="tx1"/>
                </a:solidFill>
                <a:latin typeface="Century Gothic"/>
                <a:cs typeface="Calibri"/>
              </a:rPr>
              <a:t>' for 'ran', '</a:t>
            </a:r>
            <a:r>
              <a:rPr lang="en-US" sz="800" b="1" err="1">
                <a:solidFill>
                  <a:schemeClr val="tx1"/>
                </a:solidFill>
                <a:latin typeface="Century Gothic"/>
                <a:cs typeface="Calibri"/>
              </a:rPr>
              <a:t>swimmed</a:t>
            </a:r>
            <a:r>
              <a:rPr lang="en-US" sz="800" b="1">
                <a:solidFill>
                  <a:schemeClr val="tx1"/>
                </a:solidFill>
                <a:latin typeface="Century Gothic"/>
                <a:cs typeface="Calibri"/>
              </a:rPr>
              <a:t>' for 'swam'. </a:t>
            </a:r>
          </a:p>
          <a:p>
            <a:pPr marL="171450" indent="-171450">
              <a:buFont typeface="Arial"/>
              <a:buChar char="•"/>
            </a:pPr>
            <a:r>
              <a:rPr lang="en-US" sz="800" b="1">
                <a:solidFill>
                  <a:schemeClr val="tx1"/>
                </a:solidFill>
                <a:latin typeface="Century Gothic"/>
                <a:cs typeface="Calibri"/>
              </a:rPr>
              <a:t>May have problems saying multisyllabic words</a:t>
            </a:r>
          </a:p>
          <a:p>
            <a:pPr marL="171450" indent="-171450">
              <a:buFont typeface="Arial"/>
              <a:buChar char="•"/>
            </a:pPr>
            <a:r>
              <a:rPr lang="en-US" sz="800" b="1">
                <a:solidFill>
                  <a:schemeClr val="tx1"/>
                </a:solidFill>
                <a:latin typeface="Century Gothic"/>
                <a:cs typeface="Calibri"/>
              </a:rPr>
              <a:t>Be able to express a point of view and to debate when they disagree with an adult or a friend, using words as well as actions.</a:t>
            </a:r>
          </a:p>
          <a:p>
            <a:pPr marL="171450" indent="-171450">
              <a:buFont typeface="Arial"/>
              <a:buChar char="•"/>
            </a:pPr>
            <a:r>
              <a:rPr lang="en-US" sz="800" b="1">
                <a:solidFill>
                  <a:schemeClr val="tx1"/>
                </a:solidFill>
                <a:latin typeface="Century Gothic"/>
                <a:cs typeface="Calibri"/>
              </a:rPr>
              <a:t>Can start a conversation with an adult or a friend and continue it for many turns. </a:t>
            </a:r>
          </a:p>
          <a:p>
            <a:pPr marL="171450" indent="-171450">
              <a:buFont typeface="Arial"/>
              <a:buChar char="•"/>
            </a:pPr>
            <a:r>
              <a:rPr lang="en-US" sz="800" b="1">
                <a:solidFill>
                  <a:schemeClr val="tx1"/>
                </a:solidFill>
                <a:latin typeface="Century Gothic"/>
                <a:cs typeface="Calibri"/>
              </a:rPr>
              <a:t>Around the age of 4, is the child using sentences of four to six words - "I want to play with cars" or "What's that thing called?"? </a:t>
            </a:r>
          </a:p>
          <a:p>
            <a:pPr marL="171450" indent="-171450">
              <a:buFont typeface="Arial"/>
              <a:buChar char="•"/>
            </a:pPr>
            <a:r>
              <a:rPr lang="en-US" sz="800" b="1">
                <a:solidFill>
                  <a:schemeClr val="tx1"/>
                </a:solidFill>
                <a:latin typeface="Century Gothic"/>
                <a:cs typeface="Calibri"/>
              </a:rPr>
              <a:t>Can the child use sentences joined up with words like 'because', 'or', 'and'? For example: "I like ice cream because it makes my tongue shiver". </a:t>
            </a:r>
            <a:endParaRPr lang="en-GB" sz="800" b="1">
              <a:solidFill>
                <a:schemeClr val="tx1"/>
              </a:solidFill>
              <a:latin typeface="Century Gothic"/>
              <a:cs typeface="Calibri"/>
            </a:endParaRPr>
          </a:p>
          <a:p>
            <a:pPr marL="171450" indent="-171450">
              <a:buFont typeface="Arial"/>
              <a:buChar char="•"/>
            </a:pPr>
            <a:r>
              <a:rPr lang="en-US" sz="800" b="1">
                <a:solidFill>
                  <a:schemeClr val="tx1"/>
                </a:solidFill>
                <a:latin typeface="Century Gothic"/>
                <a:cs typeface="Calibri"/>
              </a:rPr>
              <a:t>Is the child using the future and past tense: "I am going to the park" and "I went to the shop"? </a:t>
            </a:r>
          </a:p>
        </p:txBody>
      </p:sp>
    </p:spTree>
    <p:extLst>
      <p:ext uri="{BB962C8B-B14F-4D97-AF65-F5344CB8AC3E}">
        <p14:creationId xmlns:p14="http://schemas.microsoft.com/office/powerpoint/2010/main" val="128602917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4E7D20-5D7B-9ED3-DCFA-D4E4392C2D52}"/>
            </a:ext>
          </a:extLst>
        </p:cNvPr>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32AD83AE-2B3C-23B0-05BA-A66D16D7260D}"/>
              </a:ext>
            </a:extLst>
          </p:cNvPr>
          <p:cNvGraphicFramePr>
            <a:graphicFrameLocks noGrp="1"/>
          </p:cNvGraphicFramePr>
          <p:nvPr>
            <p:ph idx="1"/>
            <p:extLst>
              <p:ext uri="{D42A27DB-BD31-4B8C-83A1-F6EECF244321}">
                <p14:modId xmlns:p14="http://schemas.microsoft.com/office/powerpoint/2010/main" val="71893661"/>
              </p:ext>
            </p:extLst>
          </p:nvPr>
        </p:nvGraphicFramePr>
        <p:xfrm>
          <a:off x="295275" y="225425"/>
          <a:ext cx="8482013" cy="741680"/>
        </p:xfrm>
        <a:graphic>
          <a:graphicData uri="http://schemas.openxmlformats.org/drawingml/2006/table">
            <a:tbl>
              <a:tblPr firstRow="1" bandRow="1">
                <a:tableStyleId>{5C22544A-7EE6-4342-B048-85BDC9FD1C3A}</a:tableStyleId>
              </a:tblPr>
              <a:tblGrid>
                <a:gridCol w="8482013">
                  <a:extLst>
                    <a:ext uri="{9D8B030D-6E8A-4147-A177-3AD203B41FA5}">
                      <a16:colId xmlns:a16="http://schemas.microsoft.com/office/drawing/2014/main" val="3754541971"/>
                    </a:ext>
                  </a:extLst>
                </a:gridCol>
              </a:tblGrid>
              <a:tr h="370840">
                <a:tc>
                  <a:txBody>
                    <a:bodyPr/>
                    <a:lstStyle/>
                    <a:p>
                      <a:pPr algn="ctr"/>
                      <a:r>
                        <a:rPr lang="en-GB">
                          <a:latin typeface="Century Gothic"/>
                        </a:rPr>
                        <a:t>UNDERSTANDING THE WORLD: Progress through Nursery/FS1</a:t>
                      </a:r>
                      <a:endParaRPr lang="en-US"/>
                    </a:p>
                  </a:txBody>
                  <a:tcPr>
                    <a:solidFill>
                      <a:srgbClr val="D280D0"/>
                    </a:solidFill>
                  </a:tcPr>
                </a:tc>
                <a:extLst>
                  <a:ext uri="{0D108BD9-81ED-4DB2-BD59-A6C34878D82A}">
                    <a16:rowId xmlns:a16="http://schemas.microsoft.com/office/drawing/2014/main" val="2121299838"/>
                  </a:ext>
                </a:extLst>
              </a:tr>
              <a:tr h="370840">
                <a:tc>
                  <a:txBody>
                    <a:bodyPr/>
                    <a:lstStyle/>
                    <a:p>
                      <a:pPr algn="ctr"/>
                      <a:r>
                        <a:rPr lang="en-GB" b="1">
                          <a:solidFill>
                            <a:srgbClr val="D280D0"/>
                          </a:solidFill>
                          <a:latin typeface="Century Gothic" panose="020B0502020202020204" pitchFamily="34" charset="0"/>
                        </a:rPr>
                        <a:t>People, culture and communities</a:t>
                      </a:r>
                    </a:p>
                  </a:txBody>
                  <a:tcPr>
                    <a:noFill/>
                  </a:tcPr>
                </a:tc>
                <a:extLst>
                  <a:ext uri="{0D108BD9-81ED-4DB2-BD59-A6C34878D82A}">
                    <a16:rowId xmlns:a16="http://schemas.microsoft.com/office/drawing/2014/main" val="762247846"/>
                  </a:ext>
                </a:extLst>
              </a:tr>
            </a:tbl>
          </a:graphicData>
        </a:graphic>
      </p:graphicFrame>
      <p:sp>
        <p:nvSpPr>
          <p:cNvPr id="14" name="Rectangle 13">
            <a:extLst>
              <a:ext uri="{FF2B5EF4-FFF2-40B4-BE49-F238E27FC236}">
                <a16:creationId xmlns:a16="http://schemas.microsoft.com/office/drawing/2014/main" id="{1718D2B1-B551-D479-A9AD-4CB3324F9BC4}"/>
              </a:ext>
            </a:extLst>
          </p:cNvPr>
          <p:cNvSpPr/>
          <p:nvPr/>
        </p:nvSpPr>
        <p:spPr>
          <a:xfrm>
            <a:off x="6731395" y="3086433"/>
            <a:ext cx="1838326" cy="22112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b="0" i="0" u="none" strike="noStrike" baseline="0" dirty="0">
              <a:latin typeface="Century Gothic" panose="020B0502020202020204" pitchFamily="34" charset="0"/>
            </a:endParaRPr>
          </a:p>
          <a:p>
            <a:pPr marL="171450" indent="-171450">
              <a:buFont typeface="Arial" panose="020B0604020202020204" pitchFamily="34" charset="0"/>
              <a:buChar char="•"/>
            </a:pPr>
            <a:endParaRPr lang="en-GB" sz="1000" b="1" dirty="0">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dirty="0">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dirty="0">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dirty="0">
              <a:solidFill>
                <a:srgbClr val="000000"/>
              </a:solidFill>
              <a:latin typeface="Century Gothic" panose="020B0502020202020204" pitchFamily="34" charset="0"/>
            </a:endParaRPr>
          </a:p>
          <a:p>
            <a:endParaRPr lang="en-GB" sz="1000" b="0" i="0" u="none" strike="noStrike" baseline="0" dirty="0">
              <a:latin typeface="Century Gothic" panose="020B0502020202020204" pitchFamily="34" charset="0"/>
            </a:endParaRPr>
          </a:p>
          <a:p>
            <a:pPr marL="171450" indent="-171450">
              <a:buFont typeface="Arial" panose="020B0604020202020204" pitchFamily="34" charset="0"/>
              <a:buChar char="•"/>
            </a:pPr>
            <a:endParaRPr lang="en-GB" sz="1000" b="1" dirty="0">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dirty="0">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dirty="0">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dirty="0">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dirty="0">
              <a:solidFill>
                <a:srgbClr val="000000"/>
              </a:solidFill>
              <a:latin typeface="Century Gothic" panose="020B0502020202020204" pitchFamily="34" charset="0"/>
            </a:endParaRPr>
          </a:p>
          <a:p>
            <a:pPr marL="171450" indent="-171450">
              <a:buFont typeface="Arial" panose="020B0604020202020204" pitchFamily="34" charset="0"/>
              <a:buChar char="•"/>
            </a:pPr>
            <a:r>
              <a:rPr lang="en-GB" sz="1000" b="1" dirty="0">
                <a:solidFill>
                  <a:srgbClr val="000000"/>
                </a:solidFill>
                <a:latin typeface="Century Gothic" panose="020B0502020202020204" pitchFamily="34" charset="0"/>
              </a:rPr>
              <a:t>S</a:t>
            </a:r>
            <a:r>
              <a:rPr lang="en-GB" sz="1000" b="1" i="0" u="none" strike="noStrike" baseline="0" dirty="0">
                <a:solidFill>
                  <a:srgbClr val="000000"/>
                </a:solidFill>
                <a:latin typeface="Century Gothic" panose="020B0502020202020204" pitchFamily="34" charset="0"/>
              </a:rPr>
              <a:t>howing interest in the lives of people who are familiar to them; </a:t>
            </a:r>
          </a:p>
          <a:p>
            <a:pPr marL="171450" indent="-171450">
              <a:buFont typeface="Arial" panose="020B0604020202020204" pitchFamily="34" charset="0"/>
              <a:buChar char="•"/>
            </a:pPr>
            <a:r>
              <a:rPr lang="en-GB" sz="1000" b="1" dirty="0">
                <a:solidFill>
                  <a:srgbClr val="000000"/>
                </a:solidFill>
                <a:latin typeface="Century Gothic" panose="020B0502020202020204" pitchFamily="34" charset="0"/>
              </a:rPr>
              <a:t>R</a:t>
            </a:r>
            <a:r>
              <a:rPr lang="en-GB" sz="1000" b="1" i="0" u="none" strike="noStrike" baseline="0" dirty="0">
                <a:solidFill>
                  <a:srgbClr val="000000"/>
                </a:solidFill>
                <a:latin typeface="Century Gothic" panose="020B0502020202020204" pitchFamily="34" charset="0"/>
              </a:rPr>
              <a:t>emembering and talking about significant events in their own experience; </a:t>
            </a:r>
          </a:p>
          <a:p>
            <a:pPr marL="171450" indent="-171450">
              <a:buFont typeface="Arial" panose="020B0604020202020204" pitchFamily="34" charset="0"/>
              <a:buChar char="•"/>
            </a:pPr>
            <a:r>
              <a:rPr lang="en-GB" sz="1000" b="1" dirty="0">
                <a:solidFill>
                  <a:srgbClr val="000000"/>
                </a:solidFill>
                <a:latin typeface="Century Gothic" panose="020B0502020202020204" pitchFamily="34" charset="0"/>
              </a:rPr>
              <a:t>R</a:t>
            </a:r>
            <a:r>
              <a:rPr lang="en-GB" sz="1000" b="1" i="0" u="none" strike="noStrike" baseline="0" dirty="0">
                <a:solidFill>
                  <a:srgbClr val="000000"/>
                </a:solidFill>
                <a:latin typeface="Century Gothic" panose="020B0502020202020204" pitchFamily="34" charset="0"/>
              </a:rPr>
              <a:t>ecognising and describing special times or events for family or friends; </a:t>
            </a:r>
          </a:p>
          <a:p>
            <a:pPr marL="171450" indent="-171450">
              <a:buFont typeface="Arial" panose="020B0604020202020204" pitchFamily="34" charset="0"/>
              <a:buChar char="•"/>
            </a:pPr>
            <a:r>
              <a:rPr lang="en-GB" sz="1000" b="1" dirty="0">
                <a:solidFill>
                  <a:srgbClr val="000000"/>
                </a:solidFill>
                <a:latin typeface="Century Gothic" panose="020B0502020202020204" pitchFamily="34" charset="0"/>
              </a:rPr>
              <a:t>S</a:t>
            </a:r>
            <a:r>
              <a:rPr lang="en-GB" sz="1000" b="1" i="0" u="none" strike="noStrike" baseline="0" dirty="0">
                <a:solidFill>
                  <a:srgbClr val="000000"/>
                </a:solidFill>
                <a:latin typeface="Century Gothic" panose="020B0502020202020204" pitchFamily="34" charset="0"/>
              </a:rPr>
              <a:t>tarting to show an interest in different occupations and ways of life. </a:t>
            </a:r>
          </a:p>
          <a:p>
            <a:r>
              <a:rPr lang="en-GB" sz="1000" b="0" i="0" u="none" strike="noStrike" baseline="0" dirty="0">
                <a:solidFill>
                  <a:srgbClr val="000000"/>
                </a:solidFill>
                <a:latin typeface="Calibri" panose="020F0502020204030204" pitchFamily="34" charset="0"/>
              </a:rPr>
              <a:t>	</a:t>
            </a:r>
          </a:p>
          <a:p>
            <a:pPr marL="171450" indent="-171450">
              <a:buFont typeface="Arial" panose="020B0604020202020204" pitchFamily="34" charset="0"/>
              <a:buChar char="•"/>
            </a:pPr>
            <a:endParaRPr lang="en-GB" sz="1000" b="1" dirty="0">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dirty="0">
              <a:solidFill>
                <a:srgbClr val="000000"/>
              </a:solidFill>
              <a:latin typeface="Century Gothic" panose="020B0502020202020204" pitchFamily="34" charset="0"/>
            </a:endParaRPr>
          </a:p>
          <a:p>
            <a:r>
              <a:rPr lang="en-GB" sz="1800" b="0" i="0" u="none" strike="noStrike" baseline="0" dirty="0">
                <a:solidFill>
                  <a:srgbClr val="000000"/>
                </a:solidFill>
                <a:latin typeface="Century Gothic" panose="020B0502020202020204" pitchFamily="34" charset="0"/>
              </a:rPr>
              <a:t>	</a:t>
            </a:r>
          </a:p>
          <a:p>
            <a:pPr marL="171450" indent="-171450">
              <a:buFont typeface="Arial" panose="020B0604020202020204" pitchFamily="34" charset="0"/>
              <a:buChar char="•"/>
            </a:pPr>
            <a:endParaRPr lang="en-GB" sz="1000" b="1" i="0" u="none" strike="noStrike" baseline="0" dirty="0">
              <a:solidFill>
                <a:srgbClr val="000000"/>
              </a:solidFill>
              <a:latin typeface="Century Gothic" panose="020B0502020202020204" pitchFamily="34" charset="0"/>
            </a:endParaRPr>
          </a:p>
          <a:p>
            <a:r>
              <a:rPr lang="en-GB" sz="1800" b="0" i="0" u="none" strike="noStrike" baseline="0" dirty="0">
                <a:solidFill>
                  <a:srgbClr val="000000"/>
                </a:solidFill>
                <a:latin typeface="Calibri" panose="020F0502020204030204" pitchFamily="34" charset="0"/>
              </a:rPr>
              <a:t>	</a:t>
            </a:r>
          </a:p>
          <a:p>
            <a:pPr marL="171450" indent="-171450">
              <a:buFont typeface="Arial" panose="020B0604020202020204" pitchFamily="34" charset="0"/>
              <a:buChar char="•"/>
            </a:pPr>
            <a:endParaRPr lang="en-GB" sz="1100" b="1" i="0" u="none" strike="noStrike" baseline="0" dirty="0">
              <a:solidFill>
                <a:srgbClr val="000000"/>
              </a:solidFill>
              <a:latin typeface="Century Gothic" panose="020B0502020202020204" pitchFamily="34" charset="0"/>
            </a:endParaRPr>
          </a:p>
          <a:p>
            <a:r>
              <a:rPr lang="en-GB" sz="1800" b="0" i="0" u="none" strike="noStrike" baseline="0" dirty="0">
                <a:solidFill>
                  <a:srgbClr val="000000"/>
                </a:solidFill>
                <a:latin typeface="Calibri" panose="020F0502020204030204" pitchFamily="34" charset="0"/>
              </a:rPr>
              <a:t>	</a:t>
            </a:r>
          </a:p>
        </p:txBody>
      </p:sp>
      <p:sp>
        <p:nvSpPr>
          <p:cNvPr id="17" name="Rectangle 16">
            <a:extLst>
              <a:ext uri="{FF2B5EF4-FFF2-40B4-BE49-F238E27FC236}">
                <a16:creationId xmlns:a16="http://schemas.microsoft.com/office/drawing/2014/main" id="{11748A3C-7B14-74BF-5FBD-0E775503CB77}"/>
              </a:ext>
            </a:extLst>
          </p:cNvPr>
          <p:cNvSpPr/>
          <p:nvPr/>
        </p:nvSpPr>
        <p:spPr>
          <a:xfrm>
            <a:off x="2509836" y="3057001"/>
            <a:ext cx="1838326" cy="25463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endParaRPr lang="en-GB" sz="1800" b="0" i="0" u="none" strike="noStrike" baseline="0">
              <a:latin typeface="Calibri" panose="020F0502020204030204" pitchFamily="34" charset="0"/>
            </a:endParaRPr>
          </a:p>
          <a:p>
            <a:pPr marL="171450" indent="-171450">
              <a:buFont typeface="Arial" panose="020B0604020202020204" pitchFamily="34" charset="0"/>
              <a:buChar char="•"/>
            </a:pPr>
            <a:endParaRPr lang="en-GB" sz="1000" b="1" i="0" u="none" strike="noStrike" baseline="0">
              <a:solidFill>
                <a:srgbClr val="000000"/>
              </a:solidFill>
              <a:latin typeface="Century Gothic" panose="020B0502020202020204" pitchFamily="34" charset="0"/>
            </a:endParaRPr>
          </a:p>
          <a:p>
            <a:r>
              <a:rPr lang="en-GB" sz="1800" b="0" i="0" u="none" strike="noStrike" baseline="0">
                <a:solidFill>
                  <a:srgbClr val="000000"/>
                </a:solidFill>
                <a:latin typeface="Calibri" panose="020F0502020204030204" pitchFamily="34" charset="0"/>
              </a:rPr>
              <a:t>	</a:t>
            </a:r>
          </a:p>
        </p:txBody>
      </p:sp>
      <p:sp>
        <p:nvSpPr>
          <p:cNvPr id="18" name="Rectangle 17">
            <a:extLst>
              <a:ext uri="{FF2B5EF4-FFF2-40B4-BE49-F238E27FC236}">
                <a16:creationId xmlns:a16="http://schemas.microsoft.com/office/drawing/2014/main" id="{01463E47-7B3E-87B1-CDD5-B3A8D4326361}"/>
              </a:ext>
            </a:extLst>
          </p:cNvPr>
          <p:cNvSpPr/>
          <p:nvPr/>
        </p:nvSpPr>
        <p:spPr>
          <a:xfrm>
            <a:off x="4724399" y="3057001"/>
            <a:ext cx="1838326" cy="32347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171450" indent="-171450">
              <a:buFont typeface="Arial" panose="020B0604020202020204" pitchFamily="34" charset="0"/>
              <a:buChar char="•"/>
            </a:pPr>
            <a:endParaRPr lang="en-GB" sz="1000" b="1" u="none" strike="noStrike" baseline="0">
              <a:solidFill>
                <a:srgbClr val="000000"/>
              </a:solidFill>
              <a:latin typeface="Century Gothic" panose="020B0502020202020204" pitchFamily="34" charset="0"/>
            </a:endParaRPr>
          </a:p>
        </p:txBody>
      </p:sp>
      <p:sp>
        <p:nvSpPr>
          <p:cNvPr id="20" name="Rectangle 19">
            <a:extLst>
              <a:ext uri="{FF2B5EF4-FFF2-40B4-BE49-F238E27FC236}">
                <a16:creationId xmlns:a16="http://schemas.microsoft.com/office/drawing/2014/main" id="{A244FCCD-1605-86DE-5A9A-5ACBFB1E2DCC}"/>
              </a:ext>
            </a:extLst>
          </p:cNvPr>
          <p:cNvSpPr/>
          <p:nvPr/>
        </p:nvSpPr>
        <p:spPr>
          <a:xfrm>
            <a:off x="6785429" y="2018776"/>
            <a:ext cx="1991859"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working at the expected level will:</a:t>
            </a:r>
          </a:p>
        </p:txBody>
      </p:sp>
      <p:sp>
        <p:nvSpPr>
          <p:cNvPr id="21" name="TextBox 20">
            <a:extLst>
              <a:ext uri="{FF2B5EF4-FFF2-40B4-BE49-F238E27FC236}">
                <a16:creationId xmlns:a16="http://schemas.microsoft.com/office/drawing/2014/main" id="{74A9CDBA-D9A0-C7AB-9010-36E4B001CB55}"/>
              </a:ext>
            </a:extLst>
          </p:cNvPr>
          <p:cNvSpPr txBox="1"/>
          <p:nvPr/>
        </p:nvSpPr>
        <p:spPr>
          <a:xfrm>
            <a:off x="6785429" y="1656996"/>
            <a:ext cx="1991859" cy="307777"/>
          </a:xfrm>
          <a:prstGeom prst="rect">
            <a:avLst/>
          </a:prstGeom>
          <a:noFill/>
        </p:spPr>
        <p:txBody>
          <a:bodyPr wrap="square" lIns="91440" tIns="45720" rIns="91440" bIns="45720" rtlCol="0" anchor="t">
            <a:spAutoFit/>
          </a:bodyPr>
          <a:lstStyle/>
          <a:p>
            <a:pPr algn="ctr"/>
            <a:r>
              <a:rPr lang="en-GB" sz="1400" b="1">
                <a:solidFill>
                  <a:srgbClr val="D280D0"/>
                </a:solidFill>
                <a:latin typeface="Century Gothic"/>
              </a:rPr>
              <a:t>End of Nursery/FS1</a:t>
            </a:r>
            <a:endParaRPr lang="en-US"/>
          </a:p>
        </p:txBody>
      </p:sp>
      <p:sp>
        <p:nvSpPr>
          <p:cNvPr id="22" name="Rectangle 21">
            <a:extLst>
              <a:ext uri="{FF2B5EF4-FFF2-40B4-BE49-F238E27FC236}">
                <a16:creationId xmlns:a16="http://schemas.microsoft.com/office/drawing/2014/main" id="{D09FB13B-6245-DAFC-DE3E-8132B8EA4CBA}"/>
              </a:ext>
            </a:extLst>
          </p:cNvPr>
          <p:cNvSpPr/>
          <p:nvPr/>
        </p:nvSpPr>
        <p:spPr>
          <a:xfrm>
            <a:off x="295275" y="2018776"/>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3" name="TextBox 22">
            <a:extLst>
              <a:ext uri="{FF2B5EF4-FFF2-40B4-BE49-F238E27FC236}">
                <a16:creationId xmlns:a16="http://schemas.microsoft.com/office/drawing/2014/main" id="{D7895D24-E12F-D285-DB37-77EB1DBCC9B4}"/>
              </a:ext>
            </a:extLst>
          </p:cNvPr>
          <p:cNvSpPr txBox="1"/>
          <p:nvPr/>
        </p:nvSpPr>
        <p:spPr>
          <a:xfrm>
            <a:off x="295275" y="1500017"/>
            <a:ext cx="1838326" cy="523220"/>
          </a:xfrm>
          <a:prstGeom prst="rect">
            <a:avLst/>
          </a:prstGeom>
          <a:noFill/>
        </p:spPr>
        <p:txBody>
          <a:bodyPr wrap="square" lIns="91440" tIns="45720" rIns="91440" bIns="45720" rtlCol="0" anchor="t">
            <a:spAutoFit/>
          </a:bodyPr>
          <a:lstStyle/>
          <a:p>
            <a:pPr algn="ctr"/>
            <a:r>
              <a:rPr lang="en-GB" sz="1400" b="1">
                <a:solidFill>
                  <a:srgbClr val="D280D0"/>
                </a:solidFill>
                <a:latin typeface="Century Gothic"/>
              </a:rPr>
              <a:t>Entry to Nursery/FS1</a:t>
            </a:r>
            <a:endParaRPr lang="en-US"/>
          </a:p>
        </p:txBody>
      </p:sp>
      <p:sp>
        <p:nvSpPr>
          <p:cNvPr id="24" name="TextBox 23">
            <a:extLst>
              <a:ext uri="{FF2B5EF4-FFF2-40B4-BE49-F238E27FC236}">
                <a16:creationId xmlns:a16="http://schemas.microsoft.com/office/drawing/2014/main" id="{80218E71-8FD8-4C02-5F11-D59A010F01A8}"/>
              </a:ext>
            </a:extLst>
          </p:cNvPr>
          <p:cNvSpPr txBox="1"/>
          <p:nvPr/>
        </p:nvSpPr>
        <p:spPr>
          <a:xfrm>
            <a:off x="2324100" y="1656995"/>
            <a:ext cx="2024062"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autumn term</a:t>
            </a:r>
          </a:p>
        </p:txBody>
      </p:sp>
      <p:sp>
        <p:nvSpPr>
          <p:cNvPr id="25" name="TextBox 24">
            <a:extLst>
              <a:ext uri="{FF2B5EF4-FFF2-40B4-BE49-F238E27FC236}">
                <a16:creationId xmlns:a16="http://schemas.microsoft.com/office/drawing/2014/main" id="{828948A3-CE8F-94BB-6C17-9881C30B4230}"/>
              </a:ext>
            </a:extLst>
          </p:cNvPr>
          <p:cNvSpPr txBox="1"/>
          <p:nvPr/>
        </p:nvSpPr>
        <p:spPr>
          <a:xfrm>
            <a:off x="4724399" y="1656995"/>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spring term</a:t>
            </a:r>
          </a:p>
        </p:txBody>
      </p:sp>
      <p:sp>
        <p:nvSpPr>
          <p:cNvPr id="26" name="Rectangle 25">
            <a:extLst>
              <a:ext uri="{FF2B5EF4-FFF2-40B4-BE49-F238E27FC236}">
                <a16:creationId xmlns:a16="http://schemas.microsoft.com/office/drawing/2014/main" id="{E7BBC08A-72CE-1500-4E32-FE8C0F36778A}"/>
              </a:ext>
            </a:extLst>
          </p:cNvPr>
          <p:cNvSpPr/>
          <p:nvPr/>
        </p:nvSpPr>
        <p:spPr>
          <a:xfrm>
            <a:off x="2509836" y="2018775"/>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7" name="Rectangle 26">
            <a:extLst>
              <a:ext uri="{FF2B5EF4-FFF2-40B4-BE49-F238E27FC236}">
                <a16:creationId xmlns:a16="http://schemas.microsoft.com/office/drawing/2014/main" id="{A2D93C72-6C21-0F45-6A58-5516BCFCF3B2}"/>
              </a:ext>
            </a:extLst>
          </p:cNvPr>
          <p:cNvSpPr/>
          <p:nvPr/>
        </p:nvSpPr>
        <p:spPr>
          <a:xfrm>
            <a:off x="4724399" y="2018774"/>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3" name="Footer Placeholder 2">
            <a:extLst>
              <a:ext uri="{FF2B5EF4-FFF2-40B4-BE49-F238E27FC236}">
                <a16:creationId xmlns:a16="http://schemas.microsoft.com/office/drawing/2014/main" id="{1BF5EC9A-D395-845B-C5A6-05E7AD1BDC54}"/>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EC599FC0-3BC7-33A5-FF6A-F8A84ED19082}"/>
              </a:ext>
            </a:extLst>
          </p:cNvPr>
          <p:cNvSpPr>
            <a:spLocks noGrp="1"/>
          </p:cNvSpPr>
          <p:nvPr>
            <p:ph type="sldNum" sz="quarter" idx="12"/>
          </p:nvPr>
        </p:nvSpPr>
        <p:spPr/>
        <p:txBody>
          <a:bodyPr/>
          <a:lstStyle/>
          <a:p>
            <a:fld id="{ADBD1915-73F0-4A8D-B501-CF547A3FBDF8}" type="slidenum">
              <a:rPr lang="en-GB" dirty="0" smtClean="0"/>
              <a:t>50</a:t>
            </a:fld>
            <a:endParaRPr lang="en-GB"/>
          </a:p>
        </p:txBody>
      </p:sp>
      <p:sp>
        <p:nvSpPr>
          <p:cNvPr id="7" name="TextBox 6">
            <a:extLst>
              <a:ext uri="{FF2B5EF4-FFF2-40B4-BE49-F238E27FC236}">
                <a16:creationId xmlns:a16="http://schemas.microsoft.com/office/drawing/2014/main" id="{EF331144-EC8E-9E24-48A9-B5A264BFD32D}"/>
              </a:ext>
            </a:extLst>
          </p:cNvPr>
          <p:cNvSpPr txBox="1"/>
          <p:nvPr/>
        </p:nvSpPr>
        <p:spPr>
          <a:xfrm>
            <a:off x="2327208" y="3053233"/>
            <a:ext cx="2017174" cy="252376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171450" indent="-171450">
              <a:buChar char="•"/>
            </a:pPr>
            <a:r>
              <a:rPr lang="en-US" sz="1000" b="1">
                <a:latin typeface="Century Gothic"/>
                <a:cs typeface="Arial"/>
              </a:rPr>
              <a:t>Show interest in different occupations. ​</a:t>
            </a:r>
          </a:p>
          <a:p>
            <a:pPr marL="171450" indent="-171450">
              <a:buChar char="•"/>
            </a:pPr>
            <a:r>
              <a:rPr lang="en-US" sz="1000" b="1">
                <a:latin typeface="Century Gothic"/>
                <a:cs typeface="Arial"/>
              </a:rPr>
              <a:t>Continue to develop positive attitudes about the differences between people.​</a:t>
            </a:r>
          </a:p>
          <a:p>
            <a:pPr marL="171450" indent="-171450">
              <a:buChar char="•"/>
            </a:pPr>
            <a:r>
              <a:rPr lang="en-US" sz="1000" b="1">
                <a:latin typeface="Century Gothic"/>
                <a:cs typeface="Arial"/>
              </a:rPr>
              <a:t>Know that there are different countries in the world and talk about the differences they have experienced or seen in photos. </a:t>
            </a:r>
          </a:p>
          <a:p>
            <a:endParaRPr lang="en-US" sz="1000" b="1">
              <a:latin typeface="Century Gothic"/>
              <a:cs typeface="Arial"/>
            </a:endParaRPr>
          </a:p>
          <a:p>
            <a:pPr marL="171450" indent="-171450">
              <a:buFont typeface="Arial,Sans-Serif"/>
              <a:buChar char="•"/>
            </a:pPr>
            <a:endParaRPr lang="en-US"/>
          </a:p>
        </p:txBody>
      </p:sp>
      <p:sp>
        <p:nvSpPr>
          <p:cNvPr id="4" name="TextBox 3">
            <a:extLst>
              <a:ext uri="{FF2B5EF4-FFF2-40B4-BE49-F238E27FC236}">
                <a16:creationId xmlns:a16="http://schemas.microsoft.com/office/drawing/2014/main" id="{C83FC6B2-3EBC-B651-1978-F9CECD7A3AD1}"/>
              </a:ext>
            </a:extLst>
          </p:cNvPr>
          <p:cNvSpPr txBox="1"/>
          <p:nvPr/>
        </p:nvSpPr>
        <p:spPr>
          <a:xfrm>
            <a:off x="4721129" y="2906065"/>
            <a:ext cx="1840574" cy="132343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sz="1000" b="1">
              <a:latin typeface="Century Gothic"/>
              <a:cs typeface="Arial"/>
            </a:endParaRPr>
          </a:p>
          <a:p>
            <a:pPr marL="171450" indent="-171450">
              <a:buChar char="•"/>
            </a:pPr>
            <a:r>
              <a:rPr lang="en-US" sz="1000" b="1">
                <a:latin typeface="Century Gothic"/>
                <a:cs typeface="Arial"/>
              </a:rPr>
              <a:t>Know that there are different countries in the world and talk about the differences they have experienced or seen in photos. </a:t>
            </a:r>
          </a:p>
        </p:txBody>
      </p:sp>
      <p:sp>
        <p:nvSpPr>
          <p:cNvPr id="8" name="TextBox 7">
            <a:extLst>
              <a:ext uri="{FF2B5EF4-FFF2-40B4-BE49-F238E27FC236}">
                <a16:creationId xmlns:a16="http://schemas.microsoft.com/office/drawing/2014/main" id="{23B81256-C4F9-6C06-6462-2D0B983C8FB7}"/>
              </a:ext>
            </a:extLst>
          </p:cNvPr>
          <p:cNvSpPr txBox="1"/>
          <p:nvPr/>
        </p:nvSpPr>
        <p:spPr>
          <a:xfrm>
            <a:off x="306109" y="3082666"/>
            <a:ext cx="2017174" cy="132343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sz="1000" b="1">
              <a:latin typeface="Century Gothic"/>
              <a:cs typeface="Arial"/>
            </a:endParaRPr>
          </a:p>
          <a:p>
            <a:pPr marL="171450" indent="-171450">
              <a:buFont typeface="Arial,Sans-Serif"/>
              <a:buChar char="•"/>
            </a:pPr>
            <a:r>
              <a:rPr lang="en-US" sz="1000" b="1">
                <a:latin typeface="Century Gothic"/>
                <a:cs typeface="Arial"/>
              </a:rPr>
              <a:t>Make connections between the features of their family and other families. </a:t>
            </a:r>
          </a:p>
          <a:p>
            <a:pPr marL="171450" indent="-171450">
              <a:buFont typeface="Arial,Sans-Serif"/>
              <a:buChar char="•"/>
            </a:pPr>
            <a:r>
              <a:rPr lang="en-US" sz="1000" b="1">
                <a:latin typeface="Century Gothic"/>
                <a:cs typeface="Arial"/>
              </a:rPr>
              <a:t>Notice differences between people. </a:t>
            </a:r>
            <a:endParaRPr lang="en-US"/>
          </a:p>
        </p:txBody>
      </p:sp>
    </p:spTree>
    <p:extLst>
      <p:ext uri="{BB962C8B-B14F-4D97-AF65-F5344CB8AC3E}">
        <p14:creationId xmlns:p14="http://schemas.microsoft.com/office/powerpoint/2010/main" val="365916556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8F294A4B-6C27-433C-B7D3-6162B6429A26}"/>
              </a:ext>
            </a:extLst>
          </p:cNvPr>
          <p:cNvGraphicFramePr>
            <a:graphicFrameLocks noGrp="1"/>
          </p:cNvGraphicFramePr>
          <p:nvPr>
            <p:ph idx="1"/>
            <p:extLst>
              <p:ext uri="{D42A27DB-BD31-4B8C-83A1-F6EECF244321}">
                <p14:modId xmlns:p14="http://schemas.microsoft.com/office/powerpoint/2010/main" val="3629535532"/>
              </p:ext>
            </p:extLst>
          </p:nvPr>
        </p:nvGraphicFramePr>
        <p:xfrm>
          <a:off x="295275" y="225425"/>
          <a:ext cx="8482013" cy="741680"/>
        </p:xfrm>
        <a:graphic>
          <a:graphicData uri="http://schemas.openxmlformats.org/drawingml/2006/table">
            <a:tbl>
              <a:tblPr firstRow="1" bandRow="1">
                <a:tableStyleId>{5C22544A-7EE6-4342-B048-85BDC9FD1C3A}</a:tableStyleId>
              </a:tblPr>
              <a:tblGrid>
                <a:gridCol w="8482013">
                  <a:extLst>
                    <a:ext uri="{9D8B030D-6E8A-4147-A177-3AD203B41FA5}">
                      <a16:colId xmlns:a16="http://schemas.microsoft.com/office/drawing/2014/main" val="3754541971"/>
                    </a:ext>
                  </a:extLst>
                </a:gridCol>
              </a:tblGrid>
              <a:tr h="370840">
                <a:tc>
                  <a:txBody>
                    <a:bodyPr/>
                    <a:lstStyle/>
                    <a:p>
                      <a:pPr algn="ctr"/>
                      <a:r>
                        <a:rPr lang="en-GB">
                          <a:latin typeface="Century Gothic" panose="020B0502020202020204" pitchFamily="34" charset="0"/>
                        </a:rPr>
                        <a:t>UNDERSTANDING THE WORLD: Progress through reception</a:t>
                      </a:r>
                    </a:p>
                  </a:txBody>
                  <a:tcPr>
                    <a:solidFill>
                      <a:srgbClr val="D280D0"/>
                    </a:solidFill>
                  </a:tcPr>
                </a:tc>
                <a:extLst>
                  <a:ext uri="{0D108BD9-81ED-4DB2-BD59-A6C34878D82A}">
                    <a16:rowId xmlns:a16="http://schemas.microsoft.com/office/drawing/2014/main" val="2121299838"/>
                  </a:ext>
                </a:extLst>
              </a:tr>
              <a:tr h="370840">
                <a:tc>
                  <a:txBody>
                    <a:bodyPr/>
                    <a:lstStyle/>
                    <a:p>
                      <a:pPr algn="ctr"/>
                      <a:r>
                        <a:rPr lang="en-GB" b="1">
                          <a:solidFill>
                            <a:srgbClr val="D280D0"/>
                          </a:solidFill>
                          <a:latin typeface="Century Gothic" panose="020B0502020202020204" pitchFamily="34" charset="0"/>
                        </a:rPr>
                        <a:t>People, culture and communities</a:t>
                      </a:r>
                    </a:p>
                  </a:txBody>
                  <a:tcPr>
                    <a:noFill/>
                  </a:tcPr>
                </a:tc>
                <a:extLst>
                  <a:ext uri="{0D108BD9-81ED-4DB2-BD59-A6C34878D82A}">
                    <a16:rowId xmlns:a16="http://schemas.microsoft.com/office/drawing/2014/main" val="762247846"/>
                  </a:ext>
                </a:extLst>
              </a:tr>
            </a:tbl>
          </a:graphicData>
        </a:graphic>
      </p:graphicFrame>
      <p:sp>
        <p:nvSpPr>
          <p:cNvPr id="14" name="Rectangle 13">
            <a:extLst>
              <a:ext uri="{FF2B5EF4-FFF2-40B4-BE49-F238E27FC236}">
                <a16:creationId xmlns:a16="http://schemas.microsoft.com/office/drawing/2014/main" id="{83F880F4-4AE3-4016-919C-4BB11928779B}"/>
              </a:ext>
            </a:extLst>
          </p:cNvPr>
          <p:cNvSpPr/>
          <p:nvPr/>
        </p:nvSpPr>
        <p:spPr>
          <a:xfrm>
            <a:off x="295275" y="3057000"/>
            <a:ext cx="1838326" cy="22112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b="0" i="0" u="none" strike="noStrike" baseline="0">
              <a:latin typeface="Century Gothic" panose="020B0502020202020204" pitchFamily="34" charset="0"/>
            </a:endParaRPr>
          </a:p>
          <a:p>
            <a:pPr marL="171450" indent="-171450">
              <a:buFont typeface="Arial" panose="020B0604020202020204" pitchFamily="34" charset="0"/>
              <a:buChar char="•"/>
            </a:pPr>
            <a:endParaRPr lang="en-GB" sz="1000" b="1">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a:solidFill>
                <a:srgbClr val="000000"/>
              </a:solidFill>
              <a:latin typeface="Century Gothic" panose="020B0502020202020204" pitchFamily="34" charset="0"/>
            </a:endParaRPr>
          </a:p>
          <a:p>
            <a:endParaRPr lang="en-GB" sz="1000" b="0" i="0" u="none" strike="noStrike" baseline="0">
              <a:latin typeface="Century Gothic" panose="020B0502020202020204" pitchFamily="34" charset="0"/>
            </a:endParaRPr>
          </a:p>
          <a:p>
            <a:pPr marL="171450" indent="-171450">
              <a:buFont typeface="Arial" panose="020B0604020202020204" pitchFamily="34" charset="0"/>
              <a:buChar char="•"/>
            </a:pPr>
            <a:endParaRPr lang="en-GB" sz="1000" b="1">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a:solidFill>
                <a:srgbClr val="000000"/>
              </a:solidFill>
              <a:latin typeface="Century Gothic" panose="020B0502020202020204" pitchFamily="34" charset="0"/>
            </a:endParaRPr>
          </a:p>
          <a:p>
            <a:pPr marL="171450" indent="-171450">
              <a:buFont typeface="Arial" panose="020B0604020202020204" pitchFamily="34" charset="0"/>
              <a:buChar char="•"/>
            </a:pPr>
            <a:r>
              <a:rPr lang="en-GB" sz="1000" b="1">
                <a:solidFill>
                  <a:srgbClr val="000000"/>
                </a:solidFill>
                <a:latin typeface="Century Gothic" panose="020B0502020202020204" pitchFamily="34" charset="0"/>
              </a:rPr>
              <a:t>S</a:t>
            </a:r>
            <a:r>
              <a:rPr lang="en-GB" sz="1000" b="1" i="0" u="none" strike="noStrike" baseline="0">
                <a:solidFill>
                  <a:srgbClr val="000000"/>
                </a:solidFill>
                <a:latin typeface="Century Gothic" panose="020B0502020202020204" pitchFamily="34" charset="0"/>
              </a:rPr>
              <a:t>howing interest in the lives of people who are familiar to them; </a:t>
            </a:r>
          </a:p>
          <a:p>
            <a:pPr marL="171450" indent="-171450">
              <a:buFont typeface="Arial" panose="020B0604020202020204" pitchFamily="34" charset="0"/>
              <a:buChar char="•"/>
            </a:pPr>
            <a:r>
              <a:rPr lang="en-GB" sz="1000" b="1">
                <a:solidFill>
                  <a:srgbClr val="000000"/>
                </a:solidFill>
                <a:latin typeface="Century Gothic" panose="020B0502020202020204" pitchFamily="34" charset="0"/>
              </a:rPr>
              <a:t>R</a:t>
            </a:r>
            <a:r>
              <a:rPr lang="en-GB" sz="1000" b="1" i="0" u="none" strike="noStrike" baseline="0">
                <a:solidFill>
                  <a:srgbClr val="000000"/>
                </a:solidFill>
                <a:latin typeface="Century Gothic" panose="020B0502020202020204" pitchFamily="34" charset="0"/>
              </a:rPr>
              <a:t>emembering and talking about significant events in their own experience; </a:t>
            </a:r>
          </a:p>
          <a:p>
            <a:pPr marL="171450" indent="-171450">
              <a:buFont typeface="Arial" panose="020B0604020202020204" pitchFamily="34" charset="0"/>
              <a:buChar char="•"/>
            </a:pPr>
            <a:r>
              <a:rPr lang="en-GB" sz="1000" b="1">
                <a:solidFill>
                  <a:srgbClr val="000000"/>
                </a:solidFill>
                <a:latin typeface="Century Gothic" panose="020B0502020202020204" pitchFamily="34" charset="0"/>
              </a:rPr>
              <a:t>R</a:t>
            </a:r>
            <a:r>
              <a:rPr lang="en-GB" sz="1000" b="1" i="0" u="none" strike="noStrike" baseline="0">
                <a:solidFill>
                  <a:srgbClr val="000000"/>
                </a:solidFill>
                <a:latin typeface="Century Gothic" panose="020B0502020202020204" pitchFamily="34" charset="0"/>
              </a:rPr>
              <a:t>ecognising and describing special times or events for family or friends; </a:t>
            </a:r>
          </a:p>
          <a:p>
            <a:pPr marL="171450" indent="-171450">
              <a:buFont typeface="Arial" panose="020B0604020202020204" pitchFamily="34" charset="0"/>
              <a:buChar char="•"/>
            </a:pPr>
            <a:r>
              <a:rPr lang="en-GB" sz="1000" b="1">
                <a:solidFill>
                  <a:srgbClr val="000000"/>
                </a:solidFill>
                <a:latin typeface="Century Gothic" panose="020B0502020202020204" pitchFamily="34" charset="0"/>
              </a:rPr>
              <a:t>S</a:t>
            </a:r>
            <a:r>
              <a:rPr lang="en-GB" sz="1000" b="1" i="0" u="none" strike="noStrike" baseline="0">
                <a:solidFill>
                  <a:srgbClr val="000000"/>
                </a:solidFill>
                <a:latin typeface="Century Gothic" panose="020B0502020202020204" pitchFamily="34" charset="0"/>
              </a:rPr>
              <a:t>tarting to show an interest in different occupations and ways of life. </a:t>
            </a:r>
          </a:p>
          <a:p>
            <a:r>
              <a:rPr lang="en-GB" sz="1000" b="0" i="0" u="none" strike="noStrike" baseline="0">
                <a:solidFill>
                  <a:srgbClr val="000000"/>
                </a:solidFill>
                <a:latin typeface="Calibri" panose="020F0502020204030204" pitchFamily="34" charset="0"/>
              </a:rPr>
              <a:t>	</a:t>
            </a:r>
          </a:p>
          <a:p>
            <a:pPr marL="171450" indent="-171450">
              <a:buFont typeface="Arial" panose="020B0604020202020204" pitchFamily="34" charset="0"/>
              <a:buChar char="•"/>
            </a:pPr>
            <a:endParaRPr lang="en-GB" sz="1000" b="1">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a:solidFill>
                <a:srgbClr val="000000"/>
              </a:solidFill>
              <a:latin typeface="Century Gothic" panose="020B0502020202020204" pitchFamily="34" charset="0"/>
            </a:endParaRPr>
          </a:p>
          <a:p>
            <a:r>
              <a:rPr lang="en-GB" sz="1800" b="0" i="0" u="none" strike="noStrike" baseline="0">
                <a:solidFill>
                  <a:srgbClr val="000000"/>
                </a:solidFill>
                <a:latin typeface="Century Gothic" panose="020B0502020202020204" pitchFamily="34" charset="0"/>
              </a:rPr>
              <a:t>	</a:t>
            </a:r>
          </a:p>
          <a:p>
            <a:pPr marL="171450" indent="-171450">
              <a:buFont typeface="Arial" panose="020B0604020202020204" pitchFamily="34" charset="0"/>
              <a:buChar char="•"/>
            </a:pPr>
            <a:endParaRPr lang="en-GB" sz="1000" b="1" i="0" u="none" strike="noStrike" baseline="0">
              <a:solidFill>
                <a:srgbClr val="000000"/>
              </a:solidFill>
              <a:latin typeface="Century Gothic" panose="020B0502020202020204" pitchFamily="34" charset="0"/>
            </a:endParaRPr>
          </a:p>
          <a:p>
            <a:r>
              <a:rPr lang="en-GB" sz="1800" b="0" i="0" u="none" strike="noStrike" baseline="0">
                <a:solidFill>
                  <a:srgbClr val="000000"/>
                </a:solidFill>
                <a:latin typeface="Calibri" panose="020F0502020204030204" pitchFamily="34" charset="0"/>
              </a:rPr>
              <a:t>	</a:t>
            </a:r>
          </a:p>
          <a:p>
            <a:pPr marL="171450" indent="-171450">
              <a:buFont typeface="Arial" panose="020B0604020202020204" pitchFamily="34" charset="0"/>
              <a:buChar char="•"/>
            </a:pPr>
            <a:endParaRPr lang="en-GB" sz="1100" b="1" i="0" u="none" strike="noStrike" baseline="0">
              <a:solidFill>
                <a:srgbClr val="000000"/>
              </a:solidFill>
              <a:latin typeface="Century Gothic" panose="020B0502020202020204" pitchFamily="34" charset="0"/>
            </a:endParaRPr>
          </a:p>
          <a:p>
            <a:r>
              <a:rPr lang="en-GB" sz="1800" b="0" i="0" u="none" strike="noStrike" baseline="0">
                <a:solidFill>
                  <a:srgbClr val="000000"/>
                </a:solidFill>
                <a:latin typeface="Calibri" panose="020F0502020204030204" pitchFamily="34" charset="0"/>
              </a:rPr>
              <a:t>	</a:t>
            </a:r>
          </a:p>
        </p:txBody>
      </p:sp>
      <p:sp>
        <p:nvSpPr>
          <p:cNvPr id="17" name="Rectangle 16">
            <a:extLst>
              <a:ext uri="{FF2B5EF4-FFF2-40B4-BE49-F238E27FC236}">
                <a16:creationId xmlns:a16="http://schemas.microsoft.com/office/drawing/2014/main" id="{76ABC9D3-EFFA-48B9-87EC-BDBF29665BCF}"/>
              </a:ext>
            </a:extLst>
          </p:cNvPr>
          <p:cNvSpPr/>
          <p:nvPr/>
        </p:nvSpPr>
        <p:spPr>
          <a:xfrm>
            <a:off x="2509836" y="3057001"/>
            <a:ext cx="1838326" cy="25463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800" b="0" i="0" u="none" strike="noStrike" baseline="0">
              <a:latin typeface="Calibri" panose="020F0502020204030204" pitchFamily="34" charset="0"/>
            </a:endParaRPr>
          </a:p>
          <a:p>
            <a:pPr marL="171450" indent="-171450">
              <a:buFont typeface="Arial" panose="020B0604020202020204" pitchFamily="34" charset="0"/>
              <a:buChar char="•"/>
            </a:pPr>
            <a:r>
              <a:rPr lang="en-GB" sz="1000" b="1">
                <a:solidFill>
                  <a:srgbClr val="000000"/>
                </a:solidFill>
                <a:latin typeface="Century Gothic" panose="020B0502020202020204" pitchFamily="34" charset="0"/>
              </a:rPr>
              <a:t>S</a:t>
            </a:r>
            <a:r>
              <a:rPr lang="en-GB" sz="1000" b="1" i="0" u="none" strike="noStrike" baseline="0">
                <a:solidFill>
                  <a:srgbClr val="000000"/>
                </a:solidFill>
                <a:latin typeface="Century Gothic" panose="020B0502020202020204" pitchFamily="34" charset="0"/>
              </a:rPr>
              <a:t>howing increased interest in the lives of people who are familiar to them; </a:t>
            </a:r>
          </a:p>
          <a:p>
            <a:pPr marL="171450" indent="-171450">
              <a:buFont typeface="Arial" panose="020B0604020202020204" pitchFamily="34" charset="0"/>
              <a:buChar char="•"/>
            </a:pPr>
            <a:r>
              <a:rPr lang="en-GB" sz="1000" b="1">
                <a:solidFill>
                  <a:srgbClr val="000000"/>
                </a:solidFill>
                <a:latin typeface="Century Gothic" panose="020B0502020202020204" pitchFamily="34" charset="0"/>
              </a:rPr>
              <a:t>Beginning to understand that not all people celebrate the same things as them;</a:t>
            </a:r>
          </a:p>
          <a:p>
            <a:pPr marL="171450" indent="-171450">
              <a:buFont typeface="Arial" panose="020B0604020202020204" pitchFamily="34" charset="0"/>
              <a:buChar char="•"/>
            </a:pPr>
            <a:r>
              <a:rPr lang="en-GB" sz="1000" b="1" i="0" u="none" strike="noStrike" baseline="0">
                <a:solidFill>
                  <a:srgbClr val="000000"/>
                </a:solidFill>
                <a:latin typeface="Century Gothic" panose="020B0502020202020204" pitchFamily="34" charset="0"/>
              </a:rPr>
              <a:t>Having a greater understanding about why certain events are being celebrated;</a:t>
            </a:r>
          </a:p>
          <a:p>
            <a:pPr marL="171450" indent="-171450">
              <a:buFont typeface="Arial" panose="020B0604020202020204" pitchFamily="34" charset="0"/>
              <a:buChar char="•"/>
            </a:pPr>
            <a:r>
              <a:rPr lang="en-GB" sz="1000" b="1">
                <a:solidFill>
                  <a:srgbClr val="000000"/>
                </a:solidFill>
                <a:latin typeface="Century Gothic" panose="020B0502020202020204" pitchFamily="34" charset="0"/>
              </a:rPr>
              <a:t>Talking about people that are helpful to them both, from within their family and from outside their family.</a:t>
            </a:r>
            <a:endParaRPr lang="en-GB" sz="1000" b="1" i="0" u="none" strike="noStrike" baseline="0">
              <a:solidFill>
                <a:srgbClr val="000000"/>
              </a:solidFill>
              <a:latin typeface="Century Gothic" panose="020B0502020202020204" pitchFamily="34" charset="0"/>
            </a:endParaRPr>
          </a:p>
          <a:p>
            <a:r>
              <a:rPr lang="en-GB" sz="1800" b="0" i="0" u="none" strike="noStrike" baseline="0">
                <a:solidFill>
                  <a:srgbClr val="000000"/>
                </a:solidFill>
                <a:latin typeface="Calibri" panose="020F0502020204030204" pitchFamily="34" charset="0"/>
              </a:rPr>
              <a:t>	</a:t>
            </a:r>
          </a:p>
        </p:txBody>
      </p:sp>
      <p:sp>
        <p:nvSpPr>
          <p:cNvPr id="18" name="Rectangle 17">
            <a:extLst>
              <a:ext uri="{FF2B5EF4-FFF2-40B4-BE49-F238E27FC236}">
                <a16:creationId xmlns:a16="http://schemas.microsoft.com/office/drawing/2014/main" id="{E7D3B6FF-CD7B-4422-86C6-800E979B7FF9}"/>
              </a:ext>
            </a:extLst>
          </p:cNvPr>
          <p:cNvSpPr/>
          <p:nvPr/>
        </p:nvSpPr>
        <p:spPr>
          <a:xfrm>
            <a:off x="4724399" y="3057001"/>
            <a:ext cx="1838326" cy="32347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1000" b="1" u="none" strike="noStrike" baseline="0">
                <a:solidFill>
                  <a:srgbClr val="000000"/>
                </a:solidFill>
                <a:latin typeface="Century Gothic" panose="020B0502020202020204" pitchFamily="34" charset="0"/>
              </a:rPr>
              <a:t>Drawing information from a simple map;</a:t>
            </a:r>
          </a:p>
          <a:p>
            <a:pPr marL="171450" indent="-171450">
              <a:buFont typeface="Arial" panose="020B0604020202020204" pitchFamily="34" charset="0"/>
              <a:buChar char="•"/>
            </a:pPr>
            <a:r>
              <a:rPr lang="en-GB" sz="1000" b="1" u="none" strike="noStrike" baseline="0">
                <a:solidFill>
                  <a:srgbClr val="000000"/>
                </a:solidFill>
                <a:latin typeface="Century Gothic" panose="020B0502020202020204" pitchFamily="34" charset="0"/>
              </a:rPr>
              <a:t>Recognising some similarities and differences between life in this country and life in other countries;</a:t>
            </a:r>
          </a:p>
          <a:p>
            <a:pPr marL="171450" indent="-171450">
              <a:buFont typeface="Arial" panose="020B0604020202020204" pitchFamily="34" charset="0"/>
              <a:buChar char="•"/>
            </a:pPr>
            <a:r>
              <a:rPr lang="en-GB" sz="1000" b="1" u="none" strike="noStrike" baseline="0">
                <a:solidFill>
                  <a:srgbClr val="000000"/>
                </a:solidFill>
                <a:latin typeface="Century Gothic" panose="020B0502020202020204" pitchFamily="34" charset="0"/>
              </a:rPr>
              <a:t>Recognising that people have different beliefs and celebrate special times in different ways;</a:t>
            </a:r>
          </a:p>
          <a:p>
            <a:pPr marL="171450" indent="-171450">
              <a:buFont typeface="Arial" panose="020B0604020202020204" pitchFamily="34" charset="0"/>
              <a:buChar char="•"/>
            </a:pPr>
            <a:r>
              <a:rPr lang="en-GB" sz="1000" b="1">
                <a:solidFill>
                  <a:srgbClr val="000000"/>
                </a:solidFill>
                <a:latin typeface="Century Gothic" panose="020B0502020202020204" pitchFamily="34" charset="0"/>
              </a:rPr>
              <a:t>S</a:t>
            </a:r>
            <a:r>
              <a:rPr lang="en-GB" sz="1000" b="1" u="none" strike="noStrike" baseline="0">
                <a:solidFill>
                  <a:srgbClr val="000000"/>
                </a:solidFill>
                <a:latin typeface="Century Gothic" panose="020B0502020202020204" pitchFamily="34" charset="0"/>
              </a:rPr>
              <a:t>tarting to show an interest in different occupations and ways of life; </a:t>
            </a:r>
          </a:p>
          <a:p>
            <a:pPr marL="171450" indent="-171450">
              <a:buFont typeface="Arial" panose="020B0604020202020204" pitchFamily="34" charset="0"/>
              <a:buChar char="•"/>
            </a:pPr>
            <a:r>
              <a:rPr lang="en-GB" sz="1000" b="1" u="none" strike="noStrike" baseline="0">
                <a:solidFill>
                  <a:srgbClr val="000000"/>
                </a:solidFill>
                <a:latin typeface="Century Gothic" panose="020B0502020202020204" pitchFamily="34" charset="0"/>
              </a:rPr>
              <a:t>Talking about members of their immediate family and community;</a:t>
            </a:r>
          </a:p>
          <a:p>
            <a:pPr marL="171450" indent="-171450">
              <a:buFont typeface="Arial" panose="020B0604020202020204" pitchFamily="34" charset="0"/>
              <a:buChar char="•"/>
            </a:pPr>
            <a:r>
              <a:rPr lang="en-GB" sz="1000" b="1" u="none" strike="noStrike" baseline="0">
                <a:solidFill>
                  <a:srgbClr val="000000"/>
                </a:solidFill>
                <a:latin typeface="Century Gothic" panose="020B0502020202020204" pitchFamily="34" charset="0"/>
              </a:rPr>
              <a:t>Naming and describing people who are familiar to them.	</a:t>
            </a:r>
          </a:p>
        </p:txBody>
      </p:sp>
      <p:sp>
        <p:nvSpPr>
          <p:cNvPr id="19" name="Rectangle 18">
            <a:extLst>
              <a:ext uri="{FF2B5EF4-FFF2-40B4-BE49-F238E27FC236}">
                <a16:creationId xmlns:a16="http://schemas.microsoft.com/office/drawing/2014/main" id="{CD0CD56C-65AD-4C76-900E-E4B82122E69D}"/>
              </a:ext>
            </a:extLst>
          </p:cNvPr>
          <p:cNvSpPr/>
          <p:nvPr/>
        </p:nvSpPr>
        <p:spPr>
          <a:xfrm>
            <a:off x="6785429" y="3057000"/>
            <a:ext cx="1991859" cy="33102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endParaRPr lang="en-GB" sz="1000" b="1" i="1" u="none" strike="noStrike" baseline="0" dirty="0">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i="0" u="none" strike="noStrike" baseline="0" dirty="0">
              <a:solidFill>
                <a:srgbClr val="000000"/>
              </a:solidFill>
              <a:latin typeface="Century Gothic" panose="020B0502020202020204" pitchFamily="34" charset="0"/>
            </a:endParaRPr>
          </a:p>
          <a:p>
            <a:pPr marL="171450" indent="-171450">
              <a:buFont typeface="Arial" panose="020B0604020202020204" pitchFamily="34" charset="0"/>
              <a:buChar char="•"/>
            </a:pPr>
            <a:r>
              <a:rPr lang="en-GB" sz="1000" b="1" i="0" u="none" strike="noStrike" baseline="0" dirty="0">
                <a:solidFill>
                  <a:srgbClr val="000000"/>
                </a:solidFill>
                <a:latin typeface="Century Gothic" panose="020B0502020202020204" pitchFamily="34" charset="0"/>
              </a:rPr>
              <a:t>Describe their immediate environment using knowledge from observation, discussion, stories, non-fiction texts and maps;</a:t>
            </a:r>
          </a:p>
          <a:p>
            <a:pPr marL="171450" indent="-171450">
              <a:buFont typeface="Arial" panose="020B0604020202020204" pitchFamily="34" charset="0"/>
              <a:buChar char="•"/>
            </a:pPr>
            <a:r>
              <a:rPr lang="en-GB" sz="1000" b="1" i="0" u="none" strike="noStrike" baseline="0" dirty="0">
                <a:solidFill>
                  <a:srgbClr val="000000"/>
                </a:solidFill>
                <a:latin typeface="Century Gothic" panose="020B0502020202020204" pitchFamily="34" charset="0"/>
              </a:rPr>
              <a:t>Know some similarities and differences between different religious and cultural communities in this country, drawing on their experiences and what has been read in class;</a:t>
            </a:r>
          </a:p>
          <a:p>
            <a:pPr marL="171450" indent="-171450">
              <a:buFont typeface="Arial" panose="020B0604020202020204" pitchFamily="34" charset="0"/>
              <a:buChar char="•"/>
            </a:pPr>
            <a:r>
              <a:rPr lang="en-GB" sz="1000" b="1" i="0" u="none" strike="noStrike" baseline="0" dirty="0">
                <a:solidFill>
                  <a:srgbClr val="000000"/>
                </a:solidFill>
                <a:latin typeface="Century Gothic" panose="020B0502020202020204" pitchFamily="34" charset="0"/>
              </a:rPr>
              <a:t>Explain some similarities and differences between life in this country and life in other countries, drawing on knowledge from stories, non-fiction texts and, when appropriate, maps.</a:t>
            </a:r>
            <a:endParaRPr lang="en-GB" sz="1000" b="1" i="1" dirty="0">
              <a:solidFill>
                <a:srgbClr val="000000"/>
              </a:solidFill>
              <a:latin typeface="Century Gothic" panose="020B0502020202020204" pitchFamily="34" charset="0"/>
            </a:endParaRPr>
          </a:p>
          <a:p>
            <a:endParaRPr lang="en-GB" sz="1200" b="1" u="none" strike="noStrike" baseline="0" dirty="0">
              <a:solidFill>
                <a:srgbClr val="000000"/>
              </a:solidFill>
              <a:latin typeface="Century Gothic" panose="020B0502020202020204" pitchFamily="34" charset="0"/>
            </a:endParaRPr>
          </a:p>
          <a:p>
            <a:endParaRPr lang="en-GB" sz="1200" b="1" u="none" strike="noStrike" baseline="0" dirty="0">
              <a:solidFill>
                <a:srgbClr val="000000"/>
              </a:solidFill>
              <a:latin typeface="Century Gothic" panose="020B0502020202020204" pitchFamily="34" charset="0"/>
            </a:endParaRPr>
          </a:p>
        </p:txBody>
      </p:sp>
      <p:sp>
        <p:nvSpPr>
          <p:cNvPr id="20" name="Rectangle 19">
            <a:extLst>
              <a:ext uri="{FF2B5EF4-FFF2-40B4-BE49-F238E27FC236}">
                <a16:creationId xmlns:a16="http://schemas.microsoft.com/office/drawing/2014/main" id="{413742AF-BA83-4051-9991-E630CD14E758}"/>
              </a:ext>
            </a:extLst>
          </p:cNvPr>
          <p:cNvSpPr/>
          <p:nvPr/>
        </p:nvSpPr>
        <p:spPr>
          <a:xfrm>
            <a:off x="6785429" y="2018776"/>
            <a:ext cx="1991859"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working at the expected level will:</a:t>
            </a:r>
          </a:p>
        </p:txBody>
      </p:sp>
      <p:sp>
        <p:nvSpPr>
          <p:cNvPr id="21" name="TextBox 20">
            <a:extLst>
              <a:ext uri="{FF2B5EF4-FFF2-40B4-BE49-F238E27FC236}">
                <a16:creationId xmlns:a16="http://schemas.microsoft.com/office/drawing/2014/main" id="{FBCB89E0-C069-4CEB-BC6D-5EB35A248B7E}"/>
              </a:ext>
            </a:extLst>
          </p:cNvPr>
          <p:cNvSpPr txBox="1"/>
          <p:nvPr/>
        </p:nvSpPr>
        <p:spPr>
          <a:xfrm>
            <a:off x="6785429" y="1656996"/>
            <a:ext cx="1991859"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reception</a:t>
            </a:r>
          </a:p>
        </p:txBody>
      </p:sp>
      <p:sp>
        <p:nvSpPr>
          <p:cNvPr id="22" name="Rectangle 21">
            <a:extLst>
              <a:ext uri="{FF2B5EF4-FFF2-40B4-BE49-F238E27FC236}">
                <a16:creationId xmlns:a16="http://schemas.microsoft.com/office/drawing/2014/main" id="{F5A80219-CC73-487D-8C49-A69B40E54900}"/>
              </a:ext>
            </a:extLst>
          </p:cNvPr>
          <p:cNvSpPr/>
          <p:nvPr/>
        </p:nvSpPr>
        <p:spPr>
          <a:xfrm>
            <a:off x="295275" y="2018776"/>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3" name="TextBox 22">
            <a:extLst>
              <a:ext uri="{FF2B5EF4-FFF2-40B4-BE49-F238E27FC236}">
                <a16:creationId xmlns:a16="http://schemas.microsoft.com/office/drawing/2014/main" id="{CAFBF1F9-26A8-4240-A8EF-4419BE9A4ED5}"/>
              </a:ext>
            </a:extLst>
          </p:cNvPr>
          <p:cNvSpPr txBox="1"/>
          <p:nvPr/>
        </p:nvSpPr>
        <p:spPr>
          <a:xfrm>
            <a:off x="295275" y="1656996"/>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nursery</a:t>
            </a:r>
          </a:p>
        </p:txBody>
      </p:sp>
      <p:sp>
        <p:nvSpPr>
          <p:cNvPr id="24" name="TextBox 23">
            <a:extLst>
              <a:ext uri="{FF2B5EF4-FFF2-40B4-BE49-F238E27FC236}">
                <a16:creationId xmlns:a16="http://schemas.microsoft.com/office/drawing/2014/main" id="{24CAB40F-BE79-418F-9720-64E8B908F3AD}"/>
              </a:ext>
            </a:extLst>
          </p:cNvPr>
          <p:cNvSpPr txBox="1"/>
          <p:nvPr/>
        </p:nvSpPr>
        <p:spPr>
          <a:xfrm>
            <a:off x="2324100" y="1656995"/>
            <a:ext cx="2024062"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autumn term</a:t>
            </a:r>
          </a:p>
        </p:txBody>
      </p:sp>
      <p:sp>
        <p:nvSpPr>
          <p:cNvPr id="25" name="TextBox 24">
            <a:extLst>
              <a:ext uri="{FF2B5EF4-FFF2-40B4-BE49-F238E27FC236}">
                <a16:creationId xmlns:a16="http://schemas.microsoft.com/office/drawing/2014/main" id="{63EE487E-E363-457A-A9DF-2C0982732CCE}"/>
              </a:ext>
            </a:extLst>
          </p:cNvPr>
          <p:cNvSpPr txBox="1"/>
          <p:nvPr/>
        </p:nvSpPr>
        <p:spPr>
          <a:xfrm>
            <a:off x="4724399" y="1656995"/>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spring term</a:t>
            </a:r>
          </a:p>
        </p:txBody>
      </p:sp>
      <p:sp>
        <p:nvSpPr>
          <p:cNvPr id="26" name="Rectangle 25">
            <a:extLst>
              <a:ext uri="{FF2B5EF4-FFF2-40B4-BE49-F238E27FC236}">
                <a16:creationId xmlns:a16="http://schemas.microsoft.com/office/drawing/2014/main" id="{C50C895F-7FD7-4E98-BDCF-7F25CF6C1ECF}"/>
              </a:ext>
            </a:extLst>
          </p:cNvPr>
          <p:cNvSpPr/>
          <p:nvPr/>
        </p:nvSpPr>
        <p:spPr>
          <a:xfrm>
            <a:off x="2509836" y="2018775"/>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7" name="Rectangle 26">
            <a:extLst>
              <a:ext uri="{FF2B5EF4-FFF2-40B4-BE49-F238E27FC236}">
                <a16:creationId xmlns:a16="http://schemas.microsoft.com/office/drawing/2014/main" id="{030045F8-D53B-43FE-8544-571B158C799C}"/>
              </a:ext>
            </a:extLst>
          </p:cNvPr>
          <p:cNvSpPr/>
          <p:nvPr/>
        </p:nvSpPr>
        <p:spPr>
          <a:xfrm>
            <a:off x="4724399" y="2018774"/>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3" name="Footer Placeholder 2">
            <a:extLst>
              <a:ext uri="{FF2B5EF4-FFF2-40B4-BE49-F238E27FC236}">
                <a16:creationId xmlns:a16="http://schemas.microsoft.com/office/drawing/2014/main" id="{DB172112-4353-46B6-B5FC-E218D511C390}"/>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E53EFB8A-EDFE-519C-E4EA-647DA0756CDD}"/>
              </a:ext>
            </a:extLst>
          </p:cNvPr>
          <p:cNvSpPr>
            <a:spLocks noGrp="1"/>
          </p:cNvSpPr>
          <p:nvPr>
            <p:ph type="sldNum" sz="quarter" idx="12"/>
          </p:nvPr>
        </p:nvSpPr>
        <p:spPr/>
        <p:txBody>
          <a:bodyPr/>
          <a:lstStyle/>
          <a:p>
            <a:fld id="{ADBD1915-73F0-4A8D-B501-CF547A3FBDF8}" type="slidenum">
              <a:rPr lang="en-GB" smtClean="0"/>
              <a:t>51</a:t>
            </a:fld>
            <a:endParaRPr lang="en-GB"/>
          </a:p>
        </p:txBody>
      </p:sp>
    </p:spTree>
    <p:extLst>
      <p:ext uri="{BB962C8B-B14F-4D97-AF65-F5344CB8AC3E}">
        <p14:creationId xmlns:p14="http://schemas.microsoft.com/office/powerpoint/2010/main" val="22459641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8AFCE2CA-BB0E-43D8-B252-7A78CFA5B31D}"/>
              </a:ext>
            </a:extLst>
          </p:cNvPr>
          <p:cNvGraphicFramePr>
            <a:graphicFrameLocks noGrp="1"/>
          </p:cNvGraphicFramePr>
          <p:nvPr>
            <p:ph idx="1"/>
            <p:extLst>
              <p:ext uri="{D42A27DB-BD31-4B8C-83A1-F6EECF244321}">
                <p14:modId xmlns:p14="http://schemas.microsoft.com/office/powerpoint/2010/main" val="3124165653"/>
              </p:ext>
            </p:extLst>
          </p:nvPr>
        </p:nvGraphicFramePr>
        <p:xfrm>
          <a:off x="525282" y="561368"/>
          <a:ext cx="8165493" cy="741680"/>
        </p:xfrm>
        <a:graphic>
          <a:graphicData uri="http://schemas.openxmlformats.org/drawingml/2006/table">
            <a:tbl>
              <a:tblPr firstRow="1" bandRow="1">
                <a:tableStyleId>{5C22544A-7EE6-4342-B048-85BDC9FD1C3A}</a:tableStyleId>
              </a:tblPr>
              <a:tblGrid>
                <a:gridCol w="8165493">
                  <a:extLst>
                    <a:ext uri="{9D8B030D-6E8A-4147-A177-3AD203B41FA5}">
                      <a16:colId xmlns:a16="http://schemas.microsoft.com/office/drawing/2014/main" val="2352009460"/>
                    </a:ext>
                  </a:extLst>
                </a:gridCol>
              </a:tblGrid>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a:latin typeface="Century Gothic" panose="020B0502020202020204" pitchFamily="34" charset="0"/>
                        </a:rPr>
                        <a:t>UNDERSTANDING THE WORLD: Progress beyond reception</a:t>
                      </a:r>
                    </a:p>
                  </a:txBody>
                  <a:tcPr>
                    <a:solidFill>
                      <a:srgbClr val="D280D0"/>
                    </a:solidFill>
                  </a:tcPr>
                </a:tc>
                <a:extLst>
                  <a:ext uri="{0D108BD9-81ED-4DB2-BD59-A6C34878D82A}">
                    <a16:rowId xmlns:a16="http://schemas.microsoft.com/office/drawing/2014/main" val="2330111559"/>
                  </a:ext>
                </a:extLst>
              </a:tr>
              <a:tr h="370840">
                <a:tc>
                  <a:txBody>
                    <a:bodyPr/>
                    <a:lstStyle/>
                    <a:p>
                      <a:pPr algn="ctr"/>
                      <a:r>
                        <a:rPr lang="en-GB" b="1">
                          <a:solidFill>
                            <a:srgbClr val="D280D0"/>
                          </a:solidFill>
                          <a:latin typeface="Century Gothic" panose="020B0502020202020204" pitchFamily="34" charset="0"/>
                        </a:rPr>
                        <a:t>People, culture and communities</a:t>
                      </a:r>
                    </a:p>
                  </a:txBody>
                  <a:tcPr>
                    <a:noFill/>
                  </a:tcPr>
                </a:tc>
                <a:extLst>
                  <a:ext uri="{0D108BD9-81ED-4DB2-BD59-A6C34878D82A}">
                    <a16:rowId xmlns:a16="http://schemas.microsoft.com/office/drawing/2014/main" val="2632676721"/>
                  </a:ext>
                </a:extLst>
              </a:tr>
            </a:tbl>
          </a:graphicData>
        </a:graphic>
      </p:graphicFrame>
      <p:sp>
        <p:nvSpPr>
          <p:cNvPr id="5" name="Rectangle 4">
            <a:extLst>
              <a:ext uri="{FF2B5EF4-FFF2-40B4-BE49-F238E27FC236}">
                <a16:creationId xmlns:a16="http://schemas.microsoft.com/office/drawing/2014/main" id="{DDAB8651-8FC1-40FF-B865-3B05F16409E5}"/>
              </a:ext>
            </a:extLst>
          </p:cNvPr>
          <p:cNvSpPr/>
          <p:nvPr/>
        </p:nvSpPr>
        <p:spPr>
          <a:xfrm>
            <a:off x="525281" y="2854170"/>
            <a:ext cx="3545785" cy="1984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1050" b="1" i="0" u="none" strike="noStrike" baseline="0">
                <a:solidFill>
                  <a:srgbClr val="000000"/>
                </a:solidFill>
                <a:latin typeface="Century Gothic" panose="020B0502020202020204" pitchFamily="34" charset="0"/>
              </a:rPr>
              <a:t>Describe their immediate environment using knowledge from observation, discussion, stories, non-fiction texts and maps;</a:t>
            </a:r>
          </a:p>
          <a:p>
            <a:pPr marL="171450" indent="-171450">
              <a:buFont typeface="Arial" panose="020B0604020202020204" pitchFamily="34" charset="0"/>
              <a:buChar char="•"/>
            </a:pPr>
            <a:r>
              <a:rPr lang="en-GB" sz="1050" b="1" i="0" u="none" strike="noStrike" baseline="0">
                <a:solidFill>
                  <a:srgbClr val="000000"/>
                </a:solidFill>
                <a:latin typeface="Century Gothic" panose="020B0502020202020204" pitchFamily="34" charset="0"/>
              </a:rPr>
              <a:t>Know some similarities and differences between different religious and cultural communities in this country, drawing on their experiences and what has been read in class;</a:t>
            </a:r>
          </a:p>
          <a:p>
            <a:pPr marL="171450" indent="-171450">
              <a:buFont typeface="Arial" panose="020B0604020202020204" pitchFamily="34" charset="0"/>
              <a:buChar char="•"/>
            </a:pPr>
            <a:r>
              <a:rPr lang="en-GB" sz="1050" b="1" i="0" u="none" strike="noStrike" baseline="0">
                <a:solidFill>
                  <a:srgbClr val="000000"/>
                </a:solidFill>
                <a:latin typeface="Century Gothic" panose="020B0502020202020204" pitchFamily="34" charset="0"/>
              </a:rPr>
              <a:t>Explain some similarities and differences between life in this country and life in other countries, drawing on knowledge from stories, non-fiction texts and – when appropriate – maps.</a:t>
            </a:r>
          </a:p>
        </p:txBody>
      </p:sp>
      <p:sp>
        <p:nvSpPr>
          <p:cNvPr id="6" name="Rectangle 5">
            <a:extLst>
              <a:ext uri="{FF2B5EF4-FFF2-40B4-BE49-F238E27FC236}">
                <a16:creationId xmlns:a16="http://schemas.microsoft.com/office/drawing/2014/main" id="{2184C2AF-0626-4C31-9DFE-403CE0970D57}"/>
              </a:ext>
            </a:extLst>
          </p:cNvPr>
          <p:cNvSpPr/>
          <p:nvPr/>
        </p:nvSpPr>
        <p:spPr>
          <a:xfrm>
            <a:off x="5144989" y="2705050"/>
            <a:ext cx="3545785" cy="34881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buSzPct val="100000"/>
            </a:pPr>
            <a:endParaRPr lang="en-GB" sz="1400" b="1" u="none" baseline="0">
              <a:solidFill>
                <a:schemeClr val="tx1"/>
              </a:solidFill>
              <a:latin typeface="Century Gothic" pitchFamily="34"/>
            </a:endParaRPr>
          </a:p>
          <a:p>
            <a:pPr marL="285750" lvl="0" indent="-285750" algn="ctr">
              <a:buSzPct val="100000"/>
              <a:buFont typeface="Arial" panose="020B0604020202020204" pitchFamily="34" charset="0"/>
              <a:buChar char="•"/>
            </a:pPr>
            <a:endParaRPr lang="en-GB" sz="1400" b="1">
              <a:solidFill>
                <a:schemeClr val="tx1"/>
              </a:solidFill>
              <a:latin typeface="Century Gothic" pitchFamily="34"/>
            </a:endParaRPr>
          </a:p>
          <a:p>
            <a:pPr marL="285750" lvl="0" indent="-285750" algn="ctr">
              <a:buSzPct val="100000"/>
              <a:buFont typeface="Arial" panose="020B0604020202020204" pitchFamily="34" charset="0"/>
              <a:buChar char="•"/>
            </a:pPr>
            <a:endParaRPr lang="en-GB" sz="1400" b="1">
              <a:solidFill>
                <a:schemeClr val="tx1"/>
              </a:solidFill>
              <a:latin typeface="Century Gothic" pitchFamily="34"/>
            </a:endParaRPr>
          </a:p>
          <a:p>
            <a:pPr marL="285750" lvl="0" indent="-285750" algn="ctr">
              <a:buSzPct val="100000"/>
              <a:buFont typeface="Arial" panose="020B0604020202020204" pitchFamily="34" charset="0"/>
              <a:buChar char="•"/>
            </a:pPr>
            <a:endParaRPr lang="en-GB" sz="1400" b="1">
              <a:solidFill>
                <a:schemeClr val="tx1"/>
              </a:solidFill>
              <a:latin typeface="Century Gothic" pitchFamily="34"/>
            </a:endParaRPr>
          </a:p>
          <a:p>
            <a:pPr marL="285750" lvl="0" indent="-285750" algn="ctr">
              <a:buSzPct val="100000"/>
              <a:buFont typeface="Arial" panose="020B0604020202020204" pitchFamily="34" charset="0"/>
              <a:buChar char="•"/>
            </a:pPr>
            <a:endParaRPr lang="en-GB" sz="1400" b="1">
              <a:solidFill>
                <a:schemeClr val="tx1"/>
              </a:solidFill>
              <a:latin typeface="Century Gothic" pitchFamily="34"/>
            </a:endParaRPr>
          </a:p>
          <a:p>
            <a:pPr marL="342900" lvl="0" indent="-342900" algn="ctr">
              <a:spcAft>
                <a:spcPts val="800"/>
              </a:spcAft>
              <a:buSzPct val="100000"/>
              <a:buFont typeface="Arial" panose="020B0604020202020204" pitchFamily="34" charset="0"/>
              <a:buChar char="•"/>
            </a:pPr>
            <a:endParaRPr lang="en-GB" sz="1000" b="1">
              <a:solidFill>
                <a:schemeClr val="tx1"/>
              </a:solidFill>
              <a:latin typeface="Century Gothic" panose="020B0502020202020204" pitchFamily="34" charset="0"/>
              <a:ea typeface="Calibri" pitchFamily="34"/>
              <a:cs typeface="Times New Roman" pitchFamily="18"/>
            </a:endParaRPr>
          </a:p>
          <a:p>
            <a:pPr marL="171450" marR="0" lvl="0" indent="-171450"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b="1" kern="1200">
                <a:solidFill>
                  <a:schemeClr val="tx1"/>
                </a:solidFill>
                <a:effectLst/>
                <a:latin typeface="Century Gothic" panose="020B0502020202020204" pitchFamily="34" charset="0"/>
                <a:ea typeface="+mn-ea"/>
                <a:cs typeface="+mn-cs"/>
              </a:rPr>
              <a:t>Know the names of the four countries that make up the UK;</a:t>
            </a:r>
          </a:p>
          <a:p>
            <a:pPr marL="171450" marR="0" lvl="0" indent="-171450"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b="1" kern="1200">
                <a:solidFill>
                  <a:schemeClr val="tx1"/>
                </a:solidFill>
                <a:effectLst/>
                <a:latin typeface="Century Gothic" panose="020B0502020202020204" pitchFamily="34" charset="0"/>
                <a:ea typeface="+mn-ea"/>
                <a:cs typeface="+mn-cs"/>
              </a:rPr>
              <a:t>Know the names of the three main seas that surround the UK;</a:t>
            </a:r>
          </a:p>
          <a:p>
            <a:pPr marL="171450" marR="0" lvl="0" indent="-171450"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b="1" kern="1200">
                <a:solidFill>
                  <a:schemeClr val="tx1"/>
                </a:solidFill>
                <a:effectLst/>
                <a:latin typeface="Century Gothic" panose="020B0502020202020204" pitchFamily="34" charset="0"/>
                <a:ea typeface="+mn-ea"/>
                <a:cs typeface="+mn-cs"/>
              </a:rPr>
              <a:t>Know the name of and locate the four capital cities of England, Wales, Scotland and Northern Ireland;</a:t>
            </a:r>
          </a:p>
          <a:p>
            <a:pPr marL="171450" marR="0" lvl="0" indent="-171450"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b="1">
                <a:solidFill>
                  <a:schemeClr val="tx1"/>
                </a:solidFill>
                <a:latin typeface="Century Gothic" pitchFamily="34"/>
              </a:rPr>
              <a:t>Know the name of the nearest town or city;</a:t>
            </a:r>
          </a:p>
          <a:p>
            <a:pPr marL="171450" indent="-171450" defTabSz="914400">
              <a:buFont typeface="Arial" panose="020B0604020202020204" pitchFamily="34" charset="0"/>
              <a:buChar char="•"/>
              <a:defRPr/>
            </a:pPr>
            <a:r>
              <a:rPr lang="en-GB" sz="1000" b="1" kern="1200">
                <a:solidFill>
                  <a:schemeClr val="tx1"/>
                </a:solidFill>
                <a:effectLst/>
                <a:latin typeface="Century Gothic" panose="020B0502020202020204" pitchFamily="34" charset="0"/>
                <a:ea typeface="+mn-ea"/>
                <a:cs typeface="+mn-cs"/>
              </a:rPr>
              <a:t>Know features of hot and cold places in the world;</a:t>
            </a:r>
          </a:p>
          <a:p>
            <a:pPr marL="171450" lvl="0" indent="-171450">
              <a:buFont typeface="Arial" panose="020B0604020202020204" pitchFamily="34" charset="0"/>
              <a:buChar char="•"/>
            </a:pPr>
            <a:r>
              <a:rPr lang="en-GB" sz="1000" b="1" kern="1200">
                <a:solidFill>
                  <a:schemeClr val="tx1"/>
                </a:solidFill>
                <a:effectLst/>
                <a:latin typeface="Century Gothic" panose="020B0502020202020204" pitchFamily="34" charset="0"/>
                <a:ea typeface="+mn-ea"/>
                <a:cs typeface="+mn-cs"/>
              </a:rPr>
              <a:t>Know which is the hottest and coldest season in the UK;</a:t>
            </a:r>
          </a:p>
          <a:p>
            <a:pPr marL="171450" lvl="0" indent="-171450">
              <a:buFont typeface="Arial" panose="020B0604020202020204" pitchFamily="34" charset="0"/>
              <a:buChar char="•"/>
            </a:pPr>
            <a:r>
              <a:rPr lang="en-GB" sz="1000" b="1" kern="1200">
                <a:solidFill>
                  <a:schemeClr val="tx1"/>
                </a:solidFill>
                <a:effectLst/>
                <a:latin typeface="Century Gothic" panose="020B0502020202020204" pitchFamily="34" charset="0"/>
                <a:ea typeface="+mn-ea"/>
                <a:cs typeface="+mn-cs"/>
              </a:rPr>
              <a:t>Know and recognise the main weather symbols;</a:t>
            </a:r>
          </a:p>
          <a:p>
            <a:pPr marL="171450" lvl="0" indent="-171450">
              <a:buFont typeface="Arial" panose="020B0604020202020204" pitchFamily="34" charset="0"/>
              <a:buChar char="•"/>
            </a:pPr>
            <a:r>
              <a:rPr lang="en-GB" sz="1000" b="1" kern="1200">
                <a:solidFill>
                  <a:schemeClr val="tx1"/>
                </a:solidFill>
                <a:effectLst/>
                <a:latin typeface="Century Gothic" panose="020B0502020202020204" pitchFamily="34" charset="0"/>
                <a:ea typeface="+mn-ea"/>
                <a:cs typeface="+mn-cs"/>
              </a:rPr>
              <a:t>Know the main differences between city, town and village;</a:t>
            </a:r>
          </a:p>
          <a:p>
            <a:pPr marL="171450" lvl="0" indent="-171450">
              <a:buFont typeface="Arial" panose="020B0604020202020204" pitchFamily="34" charset="0"/>
              <a:buChar char="•"/>
            </a:pPr>
            <a:r>
              <a:rPr lang="en-GB" sz="1000" b="1" kern="1200">
                <a:solidFill>
                  <a:schemeClr val="tx1"/>
                </a:solidFill>
                <a:effectLst/>
                <a:latin typeface="Century Gothic" panose="020B0502020202020204" pitchFamily="34" charset="0"/>
                <a:ea typeface="+mn-ea"/>
                <a:cs typeface="+mn-cs"/>
              </a:rPr>
              <a:t>Know where the equator, North Pole and South Pole are on a globe;</a:t>
            </a:r>
          </a:p>
          <a:p>
            <a:pPr marL="171450" lvl="0" indent="-171450">
              <a:buFont typeface="Arial" panose="020B0604020202020204" pitchFamily="34" charset="0"/>
              <a:buChar char="•"/>
            </a:pPr>
            <a:r>
              <a:rPr lang="en-GB" sz="1000" b="1" kern="1200">
                <a:solidFill>
                  <a:schemeClr val="tx1"/>
                </a:solidFill>
                <a:effectLst/>
                <a:latin typeface="Century Gothic" panose="020B0502020202020204" pitchFamily="34" charset="0"/>
                <a:ea typeface="+mn-ea"/>
                <a:cs typeface="+mn-cs"/>
              </a:rPr>
              <a:t>Know which is N, E, S and W on a compass;</a:t>
            </a:r>
          </a:p>
          <a:p>
            <a:pPr marL="171450" lvl="0" indent="-171450">
              <a:buFont typeface="Arial" panose="020B0604020202020204" pitchFamily="34" charset="0"/>
              <a:buChar char="•"/>
            </a:pPr>
            <a:r>
              <a:rPr lang="en-GB" sz="1000" b="1" kern="1200">
                <a:solidFill>
                  <a:schemeClr val="tx1"/>
                </a:solidFill>
                <a:effectLst/>
                <a:latin typeface="Century Gothic" panose="020B0502020202020204" pitchFamily="34" charset="0"/>
                <a:ea typeface="+mn-ea"/>
                <a:cs typeface="+mn-cs"/>
              </a:rPr>
              <a:t>Know their address, including postcode;</a:t>
            </a:r>
          </a:p>
          <a:p>
            <a:pPr marL="171450" marR="0" lvl="0" indent="-171450"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b="1">
                <a:solidFill>
                  <a:schemeClr val="tx1"/>
                </a:solidFill>
                <a:latin typeface="Century Gothic" pitchFamily="34"/>
              </a:rPr>
              <a:t>Know how to follow a simple road map;</a:t>
            </a:r>
            <a:endParaRPr lang="en-GB" sz="1000" b="1" kern="1200">
              <a:solidFill>
                <a:schemeClr val="tx1"/>
              </a:solidFill>
              <a:effectLst/>
              <a:latin typeface="Century Gothic" panose="020B0502020202020204" pitchFamily="34" charset="0"/>
              <a:ea typeface="+mn-ea"/>
              <a:cs typeface="+mn-cs"/>
            </a:endParaRPr>
          </a:p>
          <a:p>
            <a:pPr marL="171450" lvl="0" indent="-171450">
              <a:buFont typeface="Arial" panose="020B0604020202020204" pitchFamily="34" charset="0"/>
              <a:buChar char="•"/>
            </a:pPr>
            <a:r>
              <a:rPr lang="en-GB" sz="1000" b="1" kern="1200">
                <a:solidFill>
                  <a:schemeClr val="tx1"/>
                </a:solidFill>
                <a:effectLst/>
                <a:latin typeface="Century Gothic" panose="020B0502020202020204" pitchFamily="34" charset="0"/>
                <a:ea typeface="+mn-ea"/>
                <a:cs typeface="+mn-cs"/>
              </a:rPr>
              <a:t>Use simple fieldwork and observational skills to study the geography of their school and its grounds.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100" kern="1200">
              <a:solidFill>
                <a:schemeClr val="dk1"/>
              </a:solidFill>
              <a:effectLst/>
              <a:latin typeface="Century Gothic" panose="020B0502020202020204" pitchFamily="34" charset="0"/>
              <a:ea typeface="+mn-ea"/>
              <a:cs typeface="+mn-cs"/>
            </a:endParaRPr>
          </a:p>
          <a:p>
            <a:pPr lvl="0">
              <a:spcAft>
                <a:spcPts val="800"/>
              </a:spcAft>
              <a:buSzPct val="100000"/>
            </a:pPr>
            <a:endParaRPr lang="en-GB" sz="1100">
              <a:latin typeface="Century Gothic" pitchFamily="34"/>
              <a:ea typeface="Calibri" pitchFamily="34"/>
              <a:cs typeface="Times New Roman" pitchFamily="18"/>
            </a:endParaRPr>
          </a:p>
          <a:p>
            <a:pPr lvl="0" algn="ctr">
              <a:spcAft>
                <a:spcPts val="800"/>
              </a:spcAft>
              <a:buSzPct val="100000"/>
            </a:pPr>
            <a:r>
              <a:rPr lang="en-GB" sz="1100" b="1">
                <a:solidFill>
                  <a:schemeClr val="tx1"/>
                </a:solidFill>
                <a:latin typeface="Century Gothic" pitchFamily="34"/>
                <a:ea typeface="Calibri" pitchFamily="34"/>
                <a:cs typeface="Times New Roman" pitchFamily="18"/>
              </a:rPr>
              <a:t> </a:t>
            </a:r>
          </a:p>
          <a:p>
            <a:pPr lvl="0" algn="ctr">
              <a:spcAft>
                <a:spcPts val="800"/>
              </a:spcAft>
              <a:buSzPct val="100000"/>
            </a:pPr>
            <a:endParaRPr lang="en-GB" sz="1400" b="1" kern="1200">
              <a:solidFill>
                <a:schemeClr val="dk1"/>
              </a:solidFill>
              <a:effectLst/>
              <a:latin typeface="Century Gothic" panose="020B0502020202020204" pitchFamily="34" charset="0"/>
              <a:ea typeface="+mn-ea"/>
              <a:cs typeface="+mn-cs"/>
            </a:endParaRPr>
          </a:p>
          <a:p>
            <a:pPr marL="342900" lvl="0" indent="-342900">
              <a:spcAft>
                <a:spcPts val="0"/>
              </a:spcAft>
              <a:buSzPct val="100000"/>
              <a:buFont typeface="Wingdings" pitchFamily="2"/>
              <a:buChar char="§"/>
            </a:pPr>
            <a:endParaRPr lang="en-GB" sz="1400">
              <a:latin typeface="Century Gothic" pitchFamily="34"/>
              <a:ea typeface="Calibri" pitchFamily="34"/>
              <a:cs typeface="Times New Roman" pitchFamily="18"/>
            </a:endParaRPr>
          </a:p>
          <a:p>
            <a:pPr marL="171450" lvl="0" indent="-171450">
              <a:buSzPct val="100000"/>
              <a:buFont typeface="Arial" pitchFamily="34"/>
              <a:buChar char="•"/>
            </a:pPr>
            <a:endParaRPr lang="en-GB" sz="1400" u="none" baseline="0">
              <a:latin typeface="Century Gothic" pitchFamily="34"/>
            </a:endParaRPr>
          </a:p>
          <a:p>
            <a:pPr lvl="0" algn="ctr">
              <a:buSzPct val="100000"/>
            </a:pPr>
            <a:endParaRPr lang="en-GB" sz="1400" b="1" baseline="0">
              <a:solidFill>
                <a:schemeClr val="tx1"/>
              </a:solidFill>
              <a:latin typeface="Century Gothic" pitchFamily="34"/>
            </a:endParaRPr>
          </a:p>
        </p:txBody>
      </p:sp>
      <p:sp>
        <p:nvSpPr>
          <p:cNvPr id="7" name="Rectangle 6">
            <a:extLst>
              <a:ext uri="{FF2B5EF4-FFF2-40B4-BE49-F238E27FC236}">
                <a16:creationId xmlns:a16="http://schemas.microsoft.com/office/drawing/2014/main" id="{5AE092BA-DEB3-40C3-846C-EDD1AA98C4F0}"/>
              </a:ext>
            </a:extLst>
          </p:cNvPr>
          <p:cNvSpPr/>
          <p:nvPr/>
        </p:nvSpPr>
        <p:spPr>
          <a:xfrm>
            <a:off x="525281" y="2315436"/>
            <a:ext cx="3545785" cy="389614"/>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latin typeface="Century Gothic" panose="020B0502020202020204" pitchFamily="34" charset="0"/>
              </a:rPr>
              <a:t>Early learning goal</a:t>
            </a:r>
          </a:p>
        </p:txBody>
      </p:sp>
      <p:sp>
        <p:nvSpPr>
          <p:cNvPr id="8" name="Rectangle 7">
            <a:extLst>
              <a:ext uri="{FF2B5EF4-FFF2-40B4-BE49-F238E27FC236}">
                <a16:creationId xmlns:a16="http://schemas.microsoft.com/office/drawing/2014/main" id="{CA106F46-E18F-4EF8-92E8-5901BEFBE0B1}"/>
              </a:ext>
            </a:extLst>
          </p:cNvPr>
          <p:cNvSpPr/>
          <p:nvPr/>
        </p:nvSpPr>
        <p:spPr>
          <a:xfrm>
            <a:off x="5144989" y="2315436"/>
            <a:ext cx="3545785" cy="389614"/>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latin typeface="Century Gothic" panose="020B0502020202020204" pitchFamily="34" charset="0"/>
              </a:rPr>
              <a:t>End of Year 1 expectation</a:t>
            </a:r>
          </a:p>
        </p:txBody>
      </p:sp>
      <p:sp>
        <p:nvSpPr>
          <p:cNvPr id="9" name="Rectangle 8">
            <a:extLst>
              <a:ext uri="{FF2B5EF4-FFF2-40B4-BE49-F238E27FC236}">
                <a16:creationId xmlns:a16="http://schemas.microsoft.com/office/drawing/2014/main" id="{699BE47F-C292-4CD0-94C6-55CB72317F2D}"/>
              </a:ext>
            </a:extLst>
          </p:cNvPr>
          <p:cNvSpPr/>
          <p:nvPr/>
        </p:nvSpPr>
        <p:spPr>
          <a:xfrm>
            <a:off x="1852901" y="1420285"/>
            <a:ext cx="5510254" cy="307777"/>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solidFill>
                  <a:schemeClr val="bg1"/>
                </a:solidFill>
                <a:latin typeface="Century Gothic" panose="020B0502020202020204" pitchFamily="34" charset="0"/>
              </a:rPr>
              <a:t>Expectations beyond EYFS</a:t>
            </a:r>
          </a:p>
        </p:txBody>
      </p:sp>
      <p:sp>
        <p:nvSpPr>
          <p:cNvPr id="3" name="Footer Placeholder 2">
            <a:extLst>
              <a:ext uri="{FF2B5EF4-FFF2-40B4-BE49-F238E27FC236}">
                <a16:creationId xmlns:a16="http://schemas.microsoft.com/office/drawing/2014/main" id="{A8B407BB-4AF5-C342-5335-720D9B76FC91}"/>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EAA7FEBD-AD9D-465F-9DA5-EE41844B6EA4}"/>
              </a:ext>
            </a:extLst>
          </p:cNvPr>
          <p:cNvSpPr>
            <a:spLocks noGrp="1"/>
          </p:cNvSpPr>
          <p:nvPr>
            <p:ph type="sldNum" sz="quarter" idx="12"/>
          </p:nvPr>
        </p:nvSpPr>
        <p:spPr/>
        <p:txBody>
          <a:bodyPr/>
          <a:lstStyle/>
          <a:p>
            <a:fld id="{ADBD1915-73F0-4A8D-B501-CF547A3FBDF8}" type="slidenum">
              <a:rPr lang="en-GB" smtClean="0"/>
              <a:t>52</a:t>
            </a:fld>
            <a:endParaRPr lang="en-GB"/>
          </a:p>
        </p:txBody>
      </p:sp>
    </p:spTree>
    <p:extLst>
      <p:ext uri="{BB962C8B-B14F-4D97-AF65-F5344CB8AC3E}">
        <p14:creationId xmlns:p14="http://schemas.microsoft.com/office/powerpoint/2010/main" val="113700231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93955E-2D3F-17DB-1401-F10D7427CADA}"/>
            </a:ext>
          </a:extLst>
        </p:cNvPr>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771F8424-CEE4-BED9-7B68-FB8145F0D180}"/>
              </a:ext>
            </a:extLst>
          </p:cNvPr>
          <p:cNvGraphicFramePr>
            <a:graphicFrameLocks noGrp="1"/>
          </p:cNvGraphicFramePr>
          <p:nvPr>
            <p:ph idx="1"/>
            <p:extLst>
              <p:ext uri="{D42A27DB-BD31-4B8C-83A1-F6EECF244321}">
                <p14:modId xmlns:p14="http://schemas.microsoft.com/office/powerpoint/2010/main" val="1640175516"/>
              </p:ext>
            </p:extLst>
          </p:nvPr>
        </p:nvGraphicFramePr>
        <p:xfrm>
          <a:off x="295275" y="225425"/>
          <a:ext cx="8482013" cy="741680"/>
        </p:xfrm>
        <a:graphic>
          <a:graphicData uri="http://schemas.openxmlformats.org/drawingml/2006/table">
            <a:tbl>
              <a:tblPr firstRow="1" bandRow="1">
                <a:tableStyleId>{5C22544A-7EE6-4342-B048-85BDC9FD1C3A}</a:tableStyleId>
              </a:tblPr>
              <a:tblGrid>
                <a:gridCol w="8482013">
                  <a:extLst>
                    <a:ext uri="{9D8B030D-6E8A-4147-A177-3AD203B41FA5}">
                      <a16:colId xmlns:a16="http://schemas.microsoft.com/office/drawing/2014/main" val="3754541971"/>
                    </a:ext>
                  </a:extLst>
                </a:gridCol>
              </a:tblGrid>
              <a:tr h="370840">
                <a:tc>
                  <a:txBody>
                    <a:bodyPr/>
                    <a:lstStyle/>
                    <a:p>
                      <a:pPr algn="ctr"/>
                      <a:r>
                        <a:rPr lang="en-GB">
                          <a:latin typeface="Century Gothic"/>
                        </a:rPr>
                        <a:t>UNDERSTANDING THE WORLD: Progress through nursery/FS1</a:t>
                      </a:r>
                      <a:endParaRPr lang="en-GB">
                        <a:latin typeface="Century Gothic" panose="020B0502020202020204" pitchFamily="34" charset="0"/>
                      </a:endParaRPr>
                    </a:p>
                  </a:txBody>
                  <a:tcPr>
                    <a:solidFill>
                      <a:srgbClr val="D280D0"/>
                    </a:solidFill>
                  </a:tcPr>
                </a:tc>
                <a:extLst>
                  <a:ext uri="{0D108BD9-81ED-4DB2-BD59-A6C34878D82A}">
                    <a16:rowId xmlns:a16="http://schemas.microsoft.com/office/drawing/2014/main" val="2121299838"/>
                  </a:ext>
                </a:extLst>
              </a:tr>
              <a:tr h="370840">
                <a:tc>
                  <a:txBody>
                    <a:bodyPr/>
                    <a:lstStyle/>
                    <a:p>
                      <a:pPr algn="ctr"/>
                      <a:r>
                        <a:rPr lang="en-GB" b="1">
                          <a:solidFill>
                            <a:srgbClr val="D280D0"/>
                          </a:solidFill>
                          <a:latin typeface="Century Gothic"/>
                        </a:rPr>
                        <a:t>The natural world</a:t>
                      </a:r>
                    </a:p>
                  </a:txBody>
                  <a:tcPr>
                    <a:noFill/>
                  </a:tcPr>
                </a:tc>
                <a:extLst>
                  <a:ext uri="{0D108BD9-81ED-4DB2-BD59-A6C34878D82A}">
                    <a16:rowId xmlns:a16="http://schemas.microsoft.com/office/drawing/2014/main" val="762247846"/>
                  </a:ext>
                </a:extLst>
              </a:tr>
            </a:tbl>
          </a:graphicData>
        </a:graphic>
      </p:graphicFrame>
      <p:sp>
        <p:nvSpPr>
          <p:cNvPr id="14" name="Rectangle 13">
            <a:extLst>
              <a:ext uri="{FF2B5EF4-FFF2-40B4-BE49-F238E27FC236}">
                <a16:creationId xmlns:a16="http://schemas.microsoft.com/office/drawing/2014/main" id="{5ED0DD3B-0BD8-2C35-49B5-BCC409F8E800}"/>
              </a:ext>
            </a:extLst>
          </p:cNvPr>
          <p:cNvSpPr/>
          <p:nvPr/>
        </p:nvSpPr>
        <p:spPr>
          <a:xfrm>
            <a:off x="295275" y="2897610"/>
            <a:ext cx="1838326" cy="31340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endParaRPr lang="en-GB" sz="1000" b="0" i="0" u="none" strike="noStrike" baseline="0">
              <a:latin typeface="Century Gothic" panose="020B0502020202020204" pitchFamily="34" charset="0"/>
            </a:endParaRPr>
          </a:p>
          <a:p>
            <a:pPr marL="171450" indent="-171450">
              <a:buFont typeface="Arial" panose="020B0604020202020204" pitchFamily="34" charset="0"/>
              <a:buChar char="•"/>
            </a:pPr>
            <a:endParaRPr lang="en-GB" sz="1000" b="1">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a:solidFill>
                <a:srgbClr val="000000"/>
              </a:solidFill>
              <a:latin typeface="Century Gothic" panose="020B0502020202020204" pitchFamily="34" charset="0"/>
            </a:endParaRPr>
          </a:p>
          <a:p>
            <a:pPr algn="l"/>
            <a:endParaRPr lang="en-GB" sz="1800" b="0" i="0" u="none" strike="noStrike" baseline="0">
              <a:solidFill>
                <a:srgbClr val="000000"/>
              </a:solidFill>
              <a:latin typeface="Calibri" panose="020F0502020204030204" pitchFamily="34" charset="0"/>
            </a:endParaRPr>
          </a:p>
          <a:p>
            <a:endParaRPr lang="en-GB" sz="1000" b="0" i="0" u="none" strike="noStrike" baseline="0">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a:solidFill>
                <a:srgbClr val="000000"/>
              </a:solidFill>
              <a:latin typeface="Century Gothic" panose="020B0502020202020204" pitchFamily="34" charset="0"/>
            </a:endParaRPr>
          </a:p>
          <a:p>
            <a:r>
              <a:rPr lang="en-GB" sz="1800" b="0" i="0" u="none" strike="noStrike" baseline="0">
                <a:solidFill>
                  <a:srgbClr val="000000"/>
                </a:solidFill>
                <a:latin typeface="Century Gothic"/>
              </a:rPr>
              <a:t>	</a:t>
            </a:r>
          </a:p>
          <a:p>
            <a:pPr marL="171450" indent="-171450">
              <a:buFont typeface="Arial" panose="020B0604020202020204" pitchFamily="34" charset="0"/>
              <a:buChar char="•"/>
            </a:pPr>
            <a:endParaRPr lang="en-GB" sz="1000" b="1" i="0" u="none" strike="noStrike" baseline="0">
              <a:solidFill>
                <a:srgbClr val="000000"/>
              </a:solidFill>
              <a:latin typeface="Century Gothic" panose="020B0502020202020204" pitchFamily="34" charset="0"/>
            </a:endParaRPr>
          </a:p>
          <a:p>
            <a:r>
              <a:rPr lang="en-GB" sz="1800" b="0" i="0" u="none" strike="noStrike" baseline="0">
                <a:solidFill>
                  <a:srgbClr val="000000"/>
                </a:solidFill>
                <a:latin typeface="Calibri"/>
                <a:cs typeface="Calibri"/>
              </a:rPr>
              <a:t>	</a:t>
            </a:r>
          </a:p>
          <a:p>
            <a:pPr marL="171450" indent="-171450">
              <a:buFont typeface="Arial" panose="020B0604020202020204" pitchFamily="34" charset="0"/>
              <a:buChar char="•"/>
            </a:pPr>
            <a:endParaRPr lang="en-GB" sz="1100" b="1" i="0" u="none" strike="noStrike" baseline="0">
              <a:solidFill>
                <a:srgbClr val="000000"/>
              </a:solidFill>
              <a:latin typeface="Century Gothic" panose="020B0502020202020204" pitchFamily="34" charset="0"/>
            </a:endParaRPr>
          </a:p>
          <a:p>
            <a:r>
              <a:rPr lang="en-GB" sz="1800" b="0" i="0" u="none" strike="noStrike" baseline="0">
                <a:solidFill>
                  <a:srgbClr val="000000"/>
                </a:solidFill>
                <a:latin typeface="Calibri"/>
                <a:cs typeface="Calibri"/>
              </a:rPr>
              <a:t>	</a:t>
            </a:r>
          </a:p>
        </p:txBody>
      </p:sp>
      <p:sp>
        <p:nvSpPr>
          <p:cNvPr id="17" name="Rectangle 16">
            <a:extLst>
              <a:ext uri="{FF2B5EF4-FFF2-40B4-BE49-F238E27FC236}">
                <a16:creationId xmlns:a16="http://schemas.microsoft.com/office/drawing/2014/main" id="{2B446EF8-48A5-6CFE-59AA-F492FF47147A}"/>
              </a:ext>
            </a:extLst>
          </p:cNvPr>
          <p:cNvSpPr/>
          <p:nvPr/>
        </p:nvSpPr>
        <p:spPr>
          <a:xfrm>
            <a:off x="2509836" y="2897610"/>
            <a:ext cx="1838326" cy="26223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171450" indent="-171450">
              <a:buFont typeface="Arial" panose="020B0604020202020204" pitchFamily="34" charset="0"/>
              <a:buChar char="•"/>
            </a:pPr>
            <a:endParaRPr lang="en-GB" sz="1000" b="1" i="0" u="none" strike="noStrike" baseline="0">
              <a:solidFill>
                <a:srgbClr val="000000"/>
              </a:solidFill>
              <a:latin typeface="Century Gothic" panose="020B0502020202020204" pitchFamily="34" charset="0"/>
            </a:endParaRPr>
          </a:p>
        </p:txBody>
      </p:sp>
      <p:sp>
        <p:nvSpPr>
          <p:cNvPr id="18" name="Rectangle 17">
            <a:extLst>
              <a:ext uri="{FF2B5EF4-FFF2-40B4-BE49-F238E27FC236}">
                <a16:creationId xmlns:a16="http://schemas.microsoft.com/office/drawing/2014/main" id="{1D69B91D-B15B-EE96-4CAD-E07D9D69570F}"/>
              </a:ext>
            </a:extLst>
          </p:cNvPr>
          <p:cNvSpPr/>
          <p:nvPr/>
        </p:nvSpPr>
        <p:spPr>
          <a:xfrm>
            <a:off x="4724399" y="1860546"/>
            <a:ext cx="1838326" cy="429825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endParaRPr lang="en-GB" sz="1800" b="0" i="0" u="none" strike="noStrike" baseline="0">
              <a:latin typeface="Calibri" panose="020F0502020204030204" pitchFamily="34" charset="0"/>
            </a:endParaRPr>
          </a:p>
          <a:p>
            <a:pPr>
              <a:buFont typeface="Arial" panose="020B0604020202020204" pitchFamily="34" charset="0"/>
              <a:buChar char="•"/>
            </a:pPr>
            <a:endParaRPr lang="en-GB" sz="1000">
              <a:solidFill>
                <a:schemeClr val="tx1"/>
              </a:solidFill>
              <a:latin typeface="Calibri" panose="020F0502020204030204" pitchFamily="34" charset="0"/>
              <a:cs typeface="Calibri" panose="020F0502020204030204" pitchFamily="34" charset="0"/>
            </a:endParaRPr>
          </a:p>
          <a:p>
            <a:pPr>
              <a:buFont typeface="Arial" panose="020B0604020202020204" pitchFamily="34" charset="0"/>
              <a:buChar char="•"/>
            </a:pPr>
            <a:endParaRPr lang="en-GB" sz="1000">
              <a:solidFill>
                <a:schemeClr val="tx1"/>
              </a:solidFill>
              <a:latin typeface="Century Gothic"/>
              <a:cs typeface="Calibri"/>
            </a:endParaRPr>
          </a:p>
          <a:p>
            <a:pPr>
              <a:buFont typeface="Arial" panose="020B0604020202020204" pitchFamily="34" charset="0"/>
              <a:buChar char="•"/>
            </a:pPr>
            <a:r>
              <a:rPr lang="en-GB" sz="1000" b="1">
                <a:solidFill>
                  <a:schemeClr val="tx1"/>
                </a:solidFill>
                <a:latin typeface="Century Gothic"/>
              </a:rPr>
              <a:t>Talk about what they see, using a wide vocabulary.</a:t>
            </a:r>
            <a:endParaRPr lang="en-GB" sz="1000" b="1">
              <a:solidFill>
                <a:schemeClr val="tx1"/>
              </a:solidFill>
              <a:latin typeface="Century Gothic"/>
              <a:cs typeface="Calibri"/>
            </a:endParaRPr>
          </a:p>
          <a:p>
            <a:pPr>
              <a:buFont typeface="Arial" panose="020B0604020202020204" pitchFamily="34" charset="0"/>
              <a:buChar char="•"/>
            </a:pPr>
            <a:r>
              <a:rPr lang="en-GB" sz="1000" b="1">
                <a:solidFill>
                  <a:schemeClr val="tx1"/>
                </a:solidFill>
                <a:latin typeface="Century Gothic"/>
              </a:rPr>
              <a:t>Plant seeds and care for growing plants.</a:t>
            </a:r>
            <a:endParaRPr lang="en-GB" sz="1000" b="1">
              <a:solidFill>
                <a:schemeClr val="tx1"/>
              </a:solidFill>
              <a:latin typeface="Century Gothic"/>
              <a:cs typeface="Calibri"/>
            </a:endParaRPr>
          </a:p>
          <a:p>
            <a:pPr>
              <a:buFont typeface="Arial" panose="020B0604020202020204" pitchFamily="34" charset="0"/>
              <a:buChar char="•"/>
            </a:pPr>
            <a:r>
              <a:rPr lang="en-GB" sz="1000" b="1">
                <a:solidFill>
                  <a:schemeClr val="tx1"/>
                </a:solidFill>
                <a:latin typeface="Century Gothic"/>
              </a:rPr>
              <a:t>Understand the key features of the life cycle of a plant and an animal.</a:t>
            </a:r>
            <a:endParaRPr lang="en-GB" sz="1000" b="1">
              <a:solidFill>
                <a:schemeClr val="tx1"/>
              </a:solidFill>
              <a:latin typeface="Century Gothic"/>
              <a:cs typeface="Calibri"/>
            </a:endParaRPr>
          </a:p>
          <a:p>
            <a:pPr>
              <a:buFont typeface="Arial" panose="020B0604020202020204" pitchFamily="34" charset="0"/>
              <a:buChar char="•"/>
            </a:pPr>
            <a:r>
              <a:rPr lang="en-GB" sz="1000" b="1">
                <a:solidFill>
                  <a:schemeClr val="tx1"/>
                </a:solidFill>
                <a:latin typeface="Century Gothic"/>
              </a:rPr>
              <a:t>Begin to understand the need to respect and care for the natural environment and all living things.</a:t>
            </a:r>
            <a:endParaRPr lang="en-GB" sz="1000" b="1">
              <a:solidFill>
                <a:schemeClr val="tx1"/>
              </a:solidFill>
              <a:latin typeface="Century Gothic"/>
              <a:cs typeface="Calibri"/>
            </a:endParaRPr>
          </a:p>
          <a:p>
            <a:pPr>
              <a:buFont typeface="Arial" panose="020B0604020202020204" pitchFamily="34" charset="0"/>
              <a:buChar char="•"/>
            </a:pPr>
            <a:r>
              <a:rPr lang="en-GB" sz="1000" b="1">
                <a:solidFill>
                  <a:schemeClr val="tx1"/>
                </a:solidFill>
                <a:latin typeface="Century Gothic"/>
              </a:rPr>
              <a:t>Explore and talk about different forces they can feel.</a:t>
            </a:r>
            <a:endParaRPr lang="en-GB" sz="1000" b="1">
              <a:solidFill>
                <a:schemeClr val="tx1"/>
              </a:solidFill>
              <a:latin typeface="Century Gothic"/>
              <a:cs typeface="Calibri"/>
            </a:endParaRPr>
          </a:p>
          <a:p>
            <a:endParaRPr lang="en-GB" sz="1000" b="0" i="0" u="none" strike="noStrike" baseline="0">
              <a:solidFill>
                <a:schemeClr val="tx1"/>
              </a:solidFill>
              <a:latin typeface="Century Gothic"/>
              <a:cs typeface="Calibri"/>
            </a:endParaRPr>
          </a:p>
        </p:txBody>
      </p:sp>
      <p:sp>
        <p:nvSpPr>
          <p:cNvPr id="19" name="Rectangle 18">
            <a:extLst>
              <a:ext uri="{FF2B5EF4-FFF2-40B4-BE49-F238E27FC236}">
                <a16:creationId xmlns:a16="http://schemas.microsoft.com/office/drawing/2014/main" id="{828EA578-C2FF-DAC8-B439-3892EA630679}"/>
              </a:ext>
            </a:extLst>
          </p:cNvPr>
          <p:cNvSpPr/>
          <p:nvPr/>
        </p:nvSpPr>
        <p:spPr>
          <a:xfrm>
            <a:off x="6938962" y="2897609"/>
            <a:ext cx="1838326" cy="34131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171450" indent="-171450">
              <a:buFont typeface="Arial" panose="020B0604020202020204" pitchFamily="34" charset="0"/>
              <a:buChar char="•"/>
            </a:pPr>
            <a:endParaRPr lang="en-GB" sz="1000" b="1" i="1" u="none" strike="noStrike" baseline="0" dirty="0">
              <a:solidFill>
                <a:srgbClr val="000000"/>
              </a:solidFill>
              <a:latin typeface="Century Gothic" panose="020B0502020202020204" pitchFamily="34" charset="0"/>
            </a:endParaRPr>
          </a:p>
          <a:p>
            <a:pPr marL="171450" indent="-171450">
              <a:buFont typeface="Arial,Sans-Serif" panose="020B0604020202020204" pitchFamily="34" charset="0"/>
              <a:buChar char="•"/>
            </a:pPr>
            <a:r>
              <a:rPr lang="en-GB" sz="1000" b="1" dirty="0">
                <a:solidFill>
                  <a:srgbClr val="000000"/>
                </a:solidFill>
                <a:latin typeface="Century Gothic" panose="020B0502020202020204" pitchFamily="34" charset="0"/>
              </a:rPr>
              <a:t>Asking questions about aspects of their familiar world such as the place where they live or the natural world;</a:t>
            </a:r>
            <a:endParaRPr lang="en-US" sz="1000" dirty="0">
              <a:solidFill>
                <a:srgbClr val="000000"/>
              </a:solidFill>
              <a:latin typeface="Century Gothic" panose="020B0502020202020204" pitchFamily="34" charset="0"/>
            </a:endParaRPr>
          </a:p>
          <a:p>
            <a:pPr marL="171450" indent="-171450">
              <a:buFont typeface="Arial,Sans-Serif" panose="020B0604020202020204" pitchFamily="34" charset="0"/>
              <a:buChar char="•"/>
            </a:pPr>
            <a:r>
              <a:rPr lang="en-GB" sz="1000" b="1" dirty="0">
                <a:solidFill>
                  <a:srgbClr val="000000"/>
                </a:solidFill>
                <a:latin typeface="Century Gothic" panose="020B0502020202020204" pitchFamily="34" charset="0"/>
              </a:rPr>
              <a:t>Talking about some of the things they have observed such as plants, animals, natural and found objects;</a:t>
            </a:r>
            <a:endParaRPr lang="en-US" sz="1000" dirty="0">
              <a:solidFill>
                <a:srgbClr val="000000"/>
              </a:solidFill>
              <a:latin typeface="Century Gothic" panose="020B0502020202020204" pitchFamily="34" charset="0"/>
            </a:endParaRPr>
          </a:p>
          <a:p>
            <a:pPr marL="171450" indent="-171450">
              <a:buFont typeface="Arial,Sans-Serif" panose="020B0604020202020204" pitchFamily="34" charset="0"/>
              <a:buChar char="•"/>
            </a:pPr>
            <a:r>
              <a:rPr lang="en-GB" sz="1000" b="1" dirty="0">
                <a:solidFill>
                  <a:srgbClr val="000000"/>
                </a:solidFill>
                <a:latin typeface="Century Gothic"/>
              </a:rPr>
              <a:t>Talking about why things happen and how things work; </a:t>
            </a:r>
            <a:endParaRPr lang="en-US" sz="1000" dirty="0">
              <a:solidFill>
                <a:srgbClr val="000000"/>
              </a:solidFill>
              <a:latin typeface="Century Gothic"/>
            </a:endParaRPr>
          </a:p>
          <a:p>
            <a:pPr marL="171450" indent="-171450">
              <a:buFont typeface="Arial,Sans-Serif" panose="020B0604020202020204" pitchFamily="34" charset="0"/>
              <a:buChar char="•"/>
            </a:pPr>
            <a:r>
              <a:rPr lang="en-GB" sz="1000" b="1" dirty="0">
                <a:solidFill>
                  <a:srgbClr val="000000"/>
                </a:solidFill>
                <a:latin typeface="Century Gothic"/>
              </a:rPr>
              <a:t>Starting to develop an understanding of growth, decay and changes over time;</a:t>
            </a:r>
            <a:endParaRPr lang="en-US" sz="1000" dirty="0">
              <a:solidFill>
                <a:srgbClr val="000000"/>
              </a:solidFill>
              <a:latin typeface="Century Gothic"/>
            </a:endParaRPr>
          </a:p>
          <a:p>
            <a:pPr marL="171450" indent="-171450">
              <a:buFont typeface="Arial,Sans-Serif" panose="020B0604020202020204" pitchFamily="34" charset="0"/>
              <a:buChar char="•"/>
            </a:pPr>
            <a:r>
              <a:rPr lang="en-GB" sz="1000" b="1" dirty="0">
                <a:solidFill>
                  <a:srgbClr val="000000"/>
                </a:solidFill>
                <a:latin typeface="Century Gothic"/>
              </a:rPr>
              <a:t>Showing care and concern for living things and the environment.</a:t>
            </a:r>
            <a:endParaRPr lang="en-GB" dirty="0">
              <a:latin typeface="Century Gothic"/>
            </a:endParaRPr>
          </a:p>
          <a:p>
            <a:endParaRPr lang="en-GB" sz="1200" b="1" u="none" strike="noStrike" baseline="0" dirty="0">
              <a:solidFill>
                <a:srgbClr val="000000"/>
              </a:solidFill>
              <a:latin typeface="Century Gothic" panose="020B0502020202020204" pitchFamily="34" charset="0"/>
            </a:endParaRPr>
          </a:p>
        </p:txBody>
      </p:sp>
      <p:sp>
        <p:nvSpPr>
          <p:cNvPr id="20" name="Rectangle 19">
            <a:extLst>
              <a:ext uri="{FF2B5EF4-FFF2-40B4-BE49-F238E27FC236}">
                <a16:creationId xmlns:a16="http://schemas.microsoft.com/office/drawing/2014/main" id="{9B14802D-19F3-9DBB-3EB6-5DB0D5CB71C5}"/>
              </a:ext>
            </a:extLst>
          </p:cNvPr>
          <p:cNvSpPr/>
          <p:nvPr/>
        </p:nvSpPr>
        <p:spPr>
          <a:xfrm>
            <a:off x="6938962" y="1859385"/>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working at the expected level will:</a:t>
            </a:r>
          </a:p>
        </p:txBody>
      </p:sp>
      <p:sp>
        <p:nvSpPr>
          <p:cNvPr id="21" name="TextBox 20">
            <a:extLst>
              <a:ext uri="{FF2B5EF4-FFF2-40B4-BE49-F238E27FC236}">
                <a16:creationId xmlns:a16="http://schemas.microsoft.com/office/drawing/2014/main" id="{88149504-C13F-A6DD-D55B-43640D778C79}"/>
              </a:ext>
            </a:extLst>
          </p:cNvPr>
          <p:cNvSpPr txBox="1"/>
          <p:nvPr/>
        </p:nvSpPr>
        <p:spPr>
          <a:xfrm>
            <a:off x="6938962" y="1380159"/>
            <a:ext cx="1838326" cy="307777"/>
          </a:xfrm>
          <a:prstGeom prst="rect">
            <a:avLst/>
          </a:prstGeom>
          <a:noFill/>
        </p:spPr>
        <p:txBody>
          <a:bodyPr wrap="square" lIns="91440" tIns="45720" rIns="91440" bIns="45720" rtlCol="0" anchor="t">
            <a:spAutoFit/>
          </a:bodyPr>
          <a:lstStyle/>
          <a:p>
            <a:pPr algn="ctr"/>
            <a:r>
              <a:rPr lang="en-GB" sz="1400" b="1">
                <a:solidFill>
                  <a:srgbClr val="D280D0"/>
                </a:solidFill>
                <a:latin typeface="Century Gothic"/>
              </a:rPr>
              <a:t>End of nursery/FS1</a:t>
            </a:r>
            <a:endParaRPr lang="en-GB" sz="1400" b="1">
              <a:solidFill>
                <a:srgbClr val="D280D0"/>
              </a:solidFill>
              <a:latin typeface="Century Gothic" panose="020B0502020202020204" pitchFamily="34" charset="0"/>
            </a:endParaRPr>
          </a:p>
        </p:txBody>
      </p:sp>
      <p:sp>
        <p:nvSpPr>
          <p:cNvPr id="22" name="Rectangle 21">
            <a:extLst>
              <a:ext uri="{FF2B5EF4-FFF2-40B4-BE49-F238E27FC236}">
                <a16:creationId xmlns:a16="http://schemas.microsoft.com/office/drawing/2014/main" id="{2716BB85-BFB7-071C-CBEB-3B53FA69D4E7}"/>
              </a:ext>
            </a:extLst>
          </p:cNvPr>
          <p:cNvSpPr/>
          <p:nvPr/>
        </p:nvSpPr>
        <p:spPr>
          <a:xfrm>
            <a:off x="295275" y="1859385"/>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3" name="TextBox 22">
            <a:extLst>
              <a:ext uri="{FF2B5EF4-FFF2-40B4-BE49-F238E27FC236}">
                <a16:creationId xmlns:a16="http://schemas.microsoft.com/office/drawing/2014/main" id="{1A68D490-8235-F0D4-4CD8-F3AB4A9546F5}"/>
              </a:ext>
            </a:extLst>
          </p:cNvPr>
          <p:cNvSpPr txBox="1"/>
          <p:nvPr/>
        </p:nvSpPr>
        <p:spPr>
          <a:xfrm>
            <a:off x="295275" y="1380159"/>
            <a:ext cx="1838326" cy="307777"/>
          </a:xfrm>
          <a:prstGeom prst="rect">
            <a:avLst/>
          </a:prstGeom>
          <a:noFill/>
        </p:spPr>
        <p:txBody>
          <a:bodyPr wrap="square" lIns="91440" tIns="45720" rIns="91440" bIns="45720" rtlCol="0" anchor="t">
            <a:spAutoFit/>
          </a:bodyPr>
          <a:lstStyle/>
          <a:p>
            <a:pPr algn="ctr"/>
            <a:r>
              <a:rPr lang="en-GB" sz="1400" b="1">
                <a:solidFill>
                  <a:srgbClr val="D280D0"/>
                </a:solidFill>
                <a:latin typeface="Century Gothic"/>
              </a:rPr>
              <a:t>Entry to nursery</a:t>
            </a:r>
          </a:p>
        </p:txBody>
      </p:sp>
      <p:sp>
        <p:nvSpPr>
          <p:cNvPr id="24" name="TextBox 23">
            <a:extLst>
              <a:ext uri="{FF2B5EF4-FFF2-40B4-BE49-F238E27FC236}">
                <a16:creationId xmlns:a16="http://schemas.microsoft.com/office/drawing/2014/main" id="{893CFD23-5AF8-548F-CC66-1936A4EDF7BE}"/>
              </a:ext>
            </a:extLst>
          </p:cNvPr>
          <p:cNvSpPr txBox="1"/>
          <p:nvPr/>
        </p:nvSpPr>
        <p:spPr>
          <a:xfrm>
            <a:off x="2324100" y="1380158"/>
            <a:ext cx="2024062"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autumn term</a:t>
            </a:r>
          </a:p>
        </p:txBody>
      </p:sp>
      <p:sp>
        <p:nvSpPr>
          <p:cNvPr id="25" name="TextBox 24">
            <a:extLst>
              <a:ext uri="{FF2B5EF4-FFF2-40B4-BE49-F238E27FC236}">
                <a16:creationId xmlns:a16="http://schemas.microsoft.com/office/drawing/2014/main" id="{011E53BE-0B6C-BECC-F4A4-251EA7F0F23C}"/>
              </a:ext>
            </a:extLst>
          </p:cNvPr>
          <p:cNvSpPr txBox="1"/>
          <p:nvPr/>
        </p:nvSpPr>
        <p:spPr>
          <a:xfrm>
            <a:off x="4724399" y="1380158"/>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spring term</a:t>
            </a:r>
          </a:p>
        </p:txBody>
      </p:sp>
      <p:sp>
        <p:nvSpPr>
          <p:cNvPr id="26" name="Rectangle 25">
            <a:extLst>
              <a:ext uri="{FF2B5EF4-FFF2-40B4-BE49-F238E27FC236}">
                <a16:creationId xmlns:a16="http://schemas.microsoft.com/office/drawing/2014/main" id="{DFCCF496-BC79-0F15-15B6-8A065E57C287}"/>
              </a:ext>
            </a:extLst>
          </p:cNvPr>
          <p:cNvSpPr/>
          <p:nvPr/>
        </p:nvSpPr>
        <p:spPr>
          <a:xfrm>
            <a:off x="2509836" y="1859384"/>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7" name="Rectangle 26">
            <a:extLst>
              <a:ext uri="{FF2B5EF4-FFF2-40B4-BE49-F238E27FC236}">
                <a16:creationId xmlns:a16="http://schemas.microsoft.com/office/drawing/2014/main" id="{D510474B-DDC4-8740-21E6-182D1118B1A4}"/>
              </a:ext>
            </a:extLst>
          </p:cNvPr>
          <p:cNvSpPr/>
          <p:nvPr/>
        </p:nvSpPr>
        <p:spPr>
          <a:xfrm>
            <a:off x="4724399" y="1859383"/>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3" name="Footer Placeholder 2">
            <a:extLst>
              <a:ext uri="{FF2B5EF4-FFF2-40B4-BE49-F238E27FC236}">
                <a16:creationId xmlns:a16="http://schemas.microsoft.com/office/drawing/2014/main" id="{12515974-4468-F360-2B04-7499A7A1C2CA}"/>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0787F824-EDB9-1D71-88DE-C593AB77D309}"/>
              </a:ext>
            </a:extLst>
          </p:cNvPr>
          <p:cNvSpPr>
            <a:spLocks noGrp="1"/>
          </p:cNvSpPr>
          <p:nvPr>
            <p:ph type="sldNum" sz="quarter" idx="12"/>
          </p:nvPr>
        </p:nvSpPr>
        <p:spPr/>
        <p:txBody>
          <a:bodyPr/>
          <a:lstStyle/>
          <a:p>
            <a:fld id="{ADBD1915-73F0-4A8D-B501-CF547A3FBDF8}" type="slidenum">
              <a:rPr lang="en-GB" smtClean="0"/>
              <a:t>53</a:t>
            </a:fld>
            <a:endParaRPr lang="en-GB"/>
          </a:p>
        </p:txBody>
      </p:sp>
      <p:graphicFrame>
        <p:nvGraphicFramePr>
          <p:cNvPr id="5" name="Table 4">
            <a:extLst>
              <a:ext uri="{FF2B5EF4-FFF2-40B4-BE49-F238E27FC236}">
                <a16:creationId xmlns:a16="http://schemas.microsoft.com/office/drawing/2014/main" id="{1D0A3E41-63EC-F600-B7BD-32488740F83E}"/>
              </a:ext>
            </a:extLst>
          </p:cNvPr>
          <p:cNvGraphicFramePr>
            <a:graphicFrameLocks noGrp="1"/>
          </p:cNvGraphicFramePr>
          <p:nvPr>
            <p:extLst>
              <p:ext uri="{D42A27DB-BD31-4B8C-83A1-F6EECF244321}">
                <p14:modId xmlns:p14="http://schemas.microsoft.com/office/powerpoint/2010/main" val="2409418052"/>
              </p:ext>
            </p:extLst>
          </p:nvPr>
        </p:nvGraphicFramePr>
        <p:xfrm>
          <a:off x="238125" y="2880360"/>
          <a:ext cx="1968565" cy="2007194"/>
        </p:xfrm>
        <a:graphic>
          <a:graphicData uri="http://schemas.openxmlformats.org/drawingml/2006/table">
            <a:tbl>
              <a:tblPr firstRow="1" bandRow="1">
                <a:tableStyleId>{5C22544A-7EE6-4342-B048-85BDC9FD1C3A}</a:tableStyleId>
              </a:tblPr>
              <a:tblGrid>
                <a:gridCol w="1968565">
                  <a:extLst>
                    <a:ext uri="{9D8B030D-6E8A-4147-A177-3AD203B41FA5}">
                      <a16:colId xmlns:a16="http://schemas.microsoft.com/office/drawing/2014/main" val="3444685744"/>
                    </a:ext>
                  </a:extLst>
                </a:gridCol>
              </a:tblGrid>
              <a:tr h="2007194">
                <a:tc>
                  <a:txBody>
                    <a:bodyPr/>
                    <a:lstStyle/>
                    <a:p>
                      <a:pPr marL="171450" indent="-171450">
                        <a:buFont typeface="Arial"/>
                        <a:buChar char="•"/>
                      </a:pPr>
                      <a:r>
                        <a:rPr lang="en-GB" sz="1050">
                          <a:solidFill>
                            <a:schemeClr val="tx1"/>
                          </a:solidFill>
                          <a:effectLst/>
                          <a:latin typeface="Century Gothic"/>
                        </a:rPr>
                        <a:t>Explore materials with different properties. </a:t>
                      </a:r>
                    </a:p>
                    <a:p>
                      <a:pPr marL="171450" lvl="0" indent="-171450">
                        <a:buFont typeface="Arial"/>
                        <a:buChar char="•"/>
                      </a:pPr>
                      <a:r>
                        <a:rPr lang="en-GB" sz="1050">
                          <a:solidFill>
                            <a:schemeClr val="tx1"/>
                          </a:solidFill>
                          <a:effectLst/>
                          <a:latin typeface="Century Gothic"/>
                        </a:rPr>
                        <a:t>Explore natural materials, indoors and outside. </a:t>
                      </a:r>
                    </a:p>
                    <a:p>
                      <a:pPr marL="171450" lvl="0" indent="-171450">
                        <a:buFont typeface="Arial"/>
                        <a:buChar char="•"/>
                      </a:pPr>
                      <a:r>
                        <a:rPr lang="en-GB" sz="1050">
                          <a:solidFill>
                            <a:schemeClr val="tx1"/>
                          </a:solidFill>
                          <a:effectLst/>
                          <a:latin typeface="Century Gothic"/>
                        </a:rPr>
                        <a:t>Explore and respond to different natural phenomena in their setting and on trips. </a:t>
                      </a:r>
                      <a:endParaRPr lang="en-US" sz="1050">
                        <a:latin typeface="Century Gothic"/>
                      </a:endParaRPr>
                    </a:p>
                  </a:txBody>
                  <a:tcPr anchor="ctr">
                    <a:lnL w="0" cap="flat" cmpd="sng" algn="ctr">
                      <a:noFill/>
                      <a:prstDash val="solid"/>
                      <a:round/>
                      <a:headEnd type="none" w="med" len="med"/>
                      <a:tailEnd type="none" w="med" len="med"/>
                    </a:lnL>
                    <a:lnR w="0" cap="flat" cmpd="sng" algn="ctr">
                      <a:noFill/>
                      <a:prstDash val="solid"/>
                      <a:round/>
                      <a:headEnd type="none" w="med" len="med"/>
                      <a:tailEnd type="none" w="med" len="med"/>
                    </a:lnR>
                    <a:lnT w="0" cap="flat" cmpd="sng" algn="ctr">
                      <a:noFill/>
                      <a:prstDash val="solid"/>
                      <a:round/>
                      <a:headEnd type="none" w="med" len="med"/>
                      <a:tailEnd type="none" w="med" len="med"/>
                    </a:lnT>
                    <a:lnB w="0" cap="flat" cmpd="sng" algn="ctr">
                      <a:noFill/>
                      <a:prstDash val="solid"/>
                      <a:round/>
                      <a:headEnd type="none" w="med" len="med"/>
                      <a:tailEnd type="none" w="med" len="med"/>
                    </a:lnB>
                    <a:solidFill>
                      <a:srgbClr val="FFFFFF"/>
                    </a:solidFill>
                  </a:tcPr>
                </a:tc>
                <a:extLst>
                  <a:ext uri="{0D108BD9-81ED-4DB2-BD59-A6C34878D82A}">
                    <a16:rowId xmlns:a16="http://schemas.microsoft.com/office/drawing/2014/main" val="2554653551"/>
                  </a:ext>
                </a:extLst>
              </a:tr>
            </a:tbl>
          </a:graphicData>
        </a:graphic>
      </p:graphicFrame>
      <p:sp>
        <p:nvSpPr>
          <p:cNvPr id="7" name="TextBox 6">
            <a:extLst>
              <a:ext uri="{FF2B5EF4-FFF2-40B4-BE49-F238E27FC236}">
                <a16:creationId xmlns:a16="http://schemas.microsoft.com/office/drawing/2014/main" id="{31D1EA53-30F4-9AAA-2B75-37C0C004EFB5}"/>
              </a:ext>
            </a:extLst>
          </p:cNvPr>
          <p:cNvSpPr txBox="1"/>
          <p:nvPr/>
        </p:nvSpPr>
        <p:spPr>
          <a:xfrm>
            <a:off x="2509024" y="3100039"/>
            <a:ext cx="1739591" cy="147732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171450" indent="-171450">
              <a:buFont typeface="Arial"/>
              <a:buChar char="•"/>
            </a:pPr>
            <a:r>
              <a:rPr lang="en-GB" sz="1000" b="1">
                <a:latin typeface="Century Gothic"/>
              </a:rPr>
              <a:t>Use all their senses in hands-on exploration of natural materials. </a:t>
            </a:r>
            <a:endParaRPr lang="en-US" sz="1000" b="1">
              <a:latin typeface="Century Gothic"/>
              <a:cs typeface="Calibri"/>
            </a:endParaRPr>
          </a:p>
          <a:p>
            <a:pPr marL="171450" indent="-171450">
              <a:buFont typeface="Arial"/>
              <a:buChar char="•"/>
            </a:pPr>
            <a:r>
              <a:rPr lang="en-GB" sz="1000" b="1">
                <a:latin typeface="Century Gothic"/>
              </a:rPr>
              <a:t>Explore how things work.</a:t>
            </a:r>
            <a:endParaRPr lang="en-GB" sz="1000" b="1">
              <a:latin typeface="Century Gothic"/>
              <a:cs typeface="Calibri"/>
            </a:endParaRPr>
          </a:p>
          <a:p>
            <a:pPr marL="171450" indent="-171450">
              <a:buFont typeface="Arial"/>
              <a:buChar char="•"/>
            </a:pPr>
            <a:r>
              <a:rPr lang="en-GB" sz="1000" b="1">
                <a:latin typeface="Century Gothic"/>
                <a:cs typeface="Calibri"/>
              </a:rPr>
              <a:t>Explore collection of materials with similar and/or different properties</a:t>
            </a:r>
            <a:r>
              <a:rPr lang="en-GB" sz="1000">
                <a:latin typeface="Century Gothic"/>
                <a:cs typeface="Calibri" panose="020F0502020204030204"/>
              </a:rPr>
              <a:t>.</a:t>
            </a:r>
            <a:endParaRPr lang="en-GB" sz="1000">
              <a:cs typeface="Calibri" panose="020F0502020204030204"/>
            </a:endParaRPr>
          </a:p>
        </p:txBody>
      </p:sp>
    </p:spTree>
    <p:extLst>
      <p:ext uri="{BB962C8B-B14F-4D97-AF65-F5344CB8AC3E}">
        <p14:creationId xmlns:p14="http://schemas.microsoft.com/office/powerpoint/2010/main" val="429052236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8F294A4B-6C27-433C-B7D3-6162B6429A26}"/>
              </a:ext>
            </a:extLst>
          </p:cNvPr>
          <p:cNvGraphicFramePr>
            <a:graphicFrameLocks noGrp="1"/>
          </p:cNvGraphicFramePr>
          <p:nvPr>
            <p:ph idx="1"/>
            <p:extLst>
              <p:ext uri="{D42A27DB-BD31-4B8C-83A1-F6EECF244321}">
                <p14:modId xmlns:p14="http://schemas.microsoft.com/office/powerpoint/2010/main" val="2302043883"/>
              </p:ext>
            </p:extLst>
          </p:nvPr>
        </p:nvGraphicFramePr>
        <p:xfrm>
          <a:off x="295275" y="225425"/>
          <a:ext cx="8482013" cy="741680"/>
        </p:xfrm>
        <a:graphic>
          <a:graphicData uri="http://schemas.openxmlformats.org/drawingml/2006/table">
            <a:tbl>
              <a:tblPr firstRow="1" bandRow="1">
                <a:tableStyleId>{5C22544A-7EE6-4342-B048-85BDC9FD1C3A}</a:tableStyleId>
              </a:tblPr>
              <a:tblGrid>
                <a:gridCol w="8482013">
                  <a:extLst>
                    <a:ext uri="{9D8B030D-6E8A-4147-A177-3AD203B41FA5}">
                      <a16:colId xmlns:a16="http://schemas.microsoft.com/office/drawing/2014/main" val="3754541971"/>
                    </a:ext>
                  </a:extLst>
                </a:gridCol>
              </a:tblGrid>
              <a:tr h="370840">
                <a:tc>
                  <a:txBody>
                    <a:bodyPr/>
                    <a:lstStyle/>
                    <a:p>
                      <a:pPr algn="ctr"/>
                      <a:r>
                        <a:rPr lang="en-GB">
                          <a:latin typeface="Century Gothic" panose="020B0502020202020204" pitchFamily="34" charset="0"/>
                        </a:rPr>
                        <a:t>UNDERSTANDING THE WORLD: Progress through reception</a:t>
                      </a:r>
                    </a:p>
                  </a:txBody>
                  <a:tcPr>
                    <a:solidFill>
                      <a:srgbClr val="D280D0"/>
                    </a:solidFill>
                  </a:tcPr>
                </a:tc>
                <a:extLst>
                  <a:ext uri="{0D108BD9-81ED-4DB2-BD59-A6C34878D82A}">
                    <a16:rowId xmlns:a16="http://schemas.microsoft.com/office/drawing/2014/main" val="2121299838"/>
                  </a:ext>
                </a:extLst>
              </a:tr>
              <a:tr h="370840">
                <a:tc>
                  <a:txBody>
                    <a:bodyPr/>
                    <a:lstStyle/>
                    <a:p>
                      <a:pPr algn="ctr"/>
                      <a:r>
                        <a:rPr lang="en-GB" b="1">
                          <a:solidFill>
                            <a:srgbClr val="D280D0"/>
                          </a:solidFill>
                          <a:latin typeface="Century Gothic" panose="020B0502020202020204" pitchFamily="34" charset="0"/>
                        </a:rPr>
                        <a:t>The natural world</a:t>
                      </a:r>
                    </a:p>
                  </a:txBody>
                  <a:tcPr>
                    <a:noFill/>
                  </a:tcPr>
                </a:tc>
                <a:extLst>
                  <a:ext uri="{0D108BD9-81ED-4DB2-BD59-A6C34878D82A}">
                    <a16:rowId xmlns:a16="http://schemas.microsoft.com/office/drawing/2014/main" val="762247846"/>
                  </a:ext>
                </a:extLst>
              </a:tr>
            </a:tbl>
          </a:graphicData>
        </a:graphic>
      </p:graphicFrame>
      <p:sp>
        <p:nvSpPr>
          <p:cNvPr id="14" name="Rectangle 13">
            <a:extLst>
              <a:ext uri="{FF2B5EF4-FFF2-40B4-BE49-F238E27FC236}">
                <a16:creationId xmlns:a16="http://schemas.microsoft.com/office/drawing/2014/main" id="{83F880F4-4AE3-4016-919C-4BB11928779B}"/>
              </a:ext>
            </a:extLst>
          </p:cNvPr>
          <p:cNvSpPr/>
          <p:nvPr/>
        </p:nvSpPr>
        <p:spPr>
          <a:xfrm>
            <a:off x="295275" y="2897610"/>
            <a:ext cx="1838326" cy="31340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000" b="0" i="0" u="none" strike="noStrike" baseline="0">
              <a:latin typeface="Century Gothic" panose="020B0502020202020204" pitchFamily="34" charset="0"/>
            </a:endParaRPr>
          </a:p>
          <a:p>
            <a:pPr marL="171450" indent="-171450">
              <a:buFont typeface="Arial" panose="020B0604020202020204" pitchFamily="34" charset="0"/>
              <a:buChar char="•"/>
            </a:pPr>
            <a:endParaRPr lang="en-GB" sz="1000" b="1">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a:solidFill>
                <a:srgbClr val="000000"/>
              </a:solidFill>
              <a:latin typeface="Century Gothic" panose="020B0502020202020204" pitchFamily="34" charset="0"/>
            </a:endParaRPr>
          </a:p>
          <a:p>
            <a:pPr algn="l"/>
            <a:endParaRPr lang="en-GB" sz="1800" b="0" i="0" u="none" strike="noStrike" baseline="0">
              <a:solidFill>
                <a:srgbClr val="000000"/>
              </a:solidFill>
              <a:latin typeface="Calibri" panose="020F0502020204030204" pitchFamily="34" charset="0"/>
            </a:endParaRPr>
          </a:p>
          <a:p>
            <a:endParaRPr lang="en-GB" sz="1000" b="0" i="0" u="none" strike="noStrike" baseline="0">
              <a:solidFill>
                <a:srgbClr val="000000"/>
              </a:solidFill>
              <a:latin typeface="Century Gothic" panose="020B0502020202020204" pitchFamily="34" charset="0"/>
            </a:endParaRPr>
          </a:p>
          <a:p>
            <a:pPr marL="171450" indent="-171450">
              <a:buFont typeface="Arial" panose="020B0604020202020204" pitchFamily="34" charset="0"/>
              <a:buChar char="•"/>
            </a:pPr>
            <a:r>
              <a:rPr lang="en-GB" sz="1000" b="1">
                <a:solidFill>
                  <a:srgbClr val="000000"/>
                </a:solidFill>
                <a:latin typeface="Century Gothic" panose="020B0502020202020204" pitchFamily="34" charset="0"/>
              </a:rPr>
              <a:t>A</a:t>
            </a:r>
            <a:r>
              <a:rPr lang="en-GB" sz="1000" b="1" i="0" u="none" strike="noStrike" baseline="0">
                <a:solidFill>
                  <a:srgbClr val="000000"/>
                </a:solidFill>
                <a:latin typeface="Century Gothic" panose="020B0502020202020204" pitchFamily="34" charset="0"/>
              </a:rPr>
              <a:t>sking questions about aspects of their familiar world such as the place where they live or the natural world;</a:t>
            </a:r>
          </a:p>
          <a:p>
            <a:pPr marL="171450" indent="-171450">
              <a:buFont typeface="Arial" panose="020B0604020202020204" pitchFamily="34" charset="0"/>
              <a:buChar char="•"/>
            </a:pPr>
            <a:r>
              <a:rPr lang="en-GB" sz="1000" b="1">
                <a:solidFill>
                  <a:srgbClr val="000000"/>
                </a:solidFill>
                <a:latin typeface="Century Gothic" panose="020B0502020202020204" pitchFamily="34" charset="0"/>
              </a:rPr>
              <a:t>T</a:t>
            </a:r>
            <a:r>
              <a:rPr lang="en-GB" sz="1000" b="1" i="0" u="none" strike="noStrike" baseline="0">
                <a:solidFill>
                  <a:srgbClr val="000000"/>
                </a:solidFill>
                <a:latin typeface="Century Gothic" panose="020B0502020202020204" pitchFamily="34" charset="0"/>
              </a:rPr>
              <a:t>alking about some of the things they have observed such as plants, animals, natural and found objects;</a:t>
            </a:r>
          </a:p>
          <a:p>
            <a:pPr marL="171450" indent="-171450">
              <a:buFont typeface="Arial" panose="020B0604020202020204" pitchFamily="34" charset="0"/>
              <a:buChar char="•"/>
            </a:pPr>
            <a:r>
              <a:rPr lang="en-GB" sz="1000" b="1">
                <a:solidFill>
                  <a:srgbClr val="000000"/>
                </a:solidFill>
                <a:latin typeface="Century Gothic" panose="020B0502020202020204" pitchFamily="34" charset="0"/>
              </a:rPr>
              <a:t>T</a:t>
            </a:r>
            <a:r>
              <a:rPr lang="en-GB" sz="1000" b="1" i="0" u="none" strike="noStrike" baseline="0">
                <a:solidFill>
                  <a:srgbClr val="000000"/>
                </a:solidFill>
                <a:latin typeface="Century Gothic" panose="020B0502020202020204" pitchFamily="34" charset="0"/>
              </a:rPr>
              <a:t>alking about why things happen and how things work; </a:t>
            </a:r>
          </a:p>
          <a:p>
            <a:pPr marL="171450" indent="-171450">
              <a:buFont typeface="Arial" panose="020B0604020202020204" pitchFamily="34" charset="0"/>
              <a:buChar char="•"/>
            </a:pPr>
            <a:r>
              <a:rPr lang="en-GB" sz="1000" b="1">
                <a:solidFill>
                  <a:srgbClr val="000000"/>
                </a:solidFill>
                <a:latin typeface="Century Gothic" panose="020B0502020202020204" pitchFamily="34" charset="0"/>
              </a:rPr>
              <a:t>S</a:t>
            </a:r>
            <a:r>
              <a:rPr lang="en-GB" sz="1000" b="1" i="0" u="none" strike="noStrike" baseline="0">
                <a:solidFill>
                  <a:srgbClr val="000000"/>
                </a:solidFill>
                <a:latin typeface="Century Gothic" panose="020B0502020202020204" pitchFamily="34" charset="0"/>
              </a:rPr>
              <a:t>tarting to develop an understanding of growth, decay and changes over time;</a:t>
            </a:r>
          </a:p>
          <a:p>
            <a:pPr marL="171450" indent="-171450">
              <a:buFont typeface="Arial" panose="020B0604020202020204" pitchFamily="34" charset="0"/>
              <a:buChar char="•"/>
            </a:pPr>
            <a:r>
              <a:rPr lang="en-GB" sz="1000" b="1">
                <a:solidFill>
                  <a:srgbClr val="000000"/>
                </a:solidFill>
                <a:latin typeface="Century Gothic" panose="020B0502020202020204" pitchFamily="34" charset="0"/>
              </a:rPr>
              <a:t>S</a:t>
            </a:r>
            <a:r>
              <a:rPr lang="en-GB" sz="1000" b="1" i="0" u="none" strike="noStrike" baseline="0">
                <a:solidFill>
                  <a:srgbClr val="000000"/>
                </a:solidFill>
                <a:latin typeface="Century Gothic" panose="020B0502020202020204" pitchFamily="34" charset="0"/>
              </a:rPr>
              <a:t>howing care and concern for living things and the environment.</a:t>
            </a:r>
            <a:endParaRPr lang="en-GB" sz="1000" b="1">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a:solidFill>
                <a:srgbClr val="000000"/>
              </a:solidFill>
              <a:latin typeface="Century Gothic" panose="020B0502020202020204" pitchFamily="34" charset="0"/>
            </a:endParaRPr>
          </a:p>
          <a:p>
            <a:r>
              <a:rPr lang="en-GB" sz="1800" b="0" i="0" u="none" strike="noStrike" baseline="0">
                <a:solidFill>
                  <a:srgbClr val="000000"/>
                </a:solidFill>
                <a:latin typeface="Century Gothic" panose="020B0502020202020204" pitchFamily="34" charset="0"/>
              </a:rPr>
              <a:t>	</a:t>
            </a:r>
          </a:p>
          <a:p>
            <a:pPr marL="171450" indent="-171450">
              <a:buFont typeface="Arial" panose="020B0604020202020204" pitchFamily="34" charset="0"/>
              <a:buChar char="•"/>
            </a:pPr>
            <a:endParaRPr lang="en-GB" sz="1000" b="1" i="0" u="none" strike="noStrike" baseline="0">
              <a:solidFill>
                <a:srgbClr val="000000"/>
              </a:solidFill>
              <a:latin typeface="Century Gothic" panose="020B0502020202020204" pitchFamily="34" charset="0"/>
            </a:endParaRPr>
          </a:p>
          <a:p>
            <a:r>
              <a:rPr lang="en-GB" sz="1800" b="0" i="0" u="none" strike="noStrike" baseline="0">
                <a:solidFill>
                  <a:srgbClr val="000000"/>
                </a:solidFill>
                <a:latin typeface="Calibri" panose="020F0502020204030204" pitchFamily="34" charset="0"/>
              </a:rPr>
              <a:t>	</a:t>
            </a:r>
          </a:p>
          <a:p>
            <a:pPr marL="171450" indent="-171450">
              <a:buFont typeface="Arial" panose="020B0604020202020204" pitchFamily="34" charset="0"/>
              <a:buChar char="•"/>
            </a:pPr>
            <a:endParaRPr lang="en-GB" sz="1100" b="1" i="0" u="none" strike="noStrike" baseline="0">
              <a:solidFill>
                <a:srgbClr val="000000"/>
              </a:solidFill>
              <a:latin typeface="Century Gothic" panose="020B0502020202020204" pitchFamily="34" charset="0"/>
            </a:endParaRPr>
          </a:p>
          <a:p>
            <a:r>
              <a:rPr lang="en-GB" sz="1800" b="0" i="0" u="none" strike="noStrike" baseline="0">
                <a:solidFill>
                  <a:srgbClr val="000000"/>
                </a:solidFill>
                <a:latin typeface="Calibri" panose="020F0502020204030204" pitchFamily="34" charset="0"/>
              </a:rPr>
              <a:t>	</a:t>
            </a:r>
          </a:p>
        </p:txBody>
      </p:sp>
      <p:sp>
        <p:nvSpPr>
          <p:cNvPr id="17" name="Rectangle 16">
            <a:extLst>
              <a:ext uri="{FF2B5EF4-FFF2-40B4-BE49-F238E27FC236}">
                <a16:creationId xmlns:a16="http://schemas.microsoft.com/office/drawing/2014/main" id="{76ABC9D3-EFFA-48B9-87EC-BDBF29665BCF}"/>
              </a:ext>
            </a:extLst>
          </p:cNvPr>
          <p:cNvSpPr/>
          <p:nvPr/>
        </p:nvSpPr>
        <p:spPr>
          <a:xfrm>
            <a:off x="2509836" y="2897610"/>
            <a:ext cx="1838326" cy="26223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1000" b="1">
                <a:solidFill>
                  <a:srgbClr val="000000"/>
                </a:solidFill>
                <a:latin typeface="Century Gothic" panose="020B0502020202020204" pitchFamily="34" charset="0"/>
              </a:rPr>
              <a:t>T</a:t>
            </a:r>
            <a:r>
              <a:rPr lang="en-GB" sz="1000" b="1" i="0" u="none" strike="noStrike" baseline="0">
                <a:solidFill>
                  <a:srgbClr val="000000"/>
                </a:solidFill>
                <a:latin typeface="Century Gothic" panose="020B0502020202020204" pitchFamily="34" charset="0"/>
              </a:rPr>
              <a:t>alking about some of the things they have observed such as plants, animals, natural and found objects;</a:t>
            </a:r>
          </a:p>
          <a:p>
            <a:pPr marL="171450" indent="-171450">
              <a:buFont typeface="Arial" panose="020B0604020202020204" pitchFamily="34" charset="0"/>
              <a:buChar char="•"/>
            </a:pPr>
            <a:r>
              <a:rPr lang="en-GB" sz="1000" b="1">
                <a:solidFill>
                  <a:srgbClr val="000000"/>
                </a:solidFill>
                <a:latin typeface="Century Gothic" panose="020B0502020202020204" pitchFamily="34" charset="0"/>
              </a:rPr>
              <a:t>Having greater awareness of seasonal change;</a:t>
            </a:r>
            <a:endParaRPr lang="en-GB" sz="1000" b="1" i="0" u="none" strike="noStrike" baseline="0">
              <a:latin typeface="Century Gothic" panose="020B0502020202020204" pitchFamily="34" charset="0"/>
            </a:endParaRPr>
          </a:p>
          <a:p>
            <a:pPr marL="171450" indent="-171450">
              <a:buFont typeface="Arial" panose="020B0604020202020204" pitchFamily="34" charset="0"/>
              <a:buChar char="•"/>
            </a:pPr>
            <a:r>
              <a:rPr lang="en-GB" sz="1000" b="1">
                <a:solidFill>
                  <a:srgbClr val="000000"/>
                </a:solidFill>
                <a:latin typeface="Century Gothic" panose="020B0502020202020204" pitchFamily="34" charset="0"/>
              </a:rPr>
              <a:t>A</a:t>
            </a:r>
            <a:r>
              <a:rPr lang="en-GB" sz="1000" b="1" i="0" u="none" strike="noStrike" baseline="0">
                <a:solidFill>
                  <a:srgbClr val="000000"/>
                </a:solidFill>
                <a:latin typeface="Century Gothic" panose="020B0502020202020204" pitchFamily="34" charset="0"/>
              </a:rPr>
              <a:t>sking questions about aspects of their familiar world such as the place where they live or the natural world;</a:t>
            </a:r>
          </a:p>
          <a:p>
            <a:pPr marL="171450" indent="-171450">
              <a:buFont typeface="Arial" panose="020B0604020202020204" pitchFamily="34" charset="0"/>
              <a:buChar char="•"/>
            </a:pPr>
            <a:r>
              <a:rPr lang="en-GB" sz="1000" b="1">
                <a:solidFill>
                  <a:srgbClr val="000000"/>
                </a:solidFill>
                <a:latin typeface="Century Gothic" panose="020B0502020202020204" pitchFamily="34" charset="0"/>
              </a:rPr>
              <a:t>Asking questions about some of the things they have observed such as plants and animals.</a:t>
            </a:r>
            <a:endParaRPr lang="en-GB" sz="1000" b="1" i="0" u="none" strike="noStrike" baseline="0">
              <a:solidFill>
                <a:srgbClr val="000000"/>
              </a:solidFill>
              <a:latin typeface="Century Gothic" panose="020B0502020202020204" pitchFamily="34" charset="0"/>
            </a:endParaRPr>
          </a:p>
        </p:txBody>
      </p:sp>
      <p:sp>
        <p:nvSpPr>
          <p:cNvPr id="18" name="Rectangle 17">
            <a:extLst>
              <a:ext uri="{FF2B5EF4-FFF2-40B4-BE49-F238E27FC236}">
                <a16:creationId xmlns:a16="http://schemas.microsoft.com/office/drawing/2014/main" id="{E7D3B6FF-CD7B-4422-86C6-800E979B7FF9}"/>
              </a:ext>
            </a:extLst>
          </p:cNvPr>
          <p:cNvSpPr/>
          <p:nvPr/>
        </p:nvSpPr>
        <p:spPr>
          <a:xfrm>
            <a:off x="4724399" y="2897609"/>
            <a:ext cx="1838326" cy="35845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800" b="0" i="0" u="none" strike="noStrike" baseline="0">
              <a:latin typeface="Calibri" panose="020F0502020204030204" pitchFamily="34" charset="0"/>
            </a:endParaRPr>
          </a:p>
          <a:p>
            <a:pPr marL="171450" indent="-171450">
              <a:buFont typeface="Arial" panose="020B0604020202020204" pitchFamily="34" charset="0"/>
              <a:buChar char="•"/>
            </a:pPr>
            <a:r>
              <a:rPr lang="en-GB" sz="1000" b="1">
                <a:solidFill>
                  <a:srgbClr val="000000"/>
                </a:solidFill>
                <a:latin typeface="Century Gothic" panose="020B0502020202020204" pitchFamily="34" charset="0"/>
              </a:rPr>
              <a:t>T</a:t>
            </a:r>
            <a:r>
              <a:rPr lang="en-GB" sz="1000" b="1" i="0" u="none" strike="noStrike" baseline="0">
                <a:solidFill>
                  <a:srgbClr val="000000"/>
                </a:solidFill>
                <a:latin typeface="Century Gothic" panose="020B0502020202020204" pitchFamily="34" charset="0"/>
              </a:rPr>
              <a:t>alking about why things happen and how things work;</a:t>
            </a:r>
          </a:p>
          <a:p>
            <a:pPr marL="171450" indent="-171450">
              <a:buFont typeface="Arial" panose="020B0604020202020204" pitchFamily="34" charset="0"/>
              <a:buChar char="•"/>
            </a:pPr>
            <a:r>
              <a:rPr lang="en-GB" sz="1000" b="1">
                <a:solidFill>
                  <a:srgbClr val="000000"/>
                </a:solidFill>
                <a:latin typeface="Century Gothic" panose="020B0502020202020204" pitchFamily="34" charset="0"/>
              </a:rPr>
              <a:t>U</a:t>
            </a:r>
            <a:r>
              <a:rPr lang="en-GB" sz="1000" b="1" i="0" u="none" strike="noStrike" baseline="0">
                <a:solidFill>
                  <a:srgbClr val="000000"/>
                </a:solidFill>
                <a:latin typeface="Century Gothic" panose="020B0502020202020204" pitchFamily="34" charset="0"/>
              </a:rPr>
              <a:t>nderstanding more about growth, decay and changes over time; </a:t>
            </a:r>
          </a:p>
          <a:p>
            <a:pPr marL="171450" indent="-171450">
              <a:buFont typeface="Arial" panose="020B0604020202020204" pitchFamily="34" charset="0"/>
              <a:buChar char="•"/>
            </a:pPr>
            <a:r>
              <a:rPr lang="en-GB" sz="1000" b="1">
                <a:solidFill>
                  <a:srgbClr val="000000"/>
                </a:solidFill>
                <a:latin typeface="Century Gothic" panose="020B0502020202020204" pitchFamily="34" charset="0"/>
              </a:rPr>
              <a:t>Identifying features of living things, such as animals with legs or those with wings;</a:t>
            </a:r>
            <a:endParaRPr lang="en-GB" sz="1000" b="1" i="0" u="none" strike="noStrike" baseline="0">
              <a:solidFill>
                <a:srgbClr val="000000"/>
              </a:solidFill>
              <a:latin typeface="Century Gothic" panose="020B0502020202020204" pitchFamily="34" charset="0"/>
            </a:endParaRPr>
          </a:p>
          <a:p>
            <a:pPr marL="171450" indent="-171450">
              <a:buFont typeface="Arial" panose="020B0604020202020204" pitchFamily="34" charset="0"/>
              <a:buChar char="•"/>
            </a:pPr>
            <a:r>
              <a:rPr lang="en-GB" sz="1000" b="1" u="none" strike="noStrike" baseline="0">
                <a:solidFill>
                  <a:srgbClr val="000000"/>
                </a:solidFill>
                <a:latin typeface="Century Gothic" panose="020B0502020202020204" pitchFamily="34" charset="0"/>
              </a:rPr>
              <a:t>Exploring the natural world around them;</a:t>
            </a:r>
          </a:p>
          <a:p>
            <a:pPr marL="171450" indent="-171450">
              <a:buFont typeface="Arial" panose="020B0604020202020204" pitchFamily="34" charset="0"/>
              <a:buChar char="•"/>
            </a:pPr>
            <a:r>
              <a:rPr lang="en-GB" sz="1000" b="1" u="none" strike="noStrike" baseline="0">
                <a:solidFill>
                  <a:srgbClr val="000000"/>
                </a:solidFill>
                <a:latin typeface="Century Gothic" panose="020B0502020202020204" pitchFamily="34" charset="0"/>
              </a:rPr>
              <a:t>Describing what they see, hear and feel whilst outside;</a:t>
            </a:r>
          </a:p>
          <a:p>
            <a:pPr marL="171450" indent="-171450">
              <a:buFont typeface="Arial" panose="020B0604020202020204" pitchFamily="34" charset="0"/>
              <a:buChar char="•"/>
            </a:pPr>
            <a:r>
              <a:rPr lang="en-GB" sz="1000" b="1" u="none" strike="noStrike" baseline="0">
                <a:solidFill>
                  <a:srgbClr val="000000"/>
                </a:solidFill>
                <a:latin typeface="Century Gothic" panose="020B0502020202020204" pitchFamily="34" charset="0"/>
              </a:rPr>
              <a:t>Recognising some environments that are different to the one in which they live;</a:t>
            </a:r>
          </a:p>
          <a:p>
            <a:pPr marL="171450" indent="-171450">
              <a:buFont typeface="Arial" panose="020B0604020202020204" pitchFamily="34" charset="0"/>
              <a:buChar char="•"/>
            </a:pPr>
            <a:r>
              <a:rPr lang="en-GB" sz="1000" b="1" u="none" strike="noStrike" baseline="0">
                <a:solidFill>
                  <a:srgbClr val="000000"/>
                </a:solidFill>
                <a:latin typeface="Century Gothic" panose="020B0502020202020204" pitchFamily="34" charset="0"/>
              </a:rPr>
              <a:t>Understanding the effect of changing seasons on the natural world around them.</a:t>
            </a:r>
          </a:p>
          <a:p>
            <a:r>
              <a:rPr lang="en-GB" sz="1800" b="0" i="0" u="none" strike="noStrike" baseline="0">
                <a:solidFill>
                  <a:srgbClr val="000000"/>
                </a:solidFill>
                <a:latin typeface="Calibri" panose="020F0502020204030204" pitchFamily="34" charset="0"/>
              </a:rPr>
              <a:t>	</a:t>
            </a:r>
          </a:p>
        </p:txBody>
      </p:sp>
      <p:sp>
        <p:nvSpPr>
          <p:cNvPr id="19" name="Rectangle 18">
            <a:extLst>
              <a:ext uri="{FF2B5EF4-FFF2-40B4-BE49-F238E27FC236}">
                <a16:creationId xmlns:a16="http://schemas.microsoft.com/office/drawing/2014/main" id="{CD0CD56C-65AD-4C76-900E-E4B82122E69D}"/>
              </a:ext>
            </a:extLst>
          </p:cNvPr>
          <p:cNvSpPr/>
          <p:nvPr/>
        </p:nvSpPr>
        <p:spPr>
          <a:xfrm>
            <a:off x="6938962" y="2897609"/>
            <a:ext cx="1838326" cy="34131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endParaRPr lang="en-GB" sz="1000" b="1" i="1" u="none" strike="noStrike" baseline="0" dirty="0">
              <a:solidFill>
                <a:srgbClr val="000000"/>
              </a:solidFill>
              <a:latin typeface="Century Gothic" panose="020B0502020202020204" pitchFamily="34" charset="0"/>
            </a:endParaRPr>
          </a:p>
          <a:p>
            <a:pPr marL="171450" indent="-171450">
              <a:buFont typeface="Arial" panose="020B0604020202020204" pitchFamily="34" charset="0"/>
              <a:buChar char="•"/>
            </a:pPr>
            <a:r>
              <a:rPr lang="en-GB" sz="1000" b="1" i="0" u="none" strike="noStrike" baseline="0" dirty="0">
                <a:solidFill>
                  <a:srgbClr val="000000"/>
                </a:solidFill>
                <a:latin typeface="Century Gothic" panose="020B0502020202020204" pitchFamily="34" charset="0"/>
              </a:rPr>
              <a:t>Explore the natural world around them, making observations and drawing pictures of animals and plants;</a:t>
            </a:r>
          </a:p>
          <a:p>
            <a:pPr marL="171450" indent="-171450">
              <a:buFont typeface="Arial" panose="020B0604020202020204" pitchFamily="34" charset="0"/>
              <a:buChar char="•"/>
            </a:pPr>
            <a:r>
              <a:rPr lang="en-GB" sz="1000" b="1" i="0" u="none" strike="noStrike" baseline="0" dirty="0">
                <a:solidFill>
                  <a:srgbClr val="000000"/>
                </a:solidFill>
                <a:latin typeface="Century Gothic" panose="020B0502020202020204" pitchFamily="34" charset="0"/>
              </a:rPr>
              <a:t>Know some similarities and differences between the natural world around them and contrasting environments, drawing on their experiences and what has been read in class;</a:t>
            </a:r>
          </a:p>
          <a:p>
            <a:pPr marL="171450" indent="-171450">
              <a:buFont typeface="Arial" panose="020B0604020202020204" pitchFamily="34" charset="0"/>
              <a:buChar char="•"/>
            </a:pPr>
            <a:r>
              <a:rPr lang="en-GB" sz="1000" b="1" i="0" u="none" strike="noStrike" baseline="0" dirty="0">
                <a:solidFill>
                  <a:srgbClr val="000000"/>
                </a:solidFill>
                <a:latin typeface="Century Gothic" panose="020B0502020202020204" pitchFamily="34" charset="0"/>
              </a:rPr>
              <a:t>Understand some important processes and changes in the natural world around them, including the seasons and changing states of matter.	</a:t>
            </a:r>
            <a:endParaRPr lang="en-GB" sz="1000" b="1" i="1" dirty="0">
              <a:solidFill>
                <a:srgbClr val="000000"/>
              </a:solidFill>
              <a:latin typeface="Century Gothic" panose="020B0502020202020204" pitchFamily="34" charset="0"/>
            </a:endParaRPr>
          </a:p>
          <a:p>
            <a:endParaRPr lang="en-GB" sz="1200" b="1" u="none" strike="noStrike" baseline="0" dirty="0">
              <a:solidFill>
                <a:srgbClr val="000000"/>
              </a:solidFill>
              <a:latin typeface="Century Gothic" panose="020B0502020202020204" pitchFamily="34" charset="0"/>
            </a:endParaRPr>
          </a:p>
        </p:txBody>
      </p:sp>
      <p:sp>
        <p:nvSpPr>
          <p:cNvPr id="20" name="Rectangle 19">
            <a:extLst>
              <a:ext uri="{FF2B5EF4-FFF2-40B4-BE49-F238E27FC236}">
                <a16:creationId xmlns:a16="http://schemas.microsoft.com/office/drawing/2014/main" id="{413742AF-BA83-4051-9991-E630CD14E758}"/>
              </a:ext>
            </a:extLst>
          </p:cNvPr>
          <p:cNvSpPr/>
          <p:nvPr/>
        </p:nvSpPr>
        <p:spPr>
          <a:xfrm>
            <a:off x="6938962" y="1859385"/>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working at the expected level will:</a:t>
            </a:r>
          </a:p>
        </p:txBody>
      </p:sp>
      <p:sp>
        <p:nvSpPr>
          <p:cNvPr id="21" name="TextBox 20">
            <a:extLst>
              <a:ext uri="{FF2B5EF4-FFF2-40B4-BE49-F238E27FC236}">
                <a16:creationId xmlns:a16="http://schemas.microsoft.com/office/drawing/2014/main" id="{FBCB89E0-C069-4CEB-BC6D-5EB35A248B7E}"/>
              </a:ext>
            </a:extLst>
          </p:cNvPr>
          <p:cNvSpPr txBox="1"/>
          <p:nvPr/>
        </p:nvSpPr>
        <p:spPr>
          <a:xfrm>
            <a:off x="6938962" y="1380159"/>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reception</a:t>
            </a:r>
          </a:p>
        </p:txBody>
      </p:sp>
      <p:sp>
        <p:nvSpPr>
          <p:cNvPr id="22" name="Rectangle 21">
            <a:extLst>
              <a:ext uri="{FF2B5EF4-FFF2-40B4-BE49-F238E27FC236}">
                <a16:creationId xmlns:a16="http://schemas.microsoft.com/office/drawing/2014/main" id="{F5A80219-CC73-487D-8C49-A69B40E54900}"/>
              </a:ext>
            </a:extLst>
          </p:cNvPr>
          <p:cNvSpPr/>
          <p:nvPr/>
        </p:nvSpPr>
        <p:spPr>
          <a:xfrm>
            <a:off x="295275" y="1859385"/>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3" name="TextBox 22">
            <a:extLst>
              <a:ext uri="{FF2B5EF4-FFF2-40B4-BE49-F238E27FC236}">
                <a16:creationId xmlns:a16="http://schemas.microsoft.com/office/drawing/2014/main" id="{CAFBF1F9-26A8-4240-A8EF-4419BE9A4ED5}"/>
              </a:ext>
            </a:extLst>
          </p:cNvPr>
          <p:cNvSpPr txBox="1"/>
          <p:nvPr/>
        </p:nvSpPr>
        <p:spPr>
          <a:xfrm>
            <a:off x="295275" y="1380159"/>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nursery</a:t>
            </a:r>
          </a:p>
        </p:txBody>
      </p:sp>
      <p:sp>
        <p:nvSpPr>
          <p:cNvPr id="24" name="TextBox 23">
            <a:extLst>
              <a:ext uri="{FF2B5EF4-FFF2-40B4-BE49-F238E27FC236}">
                <a16:creationId xmlns:a16="http://schemas.microsoft.com/office/drawing/2014/main" id="{24CAB40F-BE79-418F-9720-64E8B908F3AD}"/>
              </a:ext>
            </a:extLst>
          </p:cNvPr>
          <p:cNvSpPr txBox="1"/>
          <p:nvPr/>
        </p:nvSpPr>
        <p:spPr>
          <a:xfrm>
            <a:off x="2324100" y="1380158"/>
            <a:ext cx="2024062"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autumn term</a:t>
            </a:r>
          </a:p>
        </p:txBody>
      </p:sp>
      <p:sp>
        <p:nvSpPr>
          <p:cNvPr id="25" name="TextBox 24">
            <a:extLst>
              <a:ext uri="{FF2B5EF4-FFF2-40B4-BE49-F238E27FC236}">
                <a16:creationId xmlns:a16="http://schemas.microsoft.com/office/drawing/2014/main" id="{63EE487E-E363-457A-A9DF-2C0982732CCE}"/>
              </a:ext>
            </a:extLst>
          </p:cNvPr>
          <p:cNvSpPr txBox="1"/>
          <p:nvPr/>
        </p:nvSpPr>
        <p:spPr>
          <a:xfrm>
            <a:off x="4724399" y="1380158"/>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spring term</a:t>
            </a:r>
          </a:p>
        </p:txBody>
      </p:sp>
      <p:sp>
        <p:nvSpPr>
          <p:cNvPr id="26" name="Rectangle 25">
            <a:extLst>
              <a:ext uri="{FF2B5EF4-FFF2-40B4-BE49-F238E27FC236}">
                <a16:creationId xmlns:a16="http://schemas.microsoft.com/office/drawing/2014/main" id="{C50C895F-7FD7-4E98-BDCF-7F25CF6C1ECF}"/>
              </a:ext>
            </a:extLst>
          </p:cNvPr>
          <p:cNvSpPr/>
          <p:nvPr/>
        </p:nvSpPr>
        <p:spPr>
          <a:xfrm>
            <a:off x="2509836" y="1859384"/>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7" name="Rectangle 26">
            <a:extLst>
              <a:ext uri="{FF2B5EF4-FFF2-40B4-BE49-F238E27FC236}">
                <a16:creationId xmlns:a16="http://schemas.microsoft.com/office/drawing/2014/main" id="{030045F8-D53B-43FE-8544-571B158C799C}"/>
              </a:ext>
            </a:extLst>
          </p:cNvPr>
          <p:cNvSpPr/>
          <p:nvPr/>
        </p:nvSpPr>
        <p:spPr>
          <a:xfrm>
            <a:off x="4724399" y="1859383"/>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3" name="Footer Placeholder 2">
            <a:extLst>
              <a:ext uri="{FF2B5EF4-FFF2-40B4-BE49-F238E27FC236}">
                <a16:creationId xmlns:a16="http://schemas.microsoft.com/office/drawing/2014/main" id="{53C32B80-333E-BF03-1618-C2A8951F0322}"/>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8ED9FCFD-9524-F226-5017-47922F27B897}"/>
              </a:ext>
            </a:extLst>
          </p:cNvPr>
          <p:cNvSpPr>
            <a:spLocks noGrp="1"/>
          </p:cNvSpPr>
          <p:nvPr>
            <p:ph type="sldNum" sz="quarter" idx="12"/>
          </p:nvPr>
        </p:nvSpPr>
        <p:spPr/>
        <p:txBody>
          <a:bodyPr/>
          <a:lstStyle/>
          <a:p>
            <a:fld id="{ADBD1915-73F0-4A8D-B501-CF547A3FBDF8}" type="slidenum">
              <a:rPr lang="en-GB" smtClean="0"/>
              <a:t>54</a:t>
            </a:fld>
            <a:endParaRPr lang="en-GB"/>
          </a:p>
        </p:txBody>
      </p:sp>
    </p:spTree>
    <p:extLst>
      <p:ext uri="{BB962C8B-B14F-4D97-AF65-F5344CB8AC3E}">
        <p14:creationId xmlns:p14="http://schemas.microsoft.com/office/powerpoint/2010/main" val="344667395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8AFCE2CA-BB0E-43D8-B252-7A78CFA5B31D}"/>
              </a:ext>
            </a:extLst>
          </p:cNvPr>
          <p:cNvGraphicFramePr>
            <a:graphicFrameLocks noGrp="1"/>
          </p:cNvGraphicFramePr>
          <p:nvPr>
            <p:ph idx="1"/>
            <p:extLst>
              <p:ext uri="{D42A27DB-BD31-4B8C-83A1-F6EECF244321}">
                <p14:modId xmlns:p14="http://schemas.microsoft.com/office/powerpoint/2010/main" val="83504560"/>
              </p:ext>
            </p:extLst>
          </p:nvPr>
        </p:nvGraphicFramePr>
        <p:xfrm>
          <a:off x="525282" y="561368"/>
          <a:ext cx="8165493" cy="741680"/>
        </p:xfrm>
        <a:graphic>
          <a:graphicData uri="http://schemas.openxmlformats.org/drawingml/2006/table">
            <a:tbl>
              <a:tblPr firstRow="1" bandRow="1">
                <a:tableStyleId>{5C22544A-7EE6-4342-B048-85BDC9FD1C3A}</a:tableStyleId>
              </a:tblPr>
              <a:tblGrid>
                <a:gridCol w="8165493">
                  <a:extLst>
                    <a:ext uri="{9D8B030D-6E8A-4147-A177-3AD203B41FA5}">
                      <a16:colId xmlns:a16="http://schemas.microsoft.com/office/drawing/2014/main" val="2352009460"/>
                    </a:ext>
                  </a:extLst>
                </a:gridCol>
              </a:tblGrid>
              <a:tr h="370840">
                <a:tc>
                  <a:txBody>
                    <a:bodyPr/>
                    <a:lstStyle/>
                    <a:p>
                      <a:pPr algn="ctr"/>
                      <a:r>
                        <a:rPr lang="en-GB">
                          <a:latin typeface="Century Gothic" panose="020B0502020202020204" pitchFamily="34" charset="0"/>
                        </a:rPr>
                        <a:t>UNDERSTANDING THE WORLD: Progress beyond reception</a:t>
                      </a:r>
                    </a:p>
                  </a:txBody>
                  <a:tcPr>
                    <a:solidFill>
                      <a:srgbClr val="D280D0"/>
                    </a:solidFill>
                  </a:tcPr>
                </a:tc>
                <a:extLst>
                  <a:ext uri="{0D108BD9-81ED-4DB2-BD59-A6C34878D82A}">
                    <a16:rowId xmlns:a16="http://schemas.microsoft.com/office/drawing/2014/main" val="2330111559"/>
                  </a:ext>
                </a:extLst>
              </a:tr>
              <a:tr h="370840">
                <a:tc>
                  <a:txBody>
                    <a:bodyPr/>
                    <a:lstStyle/>
                    <a:p>
                      <a:pPr algn="ctr"/>
                      <a:r>
                        <a:rPr lang="en-GB" b="1">
                          <a:solidFill>
                            <a:srgbClr val="D280D0"/>
                          </a:solidFill>
                          <a:latin typeface="Century Gothic" panose="020B0502020202020204" pitchFamily="34" charset="0"/>
                        </a:rPr>
                        <a:t>The natural world</a:t>
                      </a:r>
                    </a:p>
                  </a:txBody>
                  <a:tcPr>
                    <a:noFill/>
                  </a:tcPr>
                </a:tc>
                <a:extLst>
                  <a:ext uri="{0D108BD9-81ED-4DB2-BD59-A6C34878D82A}">
                    <a16:rowId xmlns:a16="http://schemas.microsoft.com/office/drawing/2014/main" val="2632676721"/>
                  </a:ext>
                </a:extLst>
              </a:tr>
            </a:tbl>
          </a:graphicData>
        </a:graphic>
      </p:graphicFrame>
      <p:sp>
        <p:nvSpPr>
          <p:cNvPr id="5" name="Rectangle 4">
            <a:extLst>
              <a:ext uri="{FF2B5EF4-FFF2-40B4-BE49-F238E27FC236}">
                <a16:creationId xmlns:a16="http://schemas.microsoft.com/office/drawing/2014/main" id="{DDAB8651-8FC1-40FF-B865-3B05F16409E5}"/>
              </a:ext>
            </a:extLst>
          </p:cNvPr>
          <p:cNvSpPr/>
          <p:nvPr/>
        </p:nvSpPr>
        <p:spPr>
          <a:xfrm>
            <a:off x="525281" y="2857159"/>
            <a:ext cx="3545785" cy="23700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1200" b="1" i="0" u="none" strike="noStrike" baseline="0">
                <a:solidFill>
                  <a:srgbClr val="000000"/>
                </a:solidFill>
                <a:latin typeface="Century Gothic" panose="020B0502020202020204" pitchFamily="34" charset="0"/>
              </a:rPr>
              <a:t>Explore the natural world around them, making observations and drawing pictures of animals and plants;</a:t>
            </a:r>
          </a:p>
          <a:p>
            <a:pPr marL="171450" indent="-171450">
              <a:buFont typeface="Arial" panose="020B0604020202020204" pitchFamily="34" charset="0"/>
              <a:buChar char="•"/>
            </a:pPr>
            <a:r>
              <a:rPr lang="en-GB" sz="1200" b="1" i="0" u="none" strike="noStrike" baseline="0">
                <a:solidFill>
                  <a:srgbClr val="000000"/>
                </a:solidFill>
                <a:latin typeface="Century Gothic" panose="020B0502020202020204" pitchFamily="34" charset="0"/>
              </a:rPr>
              <a:t>Know some similarities and differences between the natural world around them and contrasting environments, drawing on their experiences and what has been read in class;</a:t>
            </a:r>
          </a:p>
          <a:p>
            <a:pPr marL="171450" indent="-171450">
              <a:buFont typeface="Arial" panose="020B0604020202020204" pitchFamily="34" charset="0"/>
              <a:buChar char="•"/>
            </a:pPr>
            <a:r>
              <a:rPr lang="en-GB" sz="1200" b="1" i="0" u="none" strike="noStrike" baseline="0">
                <a:solidFill>
                  <a:srgbClr val="000000"/>
                </a:solidFill>
                <a:latin typeface="Century Gothic" panose="020B0502020202020204" pitchFamily="34" charset="0"/>
              </a:rPr>
              <a:t>Understand some important processes and changes in the natural world around them, including the seasons and changing states of matter.	</a:t>
            </a:r>
            <a:endParaRPr lang="en-GB" sz="1200" b="1" i="1">
              <a:solidFill>
                <a:srgbClr val="000000"/>
              </a:solidFill>
              <a:latin typeface="Century Gothic" panose="020B0502020202020204" pitchFamily="34" charset="0"/>
            </a:endParaRPr>
          </a:p>
        </p:txBody>
      </p:sp>
      <p:sp>
        <p:nvSpPr>
          <p:cNvPr id="6" name="Rectangle 5">
            <a:extLst>
              <a:ext uri="{FF2B5EF4-FFF2-40B4-BE49-F238E27FC236}">
                <a16:creationId xmlns:a16="http://schemas.microsoft.com/office/drawing/2014/main" id="{2184C2AF-0626-4C31-9DFE-403CE0970D57}"/>
              </a:ext>
            </a:extLst>
          </p:cNvPr>
          <p:cNvSpPr/>
          <p:nvPr/>
        </p:nvSpPr>
        <p:spPr>
          <a:xfrm>
            <a:off x="5144988" y="2857159"/>
            <a:ext cx="3545785" cy="34271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buSzPct val="100000"/>
            </a:pPr>
            <a:endParaRPr lang="en-GB" sz="1400" b="1" u="none" baseline="0">
              <a:solidFill>
                <a:schemeClr val="tx1"/>
              </a:solidFill>
              <a:latin typeface="Century Gothic" pitchFamily="34"/>
            </a:endParaRPr>
          </a:p>
          <a:p>
            <a:pPr marL="285750" lvl="0" indent="-285750" algn="ctr">
              <a:buSzPct val="100000"/>
              <a:buFont typeface="Arial" panose="020B0604020202020204" pitchFamily="34" charset="0"/>
              <a:buChar char="•"/>
            </a:pPr>
            <a:endParaRPr lang="en-GB" sz="1400" b="1">
              <a:solidFill>
                <a:schemeClr val="tx1"/>
              </a:solidFill>
              <a:latin typeface="Century Gothic" pitchFamily="34"/>
            </a:endParaRPr>
          </a:p>
          <a:p>
            <a:pPr marL="285750" lvl="0" indent="-285750" algn="ctr">
              <a:buSzPct val="100000"/>
              <a:buFont typeface="Arial" panose="020B0604020202020204" pitchFamily="34" charset="0"/>
              <a:buChar char="•"/>
            </a:pPr>
            <a:endParaRPr lang="en-GB" sz="1400" b="1">
              <a:solidFill>
                <a:schemeClr val="tx1"/>
              </a:solidFill>
              <a:latin typeface="Century Gothic" pitchFamily="34"/>
            </a:endParaRPr>
          </a:p>
          <a:p>
            <a:pPr marL="285750" lvl="0" indent="-285750" algn="ctr">
              <a:buSzPct val="100000"/>
              <a:buFont typeface="Arial" panose="020B0604020202020204" pitchFamily="34" charset="0"/>
              <a:buChar char="•"/>
            </a:pPr>
            <a:endParaRPr lang="en-GB" sz="1400" b="1">
              <a:solidFill>
                <a:schemeClr val="tx1"/>
              </a:solidFill>
              <a:latin typeface="Century Gothic" pitchFamily="34"/>
            </a:endParaRPr>
          </a:p>
          <a:p>
            <a:pPr marL="285750" lvl="0" indent="-285750" algn="ctr">
              <a:buSzPct val="100000"/>
              <a:buFont typeface="Arial" panose="020B0604020202020204" pitchFamily="34" charset="0"/>
              <a:buChar char="•"/>
            </a:pPr>
            <a:endParaRPr lang="en-GB" sz="1400" b="1">
              <a:solidFill>
                <a:schemeClr val="tx1"/>
              </a:solidFill>
              <a:latin typeface="Century Gothic" pitchFamily="34"/>
            </a:endParaRPr>
          </a:p>
          <a:p>
            <a:pPr marL="342900" lvl="0" indent="-342900" algn="ctr">
              <a:spcAft>
                <a:spcPts val="800"/>
              </a:spcAft>
              <a:buSzPct val="100000"/>
              <a:buFont typeface="Arial" panose="020B0604020202020204" pitchFamily="34" charset="0"/>
              <a:buChar char="•"/>
            </a:pPr>
            <a:endParaRPr lang="en-GB" sz="1000" b="1">
              <a:solidFill>
                <a:schemeClr val="tx1"/>
              </a:solidFill>
              <a:latin typeface="Century Gothic" panose="020B0502020202020204" pitchFamily="34" charset="0"/>
              <a:ea typeface="Calibri" pitchFamily="34"/>
              <a:cs typeface="Times New Roman" pitchFamily="18"/>
            </a:endParaRPr>
          </a:p>
          <a:p>
            <a:pPr marL="171450" marR="0" lvl="0" indent="-171450"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1" kern="1200">
                <a:solidFill>
                  <a:schemeClr val="tx1"/>
                </a:solidFill>
                <a:effectLst/>
                <a:latin typeface="Century Gothic" panose="020B0502020202020204" pitchFamily="34" charset="0"/>
                <a:ea typeface="+mn-ea"/>
                <a:cs typeface="+mn-cs"/>
              </a:rPr>
              <a:t>Know the name of parts of the human body that can be seen;</a:t>
            </a:r>
          </a:p>
          <a:p>
            <a:pPr marL="171450" marR="0" lvl="0" indent="-171450"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1" kern="1200">
                <a:solidFill>
                  <a:schemeClr val="tx1"/>
                </a:solidFill>
                <a:effectLst/>
                <a:latin typeface="Century Gothic" panose="020B0502020202020204" pitchFamily="34" charset="0"/>
                <a:ea typeface="+mn-ea"/>
                <a:cs typeface="+mn-cs"/>
              </a:rPr>
              <a:t>Know about the five senses and link them with parts of the body;</a:t>
            </a:r>
          </a:p>
          <a:p>
            <a:pPr marL="171450" lvl="0" indent="-171450">
              <a:buFont typeface="Arial" panose="020B0604020202020204" pitchFamily="34" charset="0"/>
              <a:buChar char="•"/>
            </a:pPr>
            <a:r>
              <a:rPr lang="en-GB" sz="1200" b="1" kern="1200">
                <a:solidFill>
                  <a:schemeClr val="tx1"/>
                </a:solidFill>
                <a:effectLst/>
                <a:latin typeface="Century Gothic" panose="020B0502020202020204" pitchFamily="34" charset="0"/>
                <a:ea typeface="+mn-ea"/>
                <a:cs typeface="+mn-cs"/>
              </a:rPr>
              <a:t>Know and name a variety of common wild and garden plants;</a:t>
            </a:r>
          </a:p>
          <a:p>
            <a:pPr marL="171450" lvl="0" indent="-171450">
              <a:buFont typeface="Arial" panose="020B0604020202020204" pitchFamily="34" charset="0"/>
              <a:buChar char="•"/>
            </a:pPr>
            <a:r>
              <a:rPr lang="en-GB" sz="1200" b="1" kern="1200">
                <a:solidFill>
                  <a:schemeClr val="tx1"/>
                </a:solidFill>
                <a:effectLst/>
                <a:latin typeface="Century Gothic" panose="020B0502020202020204" pitchFamily="34" charset="0"/>
                <a:ea typeface="+mn-ea"/>
                <a:cs typeface="+mn-cs"/>
              </a:rPr>
              <a:t>Know and classify animals by what they eat (carnivore, herbivore and omnivore);</a:t>
            </a:r>
          </a:p>
          <a:p>
            <a:pPr marL="171450" lvl="0" indent="-171450">
              <a:buFont typeface="Arial" panose="020B0604020202020204" pitchFamily="34" charset="0"/>
              <a:buChar char="•"/>
            </a:pPr>
            <a:r>
              <a:rPr lang="en-GB" sz="1200" b="1" kern="1200">
                <a:solidFill>
                  <a:schemeClr val="tx1"/>
                </a:solidFill>
                <a:effectLst/>
                <a:latin typeface="Century Gothic" panose="020B0502020202020204" pitchFamily="34" charset="0"/>
                <a:ea typeface="+mn-ea"/>
                <a:cs typeface="+mn-cs"/>
              </a:rPr>
              <a:t>Know how to sort by living and non-living things;</a:t>
            </a:r>
          </a:p>
          <a:p>
            <a:pPr marL="171450" lvl="0" indent="-171450">
              <a:buFont typeface="Arial" panose="020B0604020202020204" pitchFamily="34" charset="0"/>
              <a:buChar char="•"/>
            </a:pPr>
            <a:r>
              <a:rPr lang="en-GB" sz="1200" b="1" kern="1200">
                <a:solidFill>
                  <a:schemeClr val="tx1"/>
                </a:solidFill>
                <a:effectLst/>
                <a:latin typeface="Century Gothic" panose="020B0502020202020204" pitchFamily="34" charset="0"/>
                <a:ea typeface="+mn-ea"/>
                <a:cs typeface="+mn-cs"/>
              </a:rPr>
              <a:t>Know how to classify a range of animals by amphibian, reptile, mammal, fish and bird;</a:t>
            </a:r>
          </a:p>
          <a:p>
            <a:pPr marL="171450" lvl="0" indent="-171450">
              <a:buFont typeface="Arial" panose="020B0604020202020204" pitchFamily="34" charset="0"/>
              <a:buChar char="•"/>
            </a:pPr>
            <a:r>
              <a:rPr lang="en-GB" sz="1200" b="1" kern="1200">
                <a:solidFill>
                  <a:schemeClr val="tx1"/>
                </a:solidFill>
                <a:effectLst/>
                <a:latin typeface="Century Gothic" panose="020B0502020202020204" pitchFamily="34" charset="0"/>
                <a:ea typeface="+mn-ea"/>
                <a:cs typeface="+mn-cs"/>
              </a:rPr>
              <a:t>Know and name the petals, stem, leaves and roots of a plant;</a:t>
            </a:r>
          </a:p>
          <a:p>
            <a:pPr marL="171450" indent="-171450">
              <a:buFont typeface="Arial" panose="020B0604020202020204" pitchFamily="34" charset="0"/>
              <a:buChar char="•"/>
            </a:pPr>
            <a:r>
              <a:rPr lang="en-GB" sz="1200" b="1" kern="1200">
                <a:solidFill>
                  <a:schemeClr val="tx1"/>
                </a:solidFill>
                <a:effectLst/>
                <a:latin typeface="Century Gothic" panose="020B0502020202020204" pitchFamily="34" charset="0"/>
                <a:ea typeface="+mn-ea"/>
                <a:cs typeface="+mn-cs"/>
              </a:rPr>
              <a:t>Know and name the roots, trunk, branches and leaves of a tree.</a:t>
            </a:r>
          </a:p>
          <a:p>
            <a:pPr marR="0" lvl="0" algn="l" defTabSz="914400" rtl="0" eaLnBrk="1" fontAlgn="auto" latinLnBrk="0" hangingPunct="1">
              <a:lnSpc>
                <a:spcPct val="100000"/>
              </a:lnSpc>
              <a:spcBef>
                <a:spcPts val="0"/>
              </a:spcBef>
              <a:spcAft>
                <a:spcPts val="0"/>
              </a:spcAft>
              <a:buClrTx/>
              <a:buSzTx/>
              <a:tabLst/>
              <a:defRPr/>
            </a:pPr>
            <a:endParaRPr lang="en-GB" sz="1100" kern="1200">
              <a:solidFill>
                <a:schemeClr val="dk1"/>
              </a:solidFill>
              <a:effectLst/>
              <a:latin typeface="Century Gothic" panose="020B0502020202020204" pitchFamily="34" charset="0"/>
              <a:ea typeface="+mn-ea"/>
              <a:cs typeface="+mn-cs"/>
            </a:endParaRPr>
          </a:p>
          <a:p>
            <a:pPr lvl="0">
              <a:spcAft>
                <a:spcPts val="800"/>
              </a:spcAft>
              <a:buSzPct val="100000"/>
            </a:pPr>
            <a:endParaRPr lang="en-GB" sz="1100">
              <a:latin typeface="Century Gothic" pitchFamily="34"/>
              <a:ea typeface="Calibri" pitchFamily="34"/>
              <a:cs typeface="Times New Roman" pitchFamily="18"/>
            </a:endParaRPr>
          </a:p>
          <a:p>
            <a:pPr lvl="0" algn="ctr">
              <a:spcAft>
                <a:spcPts val="800"/>
              </a:spcAft>
              <a:buSzPct val="100000"/>
            </a:pPr>
            <a:r>
              <a:rPr lang="en-GB" sz="1100" b="1">
                <a:solidFill>
                  <a:schemeClr val="tx1"/>
                </a:solidFill>
                <a:latin typeface="Century Gothic" pitchFamily="34"/>
                <a:ea typeface="Calibri" pitchFamily="34"/>
                <a:cs typeface="Times New Roman" pitchFamily="18"/>
              </a:rPr>
              <a:t> </a:t>
            </a:r>
          </a:p>
          <a:p>
            <a:pPr lvl="0" algn="ctr">
              <a:spcAft>
                <a:spcPts val="800"/>
              </a:spcAft>
              <a:buSzPct val="100000"/>
            </a:pPr>
            <a:endParaRPr lang="en-GB" sz="1400" b="1" kern="1200">
              <a:solidFill>
                <a:schemeClr val="dk1"/>
              </a:solidFill>
              <a:effectLst/>
              <a:latin typeface="Century Gothic" panose="020B0502020202020204" pitchFamily="34" charset="0"/>
              <a:ea typeface="+mn-ea"/>
              <a:cs typeface="+mn-cs"/>
            </a:endParaRPr>
          </a:p>
          <a:p>
            <a:pPr marL="342900" lvl="0" indent="-342900">
              <a:spcAft>
                <a:spcPts val="0"/>
              </a:spcAft>
              <a:buSzPct val="100000"/>
              <a:buFont typeface="Wingdings" pitchFamily="2"/>
              <a:buChar char="§"/>
            </a:pPr>
            <a:endParaRPr lang="en-GB" sz="1400">
              <a:latin typeface="Century Gothic" pitchFamily="34"/>
              <a:ea typeface="Calibri" pitchFamily="34"/>
              <a:cs typeface="Times New Roman" pitchFamily="18"/>
            </a:endParaRPr>
          </a:p>
          <a:p>
            <a:pPr marL="171450" lvl="0" indent="-171450">
              <a:buSzPct val="100000"/>
              <a:buFont typeface="Arial" pitchFamily="34"/>
              <a:buChar char="•"/>
            </a:pPr>
            <a:endParaRPr lang="en-GB" sz="1400" u="none" baseline="0">
              <a:latin typeface="Century Gothic" pitchFamily="34"/>
            </a:endParaRPr>
          </a:p>
          <a:p>
            <a:pPr lvl="0" algn="ctr">
              <a:buSzPct val="100000"/>
            </a:pPr>
            <a:endParaRPr lang="en-GB" sz="1400" b="1" baseline="0">
              <a:solidFill>
                <a:schemeClr val="tx1"/>
              </a:solidFill>
              <a:latin typeface="Century Gothic" pitchFamily="34"/>
            </a:endParaRPr>
          </a:p>
        </p:txBody>
      </p:sp>
      <p:sp>
        <p:nvSpPr>
          <p:cNvPr id="7" name="Rectangle 6">
            <a:extLst>
              <a:ext uri="{FF2B5EF4-FFF2-40B4-BE49-F238E27FC236}">
                <a16:creationId xmlns:a16="http://schemas.microsoft.com/office/drawing/2014/main" id="{5AE092BA-DEB3-40C3-846C-EDD1AA98C4F0}"/>
              </a:ext>
            </a:extLst>
          </p:cNvPr>
          <p:cNvSpPr/>
          <p:nvPr/>
        </p:nvSpPr>
        <p:spPr>
          <a:xfrm>
            <a:off x="525281" y="2237338"/>
            <a:ext cx="3545785" cy="389614"/>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latin typeface="Century Gothic" panose="020B0502020202020204" pitchFamily="34" charset="0"/>
              </a:rPr>
              <a:t>Early learning goal</a:t>
            </a:r>
          </a:p>
        </p:txBody>
      </p:sp>
      <p:sp>
        <p:nvSpPr>
          <p:cNvPr id="8" name="Rectangle 7">
            <a:extLst>
              <a:ext uri="{FF2B5EF4-FFF2-40B4-BE49-F238E27FC236}">
                <a16:creationId xmlns:a16="http://schemas.microsoft.com/office/drawing/2014/main" id="{CA106F46-E18F-4EF8-92E8-5901BEFBE0B1}"/>
              </a:ext>
            </a:extLst>
          </p:cNvPr>
          <p:cNvSpPr/>
          <p:nvPr/>
        </p:nvSpPr>
        <p:spPr>
          <a:xfrm>
            <a:off x="5144987" y="2236696"/>
            <a:ext cx="3545785" cy="389614"/>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latin typeface="Century Gothic" panose="020B0502020202020204" pitchFamily="34" charset="0"/>
              </a:rPr>
              <a:t>End of Year 1 expectation</a:t>
            </a:r>
          </a:p>
        </p:txBody>
      </p:sp>
      <p:sp>
        <p:nvSpPr>
          <p:cNvPr id="9" name="Rectangle 8">
            <a:extLst>
              <a:ext uri="{FF2B5EF4-FFF2-40B4-BE49-F238E27FC236}">
                <a16:creationId xmlns:a16="http://schemas.microsoft.com/office/drawing/2014/main" id="{2C389A1D-262B-4C95-A8D0-5F9FB3577C42}"/>
              </a:ext>
            </a:extLst>
          </p:cNvPr>
          <p:cNvSpPr/>
          <p:nvPr/>
        </p:nvSpPr>
        <p:spPr>
          <a:xfrm>
            <a:off x="1852901" y="1420285"/>
            <a:ext cx="5510254" cy="307777"/>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solidFill>
                  <a:schemeClr val="bg1"/>
                </a:solidFill>
                <a:latin typeface="Century Gothic" panose="020B0502020202020204" pitchFamily="34" charset="0"/>
              </a:rPr>
              <a:t>Expectations beyond EYFS</a:t>
            </a:r>
          </a:p>
        </p:txBody>
      </p:sp>
      <p:sp>
        <p:nvSpPr>
          <p:cNvPr id="3" name="Footer Placeholder 2">
            <a:extLst>
              <a:ext uri="{FF2B5EF4-FFF2-40B4-BE49-F238E27FC236}">
                <a16:creationId xmlns:a16="http://schemas.microsoft.com/office/drawing/2014/main" id="{B1885869-5FE4-EDD1-1921-6D38BEDA9539}"/>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5CE3E68C-B307-73A9-C9E9-72D67AD83E96}"/>
              </a:ext>
            </a:extLst>
          </p:cNvPr>
          <p:cNvSpPr>
            <a:spLocks noGrp="1"/>
          </p:cNvSpPr>
          <p:nvPr>
            <p:ph type="sldNum" sz="quarter" idx="12"/>
          </p:nvPr>
        </p:nvSpPr>
        <p:spPr/>
        <p:txBody>
          <a:bodyPr/>
          <a:lstStyle/>
          <a:p>
            <a:fld id="{ADBD1915-73F0-4A8D-B501-CF547A3FBDF8}" type="slidenum">
              <a:rPr lang="en-GB" smtClean="0"/>
              <a:t>55</a:t>
            </a:fld>
            <a:endParaRPr lang="en-GB"/>
          </a:p>
        </p:txBody>
      </p:sp>
    </p:spTree>
    <p:extLst>
      <p:ext uri="{BB962C8B-B14F-4D97-AF65-F5344CB8AC3E}">
        <p14:creationId xmlns:p14="http://schemas.microsoft.com/office/powerpoint/2010/main" val="153499259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DFDCFBF-EEBD-4DD0-93BB-6F4B14D3AD72}"/>
              </a:ext>
            </a:extLst>
          </p:cNvPr>
          <p:cNvSpPr txBox="1"/>
          <p:nvPr/>
        </p:nvSpPr>
        <p:spPr>
          <a:xfrm>
            <a:off x="0" y="687745"/>
            <a:ext cx="9144000" cy="923330"/>
          </a:xfrm>
          <a:prstGeom prst="rect">
            <a:avLst/>
          </a:prstGeom>
          <a:noFill/>
        </p:spPr>
        <p:txBody>
          <a:bodyPr wrap="square">
            <a:spAutoFit/>
          </a:bodyPr>
          <a:lstStyle/>
          <a:p>
            <a:pPr marL="0" indent="0" algn="ctr">
              <a:buFont typeface="Arial" panose="020B0604020202020204" pitchFamily="34" charset="0"/>
              <a:buNone/>
            </a:pPr>
            <a:r>
              <a:rPr lang="en-US" sz="5400" b="1">
                <a:solidFill>
                  <a:srgbClr val="D280D0"/>
                </a:solidFill>
                <a:latin typeface="Century Gothic" panose="020B0502020202020204" pitchFamily="34" charset="0"/>
              </a:rPr>
              <a:t>Expressive Arts and Design</a:t>
            </a:r>
          </a:p>
        </p:txBody>
      </p:sp>
      <p:pic>
        <p:nvPicPr>
          <p:cNvPr id="6" name="Picture 5" descr="Icon&#10;&#10;Description automatically generated">
            <a:extLst>
              <a:ext uri="{FF2B5EF4-FFF2-40B4-BE49-F238E27FC236}">
                <a16:creationId xmlns:a16="http://schemas.microsoft.com/office/drawing/2014/main" id="{ED7B493F-C918-4DB8-A02A-35041FCD12B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4681" y="2441634"/>
            <a:ext cx="3400732" cy="3400732"/>
          </a:xfrm>
          <a:prstGeom prst="rect">
            <a:avLst/>
          </a:prstGeom>
        </p:spPr>
      </p:pic>
      <p:sp>
        <p:nvSpPr>
          <p:cNvPr id="7" name="TextBox 6">
            <a:extLst>
              <a:ext uri="{FF2B5EF4-FFF2-40B4-BE49-F238E27FC236}">
                <a16:creationId xmlns:a16="http://schemas.microsoft.com/office/drawing/2014/main" id="{AC5D198B-C5EA-471A-8F3E-D4192FF33DF3}"/>
              </a:ext>
            </a:extLst>
          </p:cNvPr>
          <p:cNvSpPr txBox="1"/>
          <p:nvPr/>
        </p:nvSpPr>
        <p:spPr>
          <a:xfrm>
            <a:off x="3735899" y="2329732"/>
            <a:ext cx="5137757" cy="3539430"/>
          </a:xfrm>
          <a:prstGeom prst="rect">
            <a:avLst/>
          </a:prstGeom>
          <a:noFill/>
        </p:spPr>
        <p:txBody>
          <a:bodyPr wrap="square" rtlCol="0">
            <a:spAutoFit/>
          </a:bodyPr>
          <a:lstStyle/>
          <a:p>
            <a:r>
              <a:rPr lang="en-GB" sz="1600">
                <a:latin typeface="Century Gothic" panose="020B0502020202020204" pitchFamily="34" charset="0"/>
              </a:rPr>
              <a:t>The development of children’s artistic and cultural awareness supports their imagination and creativity. It is important that children have regular opportunities to engage with the arts, enabling them to explore and play with a wide range of media and materials. The quality and variety of what children see, hear and participate in is crucial for developing their understanding, self-expression, vocabulary and ability to communicate through the arts. The frequency, repetition and depth of their experiences are fundamental to their progress in interpreting and appreciating what they hear, respond to and observe.</a:t>
            </a:r>
          </a:p>
        </p:txBody>
      </p:sp>
      <p:sp>
        <p:nvSpPr>
          <p:cNvPr id="3" name="Footer Placeholder 2">
            <a:extLst>
              <a:ext uri="{FF2B5EF4-FFF2-40B4-BE49-F238E27FC236}">
                <a16:creationId xmlns:a16="http://schemas.microsoft.com/office/drawing/2014/main" id="{E3A59048-5049-16CC-E25A-6B238657B8CF}"/>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CE42F29F-12AB-7054-5D2E-D72876C193E8}"/>
              </a:ext>
            </a:extLst>
          </p:cNvPr>
          <p:cNvSpPr>
            <a:spLocks noGrp="1"/>
          </p:cNvSpPr>
          <p:nvPr>
            <p:ph type="sldNum" sz="quarter" idx="12"/>
          </p:nvPr>
        </p:nvSpPr>
        <p:spPr/>
        <p:txBody>
          <a:bodyPr/>
          <a:lstStyle/>
          <a:p>
            <a:fld id="{ADBD1915-73F0-4A8D-B501-CF547A3FBDF8}" type="slidenum">
              <a:rPr lang="en-GB" smtClean="0"/>
              <a:t>56</a:t>
            </a:fld>
            <a:endParaRPr lang="en-GB"/>
          </a:p>
        </p:txBody>
      </p:sp>
    </p:spTree>
    <p:extLst>
      <p:ext uri="{BB962C8B-B14F-4D97-AF65-F5344CB8AC3E}">
        <p14:creationId xmlns:p14="http://schemas.microsoft.com/office/powerpoint/2010/main" val="30747968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09E6FB-7CBA-34F2-F8E4-5ACB65B45DDC}"/>
            </a:ext>
          </a:extLst>
        </p:cNvPr>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62B0F1AB-EBCD-B5F8-E5B3-A33B292B6617}"/>
              </a:ext>
            </a:extLst>
          </p:cNvPr>
          <p:cNvGraphicFramePr>
            <a:graphicFrameLocks noGrp="1"/>
          </p:cNvGraphicFramePr>
          <p:nvPr>
            <p:ph idx="1"/>
          </p:nvPr>
        </p:nvGraphicFramePr>
        <p:xfrm>
          <a:off x="295275" y="225425"/>
          <a:ext cx="8482013" cy="741680"/>
        </p:xfrm>
        <a:graphic>
          <a:graphicData uri="http://schemas.openxmlformats.org/drawingml/2006/table">
            <a:tbl>
              <a:tblPr firstRow="1" bandRow="1">
                <a:tableStyleId>{5C22544A-7EE6-4342-B048-85BDC9FD1C3A}</a:tableStyleId>
              </a:tblPr>
              <a:tblGrid>
                <a:gridCol w="8482013">
                  <a:extLst>
                    <a:ext uri="{9D8B030D-6E8A-4147-A177-3AD203B41FA5}">
                      <a16:colId xmlns:a16="http://schemas.microsoft.com/office/drawing/2014/main" val="3754541971"/>
                    </a:ext>
                  </a:extLst>
                </a:gridCol>
              </a:tblGrid>
              <a:tr h="370840">
                <a:tc>
                  <a:txBody>
                    <a:bodyPr/>
                    <a:lstStyle/>
                    <a:p>
                      <a:pPr algn="ctr"/>
                      <a:r>
                        <a:rPr lang="en-GB">
                          <a:latin typeface="Century Gothic" panose="020B0502020202020204" pitchFamily="34" charset="0"/>
                        </a:rPr>
                        <a:t>EXPRESSIVE ARTS AND DESIGN: Progress through reception</a:t>
                      </a:r>
                    </a:p>
                  </a:txBody>
                  <a:tcPr>
                    <a:solidFill>
                      <a:srgbClr val="D280D0"/>
                    </a:solidFill>
                  </a:tcPr>
                </a:tc>
                <a:extLst>
                  <a:ext uri="{0D108BD9-81ED-4DB2-BD59-A6C34878D82A}">
                    <a16:rowId xmlns:a16="http://schemas.microsoft.com/office/drawing/2014/main" val="2121299838"/>
                  </a:ext>
                </a:extLst>
              </a:tr>
              <a:tr h="370840">
                <a:tc>
                  <a:txBody>
                    <a:bodyPr/>
                    <a:lstStyle/>
                    <a:p>
                      <a:pPr algn="ctr"/>
                      <a:r>
                        <a:rPr lang="en-GB" b="1">
                          <a:solidFill>
                            <a:srgbClr val="D280D0"/>
                          </a:solidFill>
                          <a:latin typeface="Century Gothic" panose="020B0502020202020204" pitchFamily="34" charset="0"/>
                        </a:rPr>
                        <a:t>Creating with materials</a:t>
                      </a:r>
                    </a:p>
                  </a:txBody>
                  <a:tcPr>
                    <a:noFill/>
                  </a:tcPr>
                </a:tc>
                <a:extLst>
                  <a:ext uri="{0D108BD9-81ED-4DB2-BD59-A6C34878D82A}">
                    <a16:rowId xmlns:a16="http://schemas.microsoft.com/office/drawing/2014/main" val="762247846"/>
                  </a:ext>
                </a:extLst>
              </a:tr>
            </a:tbl>
          </a:graphicData>
        </a:graphic>
      </p:graphicFrame>
      <p:sp>
        <p:nvSpPr>
          <p:cNvPr id="22" name="Rectangle 21">
            <a:extLst>
              <a:ext uri="{FF2B5EF4-FFF2-40B4-BE49-F238E27FC236}">
                <a16:creationId xmlns:a16="http://schemas.microsoft.com/office/drawing/2014/main" id="{E8BDEF95-5538-57B9-6DBF-2D949075E7E6}"/>
              </a:ext>
            </a:extLst>
          </p:cNvPr>
          <p:cNvSpPr/>
          <p:nvPr/>
        </p:nvSpPr>
        <p:spPr>
          <a:xfrm>
            <a:off x="1745533" y="1672098"/>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3" name="TextBox 22">
            <a:extLst>
              <a:ext uri="{FF2B5EF4-FFF2-40B4-BE49-F238E27FC236}">
                <a16:creationId xmlns:a16="http://schemas.microsoft.com/office/drawing/2014/main" id="{B984279C-C08F-3AB7-CE60-3FCC8A02B39C}"/>
              </a:ext>
            </a:extLst>
          </p:cNvPr>
          <p:cNvSpPr txBox="1"/>
          <p:nvPr/>
        </p:nvSpPr>
        <p:spPr>
          <a:xfrm>
            <a:off x="1745533" y="1192872"/>
            <a:ext cx="1838326" cy="307777"/>
          </a:xfrm>
          <a:prstGeom prst="rect">
            <a:avLst/>
          </a:prstGeom>
          <a:noFill/>
        </p:spPr>
        <p:txBody>
          <a:bodyPr wrap="square" lIns="91440" tIns="45720" rIns="91440" bIns="45720" rtlCol="0" anchor="t">
            <a:spAutoFit/>
          </a:bodyPr>
          <a:lstStyle/>
          <a:p>
            <a:pPr algn="ctr"/>
            <a:r>
              <a:rPr lang="en-GB" sz="1400" b="1">
                <a:solidFill>
                  <a:srgbClr val="D280D0"/>
                </a:solidFill>
                <a:latin typeface="Century Gothic"/>
              </a:rPr>
              <a:t>Start of nursery</a:t>
            </a:r>
          </a:p>
        </p:txBody>
      </p:sp>
      <p:sp>
        <p:nvSpPr>
          <p:cNvPr id="24" name="TextBox 23">
            <a:extLst>
              <a:ext uri="{FF2B5EF4-FFF2-40B4-BE49-F238E27FC236}">
                <a16:creationId xmlns:a16="http://schemas.microsoft.com/office/drawing/2014/main" id="{F5BC2D28-AB37-8EE2-D620-F1BA36BC5AC4}"/>
              </a:ext>
            </a:extLst>
          </p:cNvPr>
          <p:cNvSpPr txBox="1"/>
          <p:nvPr/>
        </p:nvSpPr>
        <p:spPr>
          <a:xfrm>
            <a:off x="5679358" y="1242032"/>
            <a:ext cx="2024062"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autumn term</a:t>
            </a:r>
          </a:p>
        </p:txBody>
      </p:sp>
      <p:sp>
        <p:nvSpPr>
          <p:cNvPr id="26" name="Rectangle 25">
            <a:extLst>
              <a:ext uri="{FF2B5EF4-FFF2-40B4-BE49-F238E27FC236}">
                <a16:creationId xmlns:a16="http://schemas.microsoft.com/office/drawing/2014/main" id="{67DF8FD7-4748-3F29-41F0-AF044DBB5319}"/>
              </a:ext>
            </a:extLst>
          </p:cNvPr>
          <p:cNvSpPr/>
          <p:nvPr/>
        </p:nvSpPr>
        <p:spPr>
          <a:xfrm>
            <a:off x="5865094" y="1721258"/>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3" name="Footer Placeholder 2">
            <a:extLst>
              <a:ext uri="{FF2B5EF4-FFF2-40B4-BE49-F238E27FC236}">
                <a16:creationId xmlns:a16="http://schemas.microsoft.com/office/drawing/2014/main" id="{1270F2D5-268E-5088-E19F-E2EF51361981}"/>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1568C99A-F216-7615-533C-E24A3921067F}"/>
              </a:ext>
            </a:extLst>
          </p:cNvPr>
          <p:cNvSpPr>
            <a:spLocks noGrp="1"/>
          </p:cNvSpPr>
          <p:nvPr>
            <p:ph type="sldNum" sz="quarter" idx="12"/>
          </p:nvPr>
        </p:nvSpPr>
        <p:spPr/>
        <p:txBody>
          <a:bodyPr/>
          <a:lstStyle/>
          <a:p>
            <a:fld id="{ADBD1915-73F0-4A8D-B501-CF547A3FBDF8}" type="slidenum">
              <a:rPr lang="en-GB" smtClean="0"/>
              <a:t>57</a:t>
            </a:fld>
            <a:endParaRPr lang="en-GB"/>
          </a:p>
        </p:txBody>
      </p:sp>
      <p:graphicFrame>
        <p:nvGraphicFramePr>
          <p:cNvPr id="5" name="Table 4">
            <a:extLst>
              <a:ext uri="{FF2B5EF4-FFF2-40B4-BE49-F238E27FC236}">
                <a16:creationId xmlns:a16="http://schemas.microsoft.com/office/drawing/2014/main" id="{BE398DFD-6261-FD41-AA3B-B313A7C30E87}"/>
              </a:ext>
            </a:extLst>
          </p:cNvPr>
          <p:cNvGraphicFramePr>
            <a:graphicFrameLocks noGrp="1"/>
          </p:cNvGraphicFramePr>
          <p:nvPr>
            <p:extLst>
              <p:ext uri="{D42A27DB-BD31-4B8C-83A1-F6EECF244321}">
                <p14:modId xmlns:p14="http://schemas.microsoft.com/office/powerpoint/2010/main" val="2499374073"/>
              </p:ext>
            </p:extLst>
          </p:nvPr>
        </p:nvGraphicFramePr>
        <p:xfrm>
          <a:off x="508512" y="2804652"/>
          <a:ext cx="4120376" cy="3444240"/>
        </p:xfrm>
        <a:graphic>
          <a:graphicData uri="http://schemas.openxmlformats.org/drawingml/2006/table">
            <a:tbl>
              <a:tblPr firstRow="1" bandRow="1">
                <a:tableStyleId>{5C22544A-7EE6-4342-B048-85BDC9FD1C3A}</a:tableStyleId>
              </a:tblPr>
              <a:tblGrid>
                <a:gridCol w="4120376">
                  <a:extLst>
                    <a:ext uri="{9D8B030D-6E8A-4147-A177-3AD203B41FA5}">
                      <a16:colId xmlns:a16="http://schemas.microsoft.com/office/drawing/2014/main" val="1868751618"/>
                    </a:ext>
                  </a:extLst>
                </a:gridCol>
              </a:tblGrid>
              <a:tr h="0">
                <a:tc>
                  <a:txBody>
                    <a:bodyPr/>
                    <a:lstStyle/>
                    <a:p>
                      <a:pPr marL="171450" indent="-171450">
                        <a:buFont typeface="Arial"/>
                        <a:buChar char="•"/>
                      </a:pPr>
                      <a:r>
                        <a:rPr lang="en-US" sz="1000">
                          <a:solidFill>
                            <a:schemeClr val="tx1"/>
                          </a:solidFill>
                          <a:effectLst/>
                          <a:latin typeface="Century Gothic"/>
                        </a:rPr>
                        <a:t>Show attention to sounds and music. (CWM 0-3 </a:t>
                      </a:r>
                      <a:r>
                        <a:rPr lang="en-US" sz="1000" err="1">
                          <a:solidFill>
                            <a:schemeClr val="tx1"/>
                          </a:solidFill>
                          <a:effectLst/>
                          <a:latin typeface="Century Gothic"/>
                        </a:rPr>
                        <a:t>Yrs</a:t>
                      </a:r>
                      <a:r>
                        <a:rPr lang="en-US" sz="1000">
                          <a:solidFill>
                            <a:schemeClr val="tx1"/>
                          </a:solidFill>
                          <a:effectLst/>
                          <a:latin typeface="Century Gothic"/>
                        </a:rPr>
                        <a:t>)</a:t>
                      </a:r>
                    </a:p>
                    <a:p>
                      <a:pPr marL="171450" lvl="0" indent="-171450">
                        <a:buFont typeface="Arial"/>
                        <a:buChar char="•"/>
                      </a:pPr>
                      <a:r>
                        <a:rPr lang="en-US" sz="1000">
                          <a:solidFill>
                            <a:schemeClr val="tx1"/>
                          </a:solidFill>
                          <a:effectLst/>
                          <a:latin typeface="Century Gothic"/>
                        </a:rPr>
                        <a:t>Respond emotionally and physically to music when it changes. (CWM 0-3 </a:t>
                      </a:r>
                      <a:r>
                        <a:rPr lang="en-US" sz="1000" err="1">
                          <a:solidFill>
                            <a:schemeClr val="tx1"/>
                          </a:solidFill>
                          <a:effectLst/>
                          <a:latin typeface="Century Gothic"/>
                        </a:rPr>
                        <a:t>Yrs</a:t>
                      </a:r>
                      <a:r>
                        <a:rPr lang="en-US" sz="1000">
                          <a:solidFill>
                            <a:schemeClr val="tx1"/>
                          </a:solidFill>
                          <a:effectLst/>
                          <a:latin typeface="Century Gothic"/>
                        </a:rPr>
                        <a:t>)</a:t>
                      </a:r>
                      <a:endParaRPr lang="en-US" sz="1000"/>
                    </a:p>
                    <a:p>
                      <a:pPr marL="171450" lvl="0" indent="-171450">
                        <a:buFont typeface="Arial"/>
                        <a:buChar char="•"/>
                      </a:pPr>
                      <a:r>
                        <a:rPr lang="en-US" sz="1000">
                          <a:solidFill>
                            <a:schemeClr val="tx1"/>
                          </a:solidFill>
                          <a:effectLst/>
                          <a:latin typeface="Century Gothic"/>
                        </a:rPr>
                        <a:t>Move and dance to music. (CWM 0-3 </a:t>
                      </a:r>
                      <a:r>
                        <a:rPr lang="en-US" sz="1000" err="1">
                          <a:solidFill>
                            <a:schemeClr val="tx1"/>
                          </a:solidFill>
                          <a:effectLst/>
                          <a:latin typeface="Century Gothic"/>
                        </a:rPr>
                        <a:t>Yrs</a:t>
                      </a:r>
                      <a:r>
                        <a:rPr lang="en-US" sz="1000">
                          <a:solidFill>
                            <a:schemeClr val="tx1"/>
                          </a:solidFill>
                          <a:effectLst/>
                          <a:latin typeface="Century Gothic"/>
                        </a:rPr>
                        <a:t>)</a:t>
                      </a:r>
                      <a:endParaRPr lang="en-US" sz="1000"/>
                    </a:p>
                    <a:p>
                      <a:pPr marL="171450" lvl="0" indent="-171450">
                        <a:buFont typeface="Arial"/>
                        <a:buChar char="•"/>
                      </a:pPr>
                      <a:r>
                        <a:rPr lang="en-US" sz="1000">
                          <a:solidFill>
                            <a:schemeClr val="tx1"/>
                          </a:solidFill>
                          <a:effectLst/>
                          <a:latin typeface="Century Gothic"/>
                        </a:rPr>
                        <a:t>Anticipate phrases and actions in rhymes and songs, like '</a:t>
                      </a:r>
                      <a:r>
                        <a:rPr lang="en-US" sz="1000" err="1">
                          <a:solidFill>
                            <a:schemeClr val="tx1"/>
                          </a:solidFill>
                          <a:effectLst/>
                          <a:latin typeface="Century Gothic"/>
                        </a:rPr>
                        <a:t>Peepo</a:t>
                      </a:r>
                      <a:r>
                        <a:rPr lang="en-US" sz="1000">
                          <a:solidFill>
                            <a:schemeClr val="tx1"/>
                          </a:solidFill>
                          <a:effectLst/>
                          <a:latin typeface="Century Gothic"/>
                        </a:rPr>
                        <a:t>'. (CWM 0-3 </a:t>
                      </a:r>
                      <a:r>
                        <a:rPr lang="en-US" sz="1000" err="1">
                          <a:solidFill>
                            <a:schemeClr val="tx1"/>
                          </a:solidFill>
                          <a:effectLst/>
                          <a:latin typeface="Century Gothic"/>
                        </a:rPr>
                        <a:t>Yrs</a:t>
                      </a:r>
                      <a:r>
                        <a:rPr lang="en-US" sz="1000">
                          <a:solidFill>
                            <a:schemeClr val="tx1"/>
                          </a:solidFill>
                          <a:effectLst/>
                          <a:latin typeface="Century Gothic"/>
                        </a:rPr>
                        <a:t>)</a:t>
                      </a:r>
                      <a:endParaRPr lang="en-US" sz="1000"/>
                    </a:p>
                    <a:p>
                      <a:pPr marL="171450" lvl="0" indent="-171450">
                        <a:buFont typeface="Arial"/>
                        <a:buChar char="•"/>
                      </a:pPr>
                      <a:r>
                        <a:rPr lang="en-US" sz="1000">
                          <a:solidFill>
                            <a:schemeClr val="tx1"/>
                          </a:solidFill>
                          <a:effectLst/>
                          <a:latin typeface="Century Gothic"/>
                        </a:rPr>
                        <a:t>Explore their voices and enjoy making sounds. (CWM 0-3 </a:t>
                      </a:r>
                      <a:r>
                        <a:rPr lang="en-US" sz="1000" err="1">
                          <a:solidFill>
                            <a:schemeClr val="tx1"/>
                          </a:solidFill>
                          <a:effectLst/>
                          <a:latin typeface="Century Gothic"/>
                        </a:rPr>
                        <a:t>Yrs</a:t>
                      </a:r>
                      <a:r>
                        <a:rPr lang="en-US" sz="1000">
                          <a:solidFill>
                            <a:schemeClr val="tx1"/>
                          </a:solidFill>
                          <a:effectLst/>
                          <a:latin typeface="Century Gothic"/>
                        </a:rPr>
                        <a:t>)</a:t>
                      </a:r>
                      <a:endParaRPr lang="en-US" sz="1000"/>
                    </a:p>
                    <a:p>
                      <a:pPr marL="171450" lvl="0" indent="-171450">
                        <a:buFont typeface="Arial"/>
                        <a:buChar char="•"/>
                      </a:pPr>
                      <a:r>
                        <a:rPr lang="en-US" sz="1000">
                          <a:solidFill>
                            <a:schemeClr val="tx1"/>
                          </a:solidFill>
                          <a:effectLst/>
                          <a:latin typeface="Century Gothic"/>
                        </a:rPr>
                        <a:t>Join in with songs and rhymes, making some sounds. (CWM 0-3 </a:t>
                      </a:r>
                      <a:r>
                        <a:rPr lang="en-US" sz="1000" err="1">
                          <a:solidFill>
                            <a:schemeClr val="tx1"/>
                          </a:solidFill>
                          <a:effectLst/>
                          <a:latin typeface="Century Gothic"/>
                        </a:rPr>
                        <a:t>Yrs</a:t>
                      </a:r>
                      <a:r>
                        <a:rPr lang="en-US" sz="1000">
                          <a:solidFill>
                            <a:schemeClr val="tx1"/>
                          </a:solidFill>
                          <a:effectLst/>
                          <a:latin typeface="Century Gothic"/>
                        </a:rPr>
                        <a:t>)</a:t>
                      </a:r>
                      <a:endParaRPr lang="en-US" sz="1000"/>
                    </a:p>
                    <a:p>
                      <a:pPr marL="171450" lvl="0" indent="-171450">
                        <a:buFont typeface="Arial"/>
                        <a:buChar char="•"/>
                      </a:pPr>
                      <a:r>
                        <a:rPr lang="en-US" sz="1000">
                          <a:solidFill>
                            <a:schemeClr val="tx1"/>
                          </a:solidFill>
                          <a:effectLst/>
                          <a:latin typeface="Century Gothic"/>
                        </a:rPr>
                        <a:t>Make rhythmical and repetitive sounds. (CWM 0-3 </a:t>
                      </a:r>
                      <a:r>
                        <a:rPr lang="en-US" sz="1000" err="1">
                          <a:solidFill>
                            <a:schemeClr val="tx1"/>
                          </a:solidFill>
                          <a:effectLst/>
                          <a:latin typeface="Century Gothic"/>
                        </a:rPr>
                        <a:t>Yrs</a:t>
                      </a:r>
                      <a:r>
                        <a:rPr lang="en-US" sz="1000">
                          <a:solidFill>
                            <a:schemeClr val="tx1"/>
                          </a:solidFill>
                          <a:effectLst/>
                          <a:latin typeface="Century Gothic"/>
                        </a:rPr>
                        <a:t>)</a:t>
                      </a:r>
                      <a:endParaRPr lang="en-US" sz="1000"/>
                    </a:p>
                    <a:p>
                      <a:pPr marL="171450" lvl="0" indent="-171450">
                        <a:buFont typeface="Arial"/>
                        <a:buChar char="•"/>
                      </a:pPr>
                      <a:r>
                        <a:rPr lang="en-US" sz="1000">
                          <a:solidFill>
                            <a:schemeClr val="tx1"/>
                          </a:solidFill>
                          <a:effectLst/>
                          <a:latin typeface="Century Gothic"/>
                        </a:rPr>
                        <a:t>Explore a range of sound-makers and instruments and play them in different ways. (CWM 0-3 </a:t>
                      </a:r>
                      <a:r>
                        <a:rPr lang="en-US" sz="1000" err="1">
                          <a:solidFill>
                            <a:schemeClr val="tx1"/>
                          </a:solidFill>
                          <a:effectLst/>
                          <a:latin typeface="Century Gothic"/>
                        </a:rPr>
                        <a:t>Yrs</a:t>
                      </a:r>
                      <a:r>
                        <a:rPr lang="en-US" sz="1000">
                          <a:solidFill>
                            <a:schemeClr val="tx1"/>
                          </a:solidFill>
                          <a:effectLst/>
                          <a:latin typeface="Century Gothic"/>
                        </a:rPr>
                        <a:t>)</a:t>
                      </a:r>
                      <a:endParaRPr lang="en-US" sz="1000"/>
                    </a:p>
                    <a:p>
                      <a:pPr marL="171450" lvl="0" indent="-171450">
                        <a:buFont typeface="Arial"/>
                        <a:buChar char="•"/>
                      </a:pPr>
                      <a:r>
                        <a:rPr lang="en-US" sz="1000">
                          <a:solidFill>
                            <a:schemeClr val="tx1"/>
                          </a:solidFill>
                          <a:effectLst/>
                          <a:latin typeface="Century Gothic"/>
                        </a:rPr>
                        <a:t>Notice patterns with strong contrasts and be attracted by patterns resembling the human face. (CWM 0-3 </a:t>
                      </a:r>
                      <a:r>
                        <a:rPr lang="en-US" sz="1000" err="1">
                          <a:solidFill>
                            <a:schemeClr val="tx1"/>
                          </a:solidFill>
                          <a:effectLst/>
                          <a:latin typeface="Century Gothic"/>
                        </a:rPr>
                        <a:t>Yrs</a:t>
                      </a:r>
                      <a:r>
                        <a:rPr lang="en-US" sz="1000">
                          <a:solidFill>
                            <a:schemeClr val="tx1"/>
                          </a:solidFill>
                          <a:effectLst/>
                          <a:latin typeface="Century Gothic"/>
                        </a:rPr>
                        <a:t>)</a:t>
                      </a:r>
                      <a:endParaRPr lang="en-US" sz="1000"/>
                    </a:p>
                    <a:p>
                      <a:pPr marL="171450" lvl="0" indent="-171450">
                        <a:buFont typeface="Arial"/>
                        <a:buChar char="•"/>
                      </a:pPr>
                      <a:r>
                        <a:rPr lang="en-US" sz="1000">
                          <a:solidFill>
                            <a:schemeClr val="tx1"/>
                          </a:solidFill>
                          <a:effectLst/>
                          <a:latin typeface="Century Gothic"/>
                        </a:rPr>
                        <a:t>Start to make marks intentionally. (CWM 0-3 </a:t>
                      </a:r>
                      <a:r>
                        <a:rPr lang="en-US" sz="1000" err="1">
                          <a:solidFill>
                            <a:schemeClr val="tx1"/>
                          </a:solidFill>
                          <a:effectLst/>
                          <a:latin typeface="Century Gothic"/>
                        </a:rPr>
                        <a:t>Yrs</a:t>
                      </a:r>
                      <a:r>
                        <a:rPr lang="en-US" sz="1000">
                          <a:solidFill>
                            <a:schemeClr val="tx1"/>
                          </a:solidFill>
                          <a:effectLst/>
                          <a:latin typeface="Century Gothic"/>
                        </a:rPr>
                        <a:t>)</a:t>
                      </a:r>
                      <a:endParaRPr lang="en-US" sz="1000"/>
                    </a:p>
                    <a:p>
                      <a:pPr marL="171450" lvl="0" indent="-171450">
                        <a:buFont typeface="Arial"/>
                        <a:buChar char="•"/>
                      </a:pPr>
                      <a:r>
                        <a:rPr lang="en-US" sz="1000">
                          <a:solidFill>
                            <a:schemeClr val="tx1"/>
                          </a:solidFill>
                          <a:effectLst/>
                          <a:latin typeface="Century Gothic"/>
                        </a:rPr>
                        <a:t>Explore paint, using fingers and other parts of their bodies as well as brushes and other tools. (CWM 0-3 </a:t>
                      </a:r>
                      <a:r>
                        <a:rPr lang="en-US" sz="1000" err="1">
                          <a:solidFill>
                            <a:schemeClr val="tx1"/>
                          </a:solidFill>
                          <a:effectLst/>
                          <a:latin typeface="Century Gothic"/>
                        </a:rPr>
                        <a:t>Yrs</a:t>
                      </a:r>
                      <a:r>
                        <a:rPr lang="en-US" sz="1000">
                          <a:solidFill>
                            <a:schemeClr val="tx1"/>
                          </a:solidFill>
                          <a:effectLst/>
                          <a:latin typeface="Century Gothic"/>
                        </a:rPr>
                        <a:t>)</a:t>
                      </a:r>
                      <a:endParaRPr lang="en-US" sz="1000"/>
                    </a:p>
                    <a:p>
                      <a:pPr marL="171450" lvl="0" indent="-171450">
                        <a:buFont typeface="Arial"/>
                        <a:buChar char="•"/>
                      </a:pPr>
                      <a:r>
                        <a:rPr lang="en-US" sz="1000">
                          <a:solidFill>
                            <a:schemeClr val="tx1"/>
                          </a:solidFill>
                          <a:effectLst/>
                          <a:latin typeface="Century Gothic"/>
                        </a:rPr>
                        <a:t>Enjoy and take part in action songs, such as 'Twinkle, Twinkle Little Star'. (CWM 0-3 </a:t>
                      </a:r>
                      <a:r>
                        <a:rPr lang="en-US" sz="1000" err="1">
                          <a:solidFill>
                            <a:schemeClr val="tx1"/>
                          </a:solidFill>
                          <a:effectLst/>
                          <a:latin typeface="Century Gothic"/>
                        </a:rPr>
                        <a:t>Yrs</a:t>
                      </a:r>
                      <a:r>
                        <a:rPr lang="en-US" sz="1000">
                          <a:solidFill>
                            <a:schemeClr val="tx1"/>
                          </a:solidFill>
                          <a:effectLst/>
                          <a:latin typeface="Century Gothic"/>
                        </a:rPr>
                        <a:t>)</a:t>
                      </a:r>
                      <a:endParaRPr lang="en-US" sz="1000"/>
                    </a:p>
                    <a:p>
                      <a:pPr marL="171450" lvl="0" indent="-171450">
                        <a:buFont typeface="Arial"/>
                        <a:buChar char="•"/>
                      </a:pPr>
                      <a:r>
                        <a:rPr lang="en-US" sz="1000">
                          <a:solidFill>
                            <a:schemeClr val="tx1"/>
                          </a:solidFill>
                          <a:effectLst/>
                          <a:latin typeface="Century Gothic"/>
                        </a:rPr>
                        <a:t>Explore different materials, using all their senses to investigate them. (CWM 0-3 </a:t>
                      </a:r>
                      <a:r>
                        <a:rPr lang="en-US" sz="1000" err="1">
                          <a:solidFill>
                            <a:schemeClr val="tx1"/>
                          </a:solidFill>
                          <a:effectLst/>
                          <a:latin typeface="Century Gothic"/>
                        </a:rPr>
                        <a:t>Yrs</a:t>
                      </a:r>
                      <a:r>
                        <a:rPr lang="en-US" sz="1000">
                          <a:solidFill>
                            <a:schemeClr val="tx1"/>
                          </a:solidFill>
                          <a:effectLst/>
                          <a:latin typeface="Century Gothic"/>
                        </a:rPr>
                        <a:t>)</a:t>
                      </a:r>
                      <a:endParaRPr lang="en-US" sz="1000"/>
                    </a:p>
                    <a:p>
                      <a:pPr marL="171450" lvl="0" indent="-171450">
                        <a:buFont typeface="Arial"/>
                        <a:buChar char="•"/>
                      </a:pPr>
                      <a:r>
                        <a:rPr lang="en-US" sz="1000">
                          <a:solidFill>
                            <a:schemeClr val="tx1"/>
                          </a:solidFill>
                          <a:effectLst/>
                          <a:latin typeface="Century Gothic"/>
                        </a:rPr>
                        <a:t>Manipulate and play with different materials. (CWM 0-3 </a:t>
                      </a:r>
                      <a:r>
                        <a:rPr lang="en-US" sz="1000" err="1">
                          <a:solidFill>
                            <a:schemeClr val="tx1"/>
                          </a:solidFill>
                          <a:effectLst/>
                          <a:latin typeface="Century Gothic"/>
                        </a:rPr>
                        <a:t>Yrs</a:t>
                      </a:r>
                      <a:r>
                        <a:rPr lang="en-US" sz="1000">
                          <a:solidFill>
                            <a:schemeClr val="tx1"/>
                          </a:solidFill>
                          <a:effectLst/>
                          <a:latin typeface="Century Gothic"/>
                        </a:rPr>
                        <a:t>)</a:t>
                      </a:r>
                      <a:endParaRPr lang="en-US" sz="100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extLst>
                  <a:ext uri="{0D108BD9-81ED-4DB2-BD59-A6C34878D82A}">
                    <a16:rowId xmlns:a16="http://schemas.microsoft.com/office/drawing/2014/main" val="1740856317"/>
                  </a:ext>
                </a:extLst>
              </a:tr>
            </a:tbl>
          </a:graphicData>
        </a:graphic>
      </p:graphicFrame>
      <p:graphicFrame>
        <p:nvGraphicFramePr>
          <p:cNvPr id="8" name="Table 7">
            <a:extLst>
              <a:ext uri="{FF2B5EF4-FFF2-40B4-BE49-F238E27FC236}">
                <a16:creationId xmlns:a16="http://schemas.microsoft.com/office/drawing/2014/main" id="{DF0FDFB7-FFF6-BB8F-C895-DC303FF32DB1}"/>
              </a:ext>
            </a:extLst>
          </p:cNvPr>
          <p:cNvGraphicFramePr>
            <a:graphicFrameLocks noGrp="1"/>
          </p:cNvGraphicFramePr>
          <p:nvPr>
            <p:extLst>
              <p:ext uri="{D42A27DB-BD31-4B8C-83A1-F6EECF244321}">
                <p14:modId xmlns:p14="http://schemas.microsoft.com/office/powerpoint/2010/main" val="270776829"/>
              </p:ext>
            </p:extLst>
          </p:nvPr>
        </p:nvGraphicFramePr>
        <p:xfrm>
          <a:off x="5867093" y="2961968"/>
          <a:ext cx="1954087" cy="2636520"/>
        </p:xfrm>
        <a:graphic>
          <a:graphicData uri="http://schemas.openxmlformats.org/drawingml/2006/table">
            <a:tbl>
              <a:tblPr firstRow="1" bandRow="1">
                <a:tableStyleId>{5C22544A-7EE6-4342-B048-85BDC9FD1C3A}</a:tableStyleId>
              </a:tblPr>
              <a:tblGrid>
                <a:gridCol w="1954087">
                  <a:extLst>
                    <a:ext uri="{9D8B030D-6E8A-4147-A177-3AD203B41FA5}">
                      <a16:colId xmlns:a16="http://schemas.microsoft.com/office/drawing/2014/main" val="2547862976"/>
                    </a:ext>
                  </a:extLst>
                </a:gridCol>
              </a:tblGrid>
              <a:tr h="0">
                <a:tc>
                  <a:txBody>
                    <a:bodyPr/>
                    <a:lstStyle/>
                    <a:p>
                      <a:pPr marL="171450" indent="-171450">
                        <a:buFont typeface="Arial"/>
                        <a:buChar char="•"/>
                      </a:pPr>
                      <a:r>
                        <a:rPr lang="en-US" sz="1200">
                          <a:solidFill>
                            <a:schemeClr val="tx1"/>
                          </a:solidFill>
                          <a:effectLst/>
                          <a:latin typeface="Century Gothic"/>
                        </a:rPr>
                        <a:t>Explore different materials freely, in order to develop their ideas about how to use them and what to make. (CWM 3-4 </a:t>
                      </a:r>
                      <a:r>
                        <a:rPr lang="en-US" sz="1200" err="1">
                          <a:solidFill>
                            <a:schemeClr val="tx1"/>
                          </a:solidFill>
                          <a:effectLst/>
                          <a:latin typeface="Century Gothic"/>
                        </a:rPr>
                        <a:t>Yrs</a:t>
                      </a:r>
                      <a:r>
                        <a:rPr lang="en-US" sz="1200">
                          <a:solidFill>
                            <a:schemeClr val="tx1"/>
                          </a:solidFill>
                          <a:effectLst/>
                          <a:latin typeface="Century Gothic"/>
                        </a:rPr>
                        <a:t>)</a:t>
                      </a:r>
                    </a:p>
                    <a:p>
                      <a:pPr marL="171450" lvl="0" indent="-171450">
                        <a:buFont typeface="Arial"/>
                        <a:buChar char="•"/>
                      </a:pPr>
                      <a:r>
                        <a:rPr lang="en-US" sz="1200">
                          <a:solidFill>
                            <a:schemeClr val="tx1"/>
                          </a:solidFill>
                          <a:effectLst/>
                          <a:latin typeface="Century Gothic"/>
                        </a:rPr>
                        <a:t>Develop their own ideas and then decide which materials to use to express them. (CWM 3-4 </a:t>
                      </a:r>
                      <a:r>
                        <a:rPr lang="en-US" sz="1200" err="1">
                          <a:solidFill>
                            <a:schemeClr val="tx1"/>
                          </a:solidFill>
                          <a:effectLst/>
                          <a:latin typeface="Century Gothic"/>
                        </a:rPr>
                        <a:t>Yrs</a:t>
                      </a:r>
                      <a:r>
                        <a:rPr lang="en-US" sz="1200">
                          <a:solidFill>
                            <a:schemeClr val="tx1"/>
                          </a:solidFill>
                          <a:effectLst/>
                          <a:latin typeface="Century Gothic"/>
                        </a:rPr>
                        <a:t>)</a:t>
                      </a:r>
                      <a:endParaRPr lang="en-US" sz="1200"/>
                    </a:p>
                    <a:p>
                      <a:pPr marL="171450" lvl="0" indent="-171450">
                        <a:buFont typeface="Arial"/>
                        <a:buChar char="•"/>
                      </a:pPr>
                      <a:endParaRPr lang="en-US" sz="1100">
                        <a:solidFill>
                          <a:schemeClr val="tx1"/>
                        </a:solidFill>
                        <a:effectLst/>
                        <a:latin typeface="Century Gothic"/>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extLst>
                  <a:ext uri="{0D108BD9-81ED-4DB2-BD59-A6C34878D82A}">
                    <a16:rowId xmlns:a16="http://schemas.microsoft.com/office/drawing/2014/main" val="2014084681"/>
                  </a:ext>
                </a:extLst>
              </a:tr>
            </a:tbl>
          </a:graphicData>
        </a:graphic>
      </p:graphicFrame>
    </p:spTree>
    <p:extLst>
      <p:ext uri="{BB962C8B-B14F-4D97-AF65-F5344CB8AC3E}">
        <p14:creationId xmlns:p14="http://schemas.microsoft.com/office/powerpoint/2010/main" val="184567479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75AABD-354C-DB8B-5993-F7183D8AF268}"/>
            </a:ext>
          </a:extLst>
        </p:cNvPr>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73AAFD1D-8088-781F-DFD9-9C007CD8862C}"/>
              </a:ext>
            </a:extLst>
          </p:cNvPr>
          <p:cNvGraphicFramePr>
            <a:graphicFrameLocks noGrp="1"/>
          </p:cNvGraphicFramePr>
          <p:nvPr>
            <p:ph idx="1"/>
          </p:nvPr>
        </p:nvGraphicFramePr>
        <p:xfrm>
          <a:off x="295275" y="225425"/>
          <a:ext cx="8482013" cy="741680"/>
        </p:xfrm>
        <a:graphic>
          <a:graphicData uri="http://schemas.openxmlformats.org/drawingml/2006/table">
            <a:tbl>
              <a:tblPr firstRow="1" bandRow="1">
                <a:tableStyleId>{5C22544A-7EE6-4342-B048-85BDC9FD1C3A}</a:tableStyleId>
              </a:tblPr>
              <a:tblGrid>
                <a:gridCol w="8482013">
                  <a:extLst>
                    <a:ext uri="{9D8B030D-6E8A-4147-A177-3AD203B41FA5}">
                      <a16:colId xmlns:a16="http://schemas.microsoft.com/office/drawing/2014/main" val="3754541971"/>
                    </a:ext>
                  </a:extLst>
                </a:gridCol>
              </a:tblGrid>
              <a:tr h="370840">
                <a:tc>
                  <a:txBody>
                    <a:bodyPr/>
                    <a:lstStyle/>
                    <a:p>
                      <a:pPr algn="ctr"/>
                      <a:r>
                        <a:rPr lang="en-GB">
                          <a:latin typeface="Century Gothic" panose="020B0502020202020204" pitchFamily="34" charset="0"/>
                        </a:rPr>
                        <a:t>EXPRESSIVE ARTS AND DESIGN: Progress through reception</a:t>
                      </a:r>
                    </a:p>
                  </a:txBody>
                  <a:tcPr>
                    <a:solidFill>
                      <a:srgbClr val="D280D0"/>
                    </a:solidFill>
                  </a:tcPr>
                </a:tc>
                <a:extLst>
                  <a:ext uri="{0D108BD9-81ED-4DB2-BD59-A6C34878D82A}">
                    <a16:rowId xmlns:a16="http://schemas.microsoft.com/office/drawing/2014/main" val="2121299838"/>
                  </a:ext>
                </a:extLst>
              </a:tr>
              <a:tr h="370840">
                <a:tc>
                  <a:txBody>
                    <a:bodyPr/>
                    <a:lstStyle/>
                    <a:p>
                      <a:pPr algn="ctr"/>
                      <a:r>
                        <a:rPr lang="en-GB" b="1">
                          <a:solidFill>
                            <a:srgbClr val="D280D0"/>
                          </a:solidFill>
                          <a:latin typeface="Century Gothic" panose="020B0502020202020204" pitchFamily="34" charset="0"/>
                        </a:rPr>
                        <a:t>Creating with materials</a:t>
                      </a:r>
                    </a:p>
                  </a:txBody>
                  <a:tcPr>
                    <a:noFill/>
                  </a:tcPr>
                </a:tc>
                <a:extLst>
                  <a:ext uri="{0D108BD9-81ED-4DB2-BD59-A6C34878D82A}">
                    <a16:rowId xmlns:a16="http://schemas.microsoft.com/office/drawing/2014/main" val="762247846"/>
                  </a:ext>
                </a:extLst>
              </a:tr>
            </a:tbl>
          </a:graphicData>
        </a:graphic>
      </p:graphicFrame>
      <p:sp>
        <p:nvSpPr>
          <p:cNvPr id="14" name="Rectangle 13">
            <a:extLst>
              <a:ext uri="{FF2B5EF4-FFF2-40B4-BE49-F238E27FC236}">
                <a16:creationId xmlns:a16="http://schemas.microsoft.com/office/drawing/2014/main" id="{3D8FA2F2-0B23-21EC-ACFC-0FA3A2608793}"/>
              </a:ext>
            </a:extLst>
          </p:cNvPr>
          <p:cNvSpPr/>
          <p:nvPr/>
        </p:nvSpPr>
        <p:spPr>
          <a:xfrm>
            <a:off x="5604694" y="2943840"/>
            <a:ext cx="1838326" cy="31837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950" b="1" dirty="0">
                <a:solidFill>
                  <a:srgbClr val="000000"/>
                </a:solidFill>
                <a:latin typeface="Century Gothic" panose="020B0502020202020204" pitchFamily="34" charset="0"/>
              </a:rPr>
              <a:t>E</a:t>
            </a:r>
            <a:r>
              <a:rPr lang="en-GB" sz="950" b="1" i="0" u="none" strike="noStrike" baseline="0" dirty="0">
                <a:solidFill>
                  <a:srgbClr val="000000"/>
                </a:solidFill>
                <a:latin typeface="Century Gothic" panose="020B0502020202020204" pitchFamily="34" charset="0"/>
              </a:rPr>
              <a:t>xploring colour and how colours can be changed; </a:t>
            </a:r>
          </a:p>
          <a:p>
            <a:pPr marL="171450" indent="-171450">
              <a:buFont typeface="Arial" panose="020B0604020202020204" pitchFamily="34" charset="0"/>
              <a:buChar char="•"/>
            </a:pPr>
            <a:r>
              <a:rPr lang="en-GB" sz="950" b="1" dirty="0">
                <a:solidFill>
                  <a:srgbClr val="000000"/>
                </a:solidFill>
                <a:latin typeface="Century Gothic" panose="020B0502020202020204" pitchFamily="34" charset="0"/>
              </a:rPr>
              <a:t>U</a:t>
            </a:r>
            <a:r>
              <a:rPr lang="en-GB" sz="950" b="1" i="0" u="none" strike="noStrike" baseline="0" dirty="0">
                <a:solidFill>
                  <a:srgbClr val="000000"/>
                </a:solidFill>
                <a:latin typeface="Century Gothic" panose="020B0502020202020204" pitchFamily="34" charset="0"/>
              </a:rPr>
              <a:t>nderstanding that they can use lines to enclose a space and then beginning to use these shapes to represent objects;</a:t>
            </a:r>
          </a:p>
          <a:p>
            <a:pPr marL="171450" indent="-171450">
              <a:buFont typeface="Arial" panose="020B0604020202020204" pitchFamily="34" charset="0"/>
              <a:buChar char="•"/>
            </a:pPr>
            <a:r>
              <a:rPr lang="en-GB" sz="950" b="1" dirty="0">
                <a:solidFill>
                  <a:srgbClr val="000000"/>
                </a:solidFill>
                <a:latin typeface="Century Gothic" panose="020B0502020202020204" pitchFamily="34" charset="0"/>
              </a:rPr>
              <a:t>S</a:t>
            </a:r>
            <a:r>
              <a:rPr lang="en-GB" sz="950" b="1" i="0" u="none" strike="noStrike" baseline="0" dirty="0">
                <a:solidFill>
                  <a:srgbClr val="000000"/>
                </a:solidFill>
                <a:latin typeface="Century Gothic" panose="020B0502020202020204" pitchFamily="34" charset="0"/>
              </a:rPr>
              <a:t>howing interest in and describing the texture of things; </a:t>
            </a:r>
          </a:p>
          <a:p>
            <a:pPr marL="171450" indent="-171450">
              <a:buFont typeface="Arial" panose="020B0604020202020204" pitchFamily="34" charset="0"/>
              <a:buChar char="•"/>
            </a:pPr>
            <a:r>
              <a:rPr lang="en-GB" sz="950" b="1" dirty="0">
                <a:solidFill>
                  <a:srgbClr val="000000"/>
                </a:solidFill>
                <a:latin typeface="Century Gothic" panose="020B0502020202020204" pitchFamily="34" charset="0"/>
              </a:rPr>
              <a:t>U</a:t>
            </a:r>
            <a:r>
              <a:rPr lang="en-GB" sz="950" b="1" i="0" u="none" strike="noStrike" baseline="0" dirty="0">
                <a:solidFill>
                  <a:srgbClr val="000000"/>
                </a:solidFill>
                <a:latin typeface="Century Gothic" panose="020B0502020202020204" pitchFamily="34" charset="0"/>
              </a:rPr>
              <a:t>sing various construction materials; </a:t>
            </a:r>
          </a:p>
          <a:p>
            <a:pPr marL="171450" indent="-171450">
              <a:buFont typeface="Arial" panose="020B0604020202020204" pitchFamily="34" charset="0"/>
              <a:buChar char="•"/>
            </a:pPr>
            <a:r>
              <a:rPr lang="en-GB" sz="950" b="1" dirty="0">
                <a:solidFill>
                  <a:srgbClr val="000000"/>
                </a:solidFill>
                <a:latin typeface="Century Gothic" panose="020B0502020202020204" pitchFamily="34" charset="0"/>
              </a:rPr>
              <a:t>B</a:t>
            </a:r>
            <a:r>
              <a:rPr lang="en-GB" sz="950" b="1" i="0" u="none" strike="noStrike" baseline="0" dirty="0">
                <a:solidFill>
                  <a:srgbClr val="000000"/>
                </a:solidFill>
                <a:latin typeface="Century Gothic" panose="020B0502020202020204" pitchFamily="34" charset="0"/>
              </a:rPr>
              <a:t>eginning to construct stacking blocks vertically and horizontally, making enclosures and creating spaces; </a:t>
            </a:r>
          </a:p>
          <a:p>
            <a:pPr marL="171450" indent="-171450">
              <a:buFont typeface="Arial" panose="020B0604020202020204" pitchFamily="34" charset="0"/>
              <a:buChar char="•"/>
            </a:pPr>
            <a:r>
              <a:rPr lang="en-GB" sz="950" b="1" dirty="0">
                <a:solidFill>
                  <a:srgbClr val="000000"/>
                </a:solidFill>
                <a:latin typeface="Century Gothic" panose="020B0502020202020204" pitchFamily="34" charset="0"/>
              </a:rPr>
              <a:t>J</a:t>
            </a:r>
            <a:r>
              <a:rPr lang="en-GB" sz="950" b="1" i="0" u="none" strike="noStrike" baseline="0" dirty="0">
                <a:solidFill>
                  <a:srgbClr val="000000"/>
                </a:solidFill>
                <a:latin typeface="Century Gothic" panose="020B0502020202020204" pitchFamily="34" charset="0"/>
              </a:rPr>
              <a:t>oining construction pieces together to build and balance. </a:t>
            </a:r>
          </a:p>
        </p:txBody>
      </p:sp>
      <p:sp>
        <p:nvSpPr>
          <p:cNvPr id="20" name="Rectangle 19">
            <a:extLst>
              <a:ext uri="{FF2B5EF4-FFF2-40B4-BE49-F238E27FC236}">
                <a16:creationId xmlns:a16="http://schemas.microsoft.com/office/drawing/2014/main" id="{8327378F-7A96-D8E2-3D20-F88D955EF2BD}"/>
              </a:ext>
            </a:extLst>
          </p:cNvPr>
          <p:cNvSpPr/>
          <p:nvPr/>
        </p:nvSpPr>
        <p:spPr>
          <a:xfrm>
            <a:off x="5660768" y="1733550"/>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working at the expected level will:</a:t>
            </a:r>
          </a:p>
        </p:txBody>
      </p:sp>
      <p:sp>
        <p:nvSpPr>
          <p:cNvPr id="21" name="TextBox 20">
            <a:extLst>
              <a:ext uri="{FF2B5EF4-FFF2-40B4-BE49-F238E27FC236}">
                <a16:creationId xmlns:a16="http://schemas.microsoft.com/office/drawing/2014/main" id="{4818BEAF-065E-734B-1215-733295594B65}"/>
              </a:ext>
            </a:extLst>
          </p:cNvPr>
          <p:cNvSpPr txBox="1"/>
          <p:nvPr/>
        </p:nvSpPr>
        <p:spPr>
          <a:xfrm>
            <a:off x="5660768" y="1254324"/>
            <a:ext cx="1838326" cy="307777"/>
          </a:xfrm>
          <a:prstGeom prst="rect">
            <a:avLst/>
          </a:prstGeom>
          <a:noFill/>
        </p:spPr>
        <p:txBody>
          <a:bodyPr wrap="square" rtlCol="0">
            <a:spAutoFit/>
          </a:bodyPr>
          <a:lstStyle/>
          <a:p>
            <a:pPr algn="ctr"/>
            <a:r>
              <a:rPr lang="en-GB" sz="1400" b="1" dirty="0">
                <a:solidFill>
                  <a:srgbClr val="D280D0"/>
                </a:solidFill>
                <a:latin typeface="Century Gothic" panose="020B0502020202020204" pitchFamily="34" charset="0"/>
              </a:rPr>
              <a:t>End of Nursery</a:t>
            </a:r>
          </a:p>
        </p:txBody>
      </p:sp>
      <p:sp>
        <p:nvSpPr>
          <p:cNvPr id="25" name="TextBox 24">
            <a:extLst>
              <a:ext uri="{FF2B5EF4-FFF2-40B4-BE49-F238E27FC236}">
                <a16:creationId xmlns:a16="http://schemas.microsoft.com/office/drawing/2014/main" id="{86071807-E5B4-E03B-EE1B-C8A69BA81761}"/>
              </a:ext>
            </a:extLst>
          </p:cNvPr>
          <p:cNvSpPr txBox="1"/>
          <p:nvPr/>
        </p:nvSpPr>
        <p:spPr>
          <a:xfrm>
            <a:off x="1233947" y="1143710"/>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spring term</a:t>
            </a:r>
          </a:p>
        </p:txBody>
      </p:sp>
      <p:sp>
        <p:nvSpPr>
          <p:cNvPr id="27" name="Rectangle 26">
            <a:extLst>
              <a:ext uri="{FF2B5EF4-FFF2-40B4-BE49-F238E27FC236}">
                <a16:creationId xmlns:a16="http://schemas.microsoft.com/office/drawing/2014/main" id="{BCE27BDC-4DBA-FE45-81B2-E8E82A65EE18}"/>
              </a:ext>
            </a:extLst>
          </p:cNvPr>
          <p:cNvSpPr/>
          <p:nvPr/>
        </p:nvSpPr>
        <p:spPr>
          <a:xfrm>
            <a:off x="1233947" y="1622935"/>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3" name="Footer Placeholder 2">
            <a:extLst>
              <a:ext uri="{FF2B5EF4-FFF2-40B4-BE49-F238E27FC236}">
                <a16:creationId xmlns:a16="http://schemas.microsoft.com/office/drawing/2014/main" id="{6CD2DFBB-9A12-3904-7AFD-EEB56A8DCF50}"/>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9B744DCE-8251-C557-BEA0-65F69F136A16}"/>
              </a:ext>
            </a:extLst>
          </p:cNvPr>
          <p:cNvSpPr>
            <a:spLocks noGrp="1"/>
          </p:cNvSpPr>
          <p:nvPr>
            <p:ph type="sldNum" sz="quarter" idx="12"/>
          </p:nvPr>
        </p:nvSpPr>
        <p:spPr/>
        <p:txBody>
          <a:bodyPr/>
          <a:lstStyle/>
          <a:p>
            <a:fld id="{ADBD1915-73F0-4A8D-B501-CF547A3FBDF8}" type="slidenum">
              <a:rPr lang="en-GB" smtClean="0"/>
              <a:t>58</a:t>
            </a:fld>
            <a:endParaRPr lang="en-GB"/>
          </a:p>
        </p:txBody>
      </p:sp>
      <p:sp>
        <p:nvSpPr>
          <p:cNvPr id="4" name="TextBox 3">
            <a:extLst>
              <a:ext uri="{FF2B5EF4-FFF2-40B4-BE49-F238E27FC236}">
                <a16:creationId xmlns:a16="http://schemas.microsoft.com/office/drawing/2014/main" id="{3FB707E7-DF9D-1049-170E-E65CDEAD97E8}"/>
              </a:ext>
            </a:extLst>
          </p:cNvPr>
          <p:cNvSpPr txBox="1"/>
          <p:nvPr/>
        </p:nvSpPr>
        <p:spPr>
          <a:xfrm>
            <a:off x="1111045" y="2831690"/>
            <a:ext cx="2067233" cy="175432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171450" indent="-171450">
              <a:buChar char="•"/>
            </a:pPr>
            <a:r>
              <a:rPr lang="en-US" sz="1200" b="1">
                <a:latin typeface="Century Gothic"/>
                <a:cs typeface="Arial"/>
              </a:rPr>
              <a:t>Join different materials and explore different textures. (CWM 3-4 </a:t>
            </a:r>
            <a:r>
              <a:rPr lang="en-US" sz="1200" b="1" err="1">
                <a:latin typeface="Century Gothic"/>
                <a:cs typeface="Arial"/>
              </a:rPr>
              <a:t>Yrs</a:t>
            </a:r>
            <a:r>
              <a:rPr lang="en-US" sz="1200" b="1">
                <a:latin typeface="Century Gothic"/>
                <a:cs typeface="Arial"/>
              </a:rPr>
              <a:t>)​</a:t>
            </a:r>
          </a:p>
          <a:p>
            <a:pPr marL="171450" indent="-171450">
              <a:buChar char="•"/>
            </a:pPr>
            <a:r>
              <a:rPr lang="en-US" sz="1200" b="1">
                <a:latin typeface="Century Gothic"/>
                <a:cs typeface="Arial"/>
              </a:rPr>
              <a:t>Create closed shapes with continuous lines, and begin to use these shapes to represent objects. (CWM 3-4 </a:t>
            </a:r>
            <a:r>
              <a:rPr lang="en-US" sz="1200" b="1" err="1">
                <a:latin typeface="Century Gothic"/>
                <a:cs typeface="Arial"/>
              </a:rPr>
              <a:t>Yrs</a:t>
            </a:r>
            <a:r>
              <a:rPr lang="en-US" sz="1200" b="1">
                <a:latin typeface="Century Gothic"/>
                <a:cs typeface="Arial"/>
              </a:rPr>
              <a:t>)</a:t>
            </a:r>
          </a:p>
        </p:txBody>
      </p:sp>
    </p:spTree>
    <p:extLst>
      <p:ext uri="{BB962C8B-B14F-4D97-AF65-F5344CB8AC3E}">
        <p14:creationId xmlns:p14="http://schemas.microsoft.com/office/powerpoint/2010/main" val="263812555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8F294A4B-6C27-433C-B7D3-6162B6429A26}"/>
              </a:ext>
            </a:extLst>
          </p:cNvPr>
          <p:cNvGraphicFramePr>
            <a:graphicFrameLocks noGrp="1"/>
          </p:cNvGraphicFramePr>
          <p:nvPr>
            <p:ph idx="1"/>
            <p:extLst>
              <p:ext uri="{D42A27DB-BD31-4B8C-83A1-F6EECF244321}">
                <p14:modId xmlns:p14="http://schemas.microsoft.com/office/powerpoint/2010/main" val="1626445972"/>
              </p:ext>
            </p:extLst>
          </p:nvPr>
        </p:nvGraphicFramePr>
        <p:xfrm>
          <a:off x="295275" y="225425"/>
          <a:ext cx="8482013" cy="741680"/>
        </p:xfrm>
        <a:graphic>
          <a:graphicData uri="http://schemas.openxmlformats.org/drawingml/2006/table">
            <a:tbl>
              <a:tblPr firstRow="1" bandRow="1">
                <a:tableStyleId>{5C22544A-7EE6-4342-B048-85BDC9FD1C3A}</a:tableStyleId>
              </a:tblPr>
              <a:tblGrid>
                <a:gridCol w="8482013">
                  <a:extLst>
                    <a:ext uri="{9D8B030D-6E8A-4147-A177-3AD203B41FA5}">
                      <a16:colId xmlns:a16="http://schemas.microsoft.com/office/drawing/2014/main" val="3754541971"/>
                    </a:ext>
                  </a:extLst>
                </a:gridCol>
              </a:tblGrid>
              <a:tr h="370840">
                <a:tc>
                  <a:txBody>
                    <a:bodyPr/>
                    <a:lstStyle/>
                    <a:p>
                      <a:pPr algn="ctr"/>
                      <a:r>
                        <a:rPr lang="en-GB">
                          <a:latin typeface="Century Gothic" panose="020B0502020202020204" pitchFamily="34" charset="0"/>
                        </a:rPr>
                        <a:t>EXPRESSIVE ARTS AND DESIGN: Progress through reception</a:t>
                      </a:r>
                    </a:p>
                  </a:txBody>
                  <a:tcPr>
                    <a:solidFill>
                      <a:srgbClr val="D280D0"/>
                    </a:solidFill>
                  </a:tcPr>
                </a:tc>
                <a:extLst>
                  <a:ext uri="{0D108BD9-81ED-4DB2-BD59-A6C34878D82A}">
                    <a16:rowId xmlns:a16="http://schemas.microsoft.com/office/drawing/2014/main" val="2121299838"/>
                  </a:ext>
                </a:extLst>
              </a:tr>
              <a:tr h="370840">
                <a:tc>
                  <a:txBody>
                    <a:bodyPr/>
                    <a:lstStyle/>
                    <a:p>
                      <a:pPr algn="ctr"/>
                      <a:r>
                        <a:rPr lang="en-GB" b="1">
                          <a:solidFill>
                            <a:srgbClr val="D280D0"/>
                          </a:solidFill>
                          <a:latin typeface="Century Gothic" panose="020B0502020202020204" pitchFamily="34" charset="0"/>
                        </a:rPr>
                        <a:t>Creating with materials</a:t>
                      </a:r>
                    </a:p>
                  </a:txBody>
                  <a:tcPr>
                    <a:noFill/>
                  </a:tcPr>
                </a:tc>
                <a:extLst>
                  <a:ext uri="{0D108BD9-81ED-4DB2-BD59-A6C34878D82A}">
                    <a16:rowId xmlns:a16="http://schemas.microsoft.com/office/drawing/2014/main" val="762247846"/>
                  </a:ext>
                </a:extLst>
              </a:tr>
            </a:tbl>
          </a:graphicData>
        </a:graphic>
      </p:graphicFrame>
      <p:sp>
        <p:nvSpPr>
          <p:cNvPr id="14" name="Rectangle 13">
            <a:extLst>
              <a:ext uri="{FF2B5EF4-FFF2-40B4-BE49-F238E27FC236}">
                <a16:creationId xmlns:a16="http://schemas.microsoft.com/office/drawing/2014/main" id="{83F880F4-4AE3-4016-919C-4BB11928779B}"/>
              </a:ext>
            </a:extLst>
          </p:cNvPr>
          <p:cNvSpPr/>
          <p:nvPr/>
        </p:nvSpPr>
        <p:spPr>
          <a:xfrm>
            <a:off x="295275" y="2771775"/>
            <a:ext cx="1838326" cy="31837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950" b="1">
                <a:solidFill>
                  <a:srgbClr val="000000"/>
                </a:solidFill>
                <a:latin typeface="Century Gothic" panose="020B0502020202020204" pitchFamily="34" charset="0"/>
              </a:rPr>
              <a:t>E</a:t>
            </a:r>
            <a:r>
              <a:rPr lang="en-GB" sz="950" b="1" i="0" u="none" strike="noStrike" baseline="0">
                <a:solidFill>
                  <a:srgbClr val="000000"/>
                </a:solidFill>
                <a:latin typeface="Century Gothic" panose="020B0502020202020204" pitchFamily="34" charset="0"/>
              </a:rPr>
              <a:t>xploring colour and how colours can be changed; </a:t>
            </a:r>
          </a:p>
          <a:p>
            <a:pPr marL="171450" indent="-171450">
              <a:buFont typeface="Arial" panose="020B0604020202020204" pitchFamily="34" charset="0"/>
              <a:buChar char="•"/>
            </a:pPr>
            <a:r>
              <a:rPr lang="en-GB" sz="950" b="1">
                <a:solidFill>
                  <a:srgbClr val="000000"/>
                </a:solidFill>
                <a:latin typeface="Century Gothic" panose="020B0502020202020204" pitchFamily="34" charset="0"/>
              </a:rPr>
              <a:t>U</a:t>
            </a:r>
            <a:r>
              <a:rPr lang="en-GB" sz="950" b="1" i="0" u="none" strike="noStrike" baseline="0">
                <a:solidFill>
                  <a:srgbClr val="000000"/>
                </a:solidFill>
                <a:latin typeface="Century Gothic" panose="020B0502020202020204" pitchFamily="34" charset="0"/>
              </a:rPr>
              <a:t>nderstanding that they can use lines to enclose a space and then beginning to use these shapes to represent objects;</a:t>
            </a:r>
          </a:p>
          <a:p>
            <a:pPr marL="171450" indent="-171450">
              <a:buFont typeface="Arial" panose="020B0604020202020204" pitchFamily="34" charset="0"/>
              <a:buChar char="•"/>
            </a:pPr>
            <a:r>
              <a:rPr lang="en-GB" sz="950" b="1">
                <a:solidFill>
                  <a:srgbClr val="000000"/>
                </a:solidFill>
                <a:latin typeface="Century Gothic" panose="020B0502020202020204" pitchFamily="34" charset="0"/>
              </a:rPr>
              <a:t>S</a:t>
            </a:r>
            <a:r>
              <a:rPr lang="en-GB" sz="950" b="1" i="0" u="none" strike="noStrike" baseline="0">
                <a:solidFill>
                  <a:srgbClr val="000000"/>
                </a:solidFill>
                <a:latin typeface="Century Gothic" panose="020B0502020202020204" pitchFamily="34" charset="0"/>
              </a:rPr>
              <a:t>howing interest in and describing the texture of things; </a:t>
            </a:r>
          </a:p>
          <a:p>
            <a:pPr marL="171450" indent="-171450">
              <a:buFont typeface="Arial" panose="020B0604020202020204" pitchFamily="34" charset="0"/>
              <a:buChar char="•"/>
            </a:pPr>
            <a:r>
              <a:rPr lang="en-GB" sz="950" b="1">
                <a:solidFill>
                  <a:srgbClr val="000000"/>
                </a:solidFill>
                <a:latin typeface="Century Gothic" panose="020B0502020202020204" pitchFamily="34" charset="0"/>
              </a:rPr>
              <a:t>U</a:t>
            </a:r>
            <a:r>
              <a:rPr lang="en-GB" sz="950" b="1" i="0" u="none" strike="noStrike" baseline="0">
                <a:solidFill>
                  <a:srgbClr val="000000"/>
                </a:solidFill>
                <a:latin typeface="Century Gothic" panose="020B0502020202020204" pitchFamily="34" charset="0"/>
              </a:rPr>
              <a:t>sing various construction materials; </a:t>
            </a:r>
          </a:p>
          <a:p>
            <a:pPr marL="171450" indent="-171450">
              <a:buFont typeface="Arial" panose="020B0604020202020204" pitchFamily="34" charset="0"/>
              <a:buChar char="•"/>
            </a:pPr>
            <a:r>
              <a:rPr lang="en-GB" sz="950" b="1">
                <a:solidFill>
                  <a:srgbClr val="000000"/>
                </a:solidFill>
                <a:latin typeface="Century Gothic" panose="020B0502020202020204" pitchFamily="34" charset="0"/>
              </a:rPr>
              <a:t>B</a:t>
            </a:r>
            <a:r>
              <a:rPr lang="en-GB" sz="950" b="1" i="0" u="none" strike="noStrike" baseline="0">
                <a:solidFill>
                  <a:srgbClr val="000000"/>
                </a:solidFill>
                <a:latin typeface="Century Gothic" panose="020B0502020202020204" pitchFamily="34" charset="0"/>
              </a:rPr>
              <a:t>eginning to construct stacking blocks vertically and horizontally, making enclosures and creating spaces; </a:t>
            </a:r>
          </a:p>
          <a:p>
            <a:pPr marL="171450" indent="-171450">
              <a:buFont typeface="Arial" panose="020B0604020202020204" pitchFamily="34" charset="0"/>
              <a:buChar char="•"/>
            </a:pPr>
            <a:r>
              <a:rPr lang="en-GB" sz="950" b="1">
                <a:solidFill>
                  <a:srgbClr val="000000"/>
                </a:solidFill>
                <a:latin typeface="Century Gothic" panose="020B0502020202020204" pitchFamily="34" charset="0"/>
              </a:rPr>
              <a:t>J</a:t>
            </a:r>
            <a:r>
              <a:rPr lang="en-GB" sz="950" b="1" i="0" u="none" strike="noStrike" baseline="0">
                <a:solidFill>
                  <a:srgbClr val="000000"/>
                </a:solidFill>
                <a:latin typeface="Century Gothic" panose="020B0502020202020204" pitchFamily="34" charset="0"/>
              </a:rPr>
              <a:t>oining construction pieces together to build and balance. </a:t>
            </a:r>
          </a:p>
        </p:txBody>
      </p:sp>
      <p:sp>
        <p:nvSpPr>
          <p:cNvPr id="17" name="Rectangle 16">
            <a:extLst>
              <a:ext uri="{FF2B5EF4-FFF2-40B4-BE49-F238E27FC236}">
                <a16:creationId xmlns:a16="http://schemas.microsoft.com/office/drawing/2014/main" id="{76ABC9D3-EFFA-48B9-87EC-BDBF29665BCF}"/>
              </a:ext>
            </a:extLst>
          </p:cNvPr>
          <p:cNvSpPr/>
          <p:nvPr/>
        </p:nvSpPr>
        <p:spPr>
          <a:xfrm>
            <a:off x="2509836" y="2771775"/>
            <a:ext cx="1838326" cy="1858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100" b="0" i="0" u="none" strike="noStrike" baseline="0">
              <a:latin typeface="Century Gothic" panose="020B0502020202020204" pitchFamily="34" charset="0"/>
            </a:endParaRPr>
          </a:p>
          <a:p>
            <a:pPr marL="171450" indent="-171450">
              <a:buFont typeface="Arial" panose="020B0604020202020204" pitchFamily="34" charset="0"/>
              <a:buChar char="•"/>
            </a:pPr>
            <a:r>
              <a:rPr lang="en-GB" sz="950" b="1" i="0" u="none" strike="noStrike" baseline="0">
                <a:solidFill>
                  <a:srgbClr val="000000"/>
                </a:solidFill>
                <a:latin typeface="Century Gothic" panose="020B0502020202020204" pitchFamily="34" charset="0"/>
              </a:rPr>
              <a:t>Realising that tools can be used for a purpose;</a:t>
            </a:r>
          </a:p>
          <a:p>
            <a:pPr marL="171450" indent="-171450">
              <a:buFont typeface="Arial" panose="020B0604020202020204" pitchFamily="34" charset="0"/>
              <a:buChar char="•"/>
            </a:pPr>
            <a:r>
              <a:rPr lang="en-GB" sz="950" b="1">
                <a:solidFill>
                  <a:srgbClr val="000000"/>
                </a:solidFill>
                <a:latin typeface="Century Gothic" panose="020B0502020202020204" pitchFamily="34" charset="0"/>
              </a:rPr>
              <a:t>Using simple tools and techniques competently and appropriately;</a:t>
            </a:r>
            <a:endParaRPr lang="en-GB" sz="950" b="1" i="0" u="none" strike="noStrike" baseline="0">
              <a:solidFill>
                <a:srgbClr val="000000"/>
              </a:solidFill>
              <a:latin typeface="Century Gothic" panose="020B0502020202020204" pitchFamily="34" charset="0"/>
            </a:endParaRPr>
          </a:p>
          <a:p>
            <a:pPr marL="171450" indent="-171450">
              <a:buFont typeface="Arial" panose="020B0604020202020204" pitchFamily="34" charset="0"/>
              <a:buChar char="•"/>
            </a:pPr>
            <a:r>
              <a:rPr lang="en-GB" sz="950" b="1">
                <a:solidFill>
                  <a:srgbClr val="000000"/>
                </a:solidFill>
                <a:latin typeface="Century Gothic" panose="020B0502020202020204" pitchFamily="34" charset="0"/>
              </a:rPr>
              <a:t>Selecting appropriate brush for a given purpose;</a:t>
            </a:r>
          </a:p>
          <a:p>
            <a:pPr marL="171450" indent="-171450">
              <a:buFont typeface="Arial" panose="020B0604020202020204" pitchFamily="34" charset="0"/>
              <a:buChar char="•"/>
            </a:pPr>
            <a:r>
              <a:rPr lang="en-GB" sz="950" b="1">
                <a:solidFill>
                  <a:srgbClr val="000000"/>
                </a:solidFill>
                <a:latin typeface="Century Gothic" panose="020B0502020202020204" pitchFamily="34" charset="0"/>
              </a:rPr>
              <a:t>Exploring what happens when they mix colours;</a:t>
            </a:r>
          </a:p>
          <a:p>
            <a:pPr marL="171450" indent="-171450">
              <a:buFont typeface="Arial" panose="020B0604020202020204" pitchFamily="34" charset="0"/>
              <a:buChar char="•"/>
            </a:pPr>
            <a:r>
              <a:rPr lang="en-GB" sz="950" b="1" i="0" u="none" strike="noStrike" baseline="0">
                <a:solidFill>
                  <a:srgbClr val="000000"/>
                </a:solidFill>
                <a:latin typeface="Century Gothic" panose="020B0502020202020204" pitchFamily="34" charset="0"/>
              </a:rPr>
              <a:t>Experimenting with different textures.</a:t>
            </a:r>
          </a:p>
          <a:p>
            <a:pPr marL="171450" indent="-171450">
              <a:buFont typeface="Arial" panose="020B0604020202020204" pitchFamily="34" charset="0"/>
              <a:buChar char="•"/>
            </a:pPr>
            <a:endParaRPr lang="en-GB" sz="1100" b="1">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100" b="1" i="0" u="none" strike="noStrike" baseline="0">
              <a:solidFill>
                <a:srgbClr val="000000"/>
              </a:solidFill>
              <a:latin typeface="Century Gothic" panose="020B0502020202020204" pitchFamily="34" charset="0"/>
            </a:endParaRPr>
          </a:p>
        </p:txBody>
      </p:sp>
      <p:sp>
        <p:nvSpPr>
          <p:cNvPr id="18" name="Rectangle 17">
            <a:extLst>
              <a:ext uri="{FF2B5EF4-FFF2-40B4-BE49-F238E27FC236}">
                <a16:creationId xmlns:a16="http://schemas.microsoft.com/office/drawing/2014/main" id="{E7D3B6FF-CD7B-4422-86C6-800E979B7FF9}"/>
              </a:ext>
            </a:extLst>
          </p:cNvPr>
          <p:cNvSpPr/>
          <p:nvPr/>
        </p:nvSpPr>
        <p:spPr>
          <a:xfrm>
            <a:off x="4724399" y="2771774"/>
            <a:ext cx="1838326" cy="22448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800" b="0" i="0" u="none" strike="noStrike" baseline="0">
              <a:latin typeface="Calibri" panose="020F0502020204030204" pitchFamily="34" charset="0"/>
            </a:endParaRPr>
          </a:p>
          <a:p>
            <a:pPr marL="171450" indent="-171450">
              <a:buFont typeface="Arial" panose="020B0604020202020204" pitchFamily="34" charset="0"/>
              <a:buChar char="•"/>
            </a:pPr>
            <a:endParaRPr lang="en-GB" sz="1000" b="1">
              <a:solidFill>
                <a:srgbClr val="000000"/>
              </a:solidFill>
              <a:latin typeface="Century Gothic" panose="020B0502020202020204" pitchFamily="34" charset="0"/>
            </a:endParaRPr>
          </a:p>
          <a:p>
            <a:pPr marL="171450" indent="-171450">
              <a:buFont typeface="Arial" panose="020B0604020202020204" pitchFamily="34" charset="0"/>
              <a:buChar char="•"/>
            </a:pPr>
            <a:r>
              <a:rPr lang="en-GB" sz="950" b="1">
                <a:solidFill>
                  <a:srgbClr val="000000"/>
                </a:solidFill>
                <a:latin typeface="Century Gothic" panose="020B0502020202020204" pitchFamily="34" charset="0"/>
              </a:rPr>
              <a:t>Safely using and exploring a variety of materials, tools and techniques;</a:t>
            </a:r>
          </a:p>
          <a:p>
            <a:pPr marL="171450" indent="-171450">
              <a:buFont typeface="Arial" panose="020B0604020202020204" pitchFamily="34" charset="0"/>
              <a:buChar char="•"/>
            </a:pPr>
            <a:r>
              <a:rPr lang="en-GB" sz="950" b="1" i="0" u="none" strike="noStrike" baseline="0">
                <a:solidFill>
                  <a:srgbClr val="000000"/>
                </a:solidFill>
                <a:latin typeface="Century Gothic" panose="020B0502020202020204" pitchFamily="34" charset="0"/>
              </a:rPr>
              <a:t>Experimenting with colour, design, texture, form and function;</a:t>
            </a:r>
          </a:p>
          <a:p>
            <a:pPr marL="171450" indent="-171450">
              <a:buFont typeface="Arial" panose="020B0604020202020204" pitchFamily="34" charset="0"/>
              <a:buChar char="•"/>
            </a:pPr>
            <a:r>
              <a:rPr lang="en-GB" sz="950" b="1">
                <a:solidFill>
                  <a:srgbClr val="000000"/>
                </a:solidFill>
                <a:latin typeface="Century Gothic" panose="020B0502020202020204" pitchFamily="34" charset="0"/>
              </a:rPr>
              <a:t>Selecting tools and using techniques needed to shape, assemble and join materials they are using;</a:t>
            </a:r>
          </a:p>
          <a:p>
            <a:pPr marL="171450" indent="-171450">
              <a:buFont typeface="Arial" panose="020B0604020202020204" pitchFamily="34" charset="0"/>
              <a:buChar char="•"/>
            </a:pPr>
            <a:r>
              <a:rPr lang="en-GB" sz="950" b="1" i="0" u="none" strike="noStrike" baseline="0">
                <a:solidFill>
                  <a:srgbClr val="000000"/>
                </a:solidFill>
                <a:latin typeface="Century Gothic" panose="020B0502020202020204" pitchFamily="34" charset="0"/>
              </a:rPr>
              <a:t>Understanding that different media can be combined to create new effects;</a:t>
            </a:r>
          </a:p>
          <a:p>
            <a:endParaRPr lang="en-GB" sz="1000" b="1" i="0" u="none" strike="noStrike" baseline="0">
              <a:solidFill>
                <a:srgbClr val="000000"/>
              </a:solidFill>
              <a:latin typeface="Century Gothic" panose="020B0502020202020204" pitchFamily="34" charset="0"/>
            </a:endParaRPr>
          </a:p>
          <a:p>
            <a:r>
              <a:rPr lang="en-GB" sz="1800" b="0" i="0" u="none" strike="noStrike" baseline="0">
                <a:solidFill>
                  <a:srgbClr val="000000"/>
                </a:solidFill>
                <a:latin typeface="Calibri" panose="020F0502020204030204" pitchFamily="34" charset="0"/>
              </a:rPr>
              <a:t>	</a:t>
            </a:r>
          </a:p>
        </p:txBody>
      </p:sp>
      <p:sp>
        <p:nvSpPr>
          <p:cNvPr id="19" name="Rectangle 18">
            <a:extLst>
              <a:ext uri="{FF2B5EF4-FFF2-40B4-BE49-F238E27FC236}">
                <a16:creationId xmlns:a16="http://schemas.microsoft.com/office/drawing/2014/main" id="{CD0CD56C-65AD-4C76-900E-E4B82122E69D}"/>
              </a:ext>
            </a:extLst>
          </p:cNvPr>
          <p:cNvSpPr/>
          <p:nvPr/>
        </p:nvSpPr>
        <p:spPr>
          <a:xfrm>
            <a:off x="6938962" y="2771774"/>
            <a:ext cx="1838326" cy="17918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950" b="1" u="none" strike="noStrike" baseline="0" dirty="0">
                <a:solidFill>
                  <a:srgbClr val="000000"/>
                </a:solidFill>
                <a:latin typeface="Century Gothic" panose="020B0502020202020204" pitchFamily="34" charset="0"/>
              </a:rPr>
              <a:t>Safely use and explore a variety of materials, tools and techniques, experimenting with colour, design, texture, form and function;</a:t>
            </a:r>
          </a:p>
          <a:p>
            <a:pPr marL="171450" indent="-171450">
              <a:buFont typeface="Arial" panose="020B0604020202020204" pitchFamily="34" charset="0"/>
              <a:buChar char="•"/>
            </a:pPr>
            <a:r>
              <a:rPr lang="en-GB" sz="950" b="1" u="none" strike="noStrike" baseline="0" dirty="0">
                <a:solidFill>
                  <a:srgbClr val="000000"/>
                </a:solidFill>
                <a:latin typeface="Century Gothic" panose="020B0502020202020204" pitchFamily="34" charset="0"/>
              </a:rPr>
              <a:t>Share their creations, explaining the process they have used;</a:t>
            </a:r>
          </a:p>
          <a:p>
            <a:pPr marL="171450" indent="-171450">
              <a:buFont typeface="Arial" panose="020B0604020202020204" pitchFamily="34" charset="0"/>
              <a:buChar char="•"/>
            </a:pPr>
            <a:r>
              <a:rPr lang="en-GB" sz="950" b="1" u="none" strike="noStrike" baseline="0" dirty="0">
                <a:solidFill>
                  <a:srgbClr val="000000"/>
                </a:solidFill>
                <a:latin typeface="Century Gothic" panose="020B0502020202020204" pitchFamily="34" charset="0"/>
              </a:rPr>
              <a:t>Make use of props and materials when role playing characters in narratives and stories.</a:t>
            </a:r>
          </a:p>
        </p:txBody>
      </p:sp>
      <p:sp>
        <p:nvSpPr>
          <p:cNvPr id="20" name="Rectangle 19">
            <a:extLst>
              <a:ext uri="{FF2B5EF4-FFF2-40B4-BE49-F238E27FC236}">
                <a16:creationId xmlns:a16="http://schemas.microsoft.com/office/drawing/2014/main" id="{413742AF-BA83-4051-9991-E630CD14E758}"/>
              </a:ext>
            </a:extLst>
          </p:cNvPr>
          <p:cNvSpPr/>
          <p:nvPr/>
        </p:nvSpPr>
        <p:spPr>
          <a:xfrm>
            <a:off x="6938962" y="1733550"/>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working at the expected level will:</a:t>
            </a:r>
          </a:p>
        </p:txBody>
      </p:sp>
      <p:sp>
        <p:nvSpPr>
          <p:cNvPr id="21" name="TextBox 20">
            <a:extLst>
              <a:ext uri="{FF2B5EF4-FFF2-40B4-BE49-F238E27FC236}">
                <a16:creationId xmlns:a16="http://schemas.microsoft.com/office/drawing/2014/main" id="{FBCB89E0-C069-4CEB-BC6D-5EB35A248B7E}"/>
              </a:ext>
            </a:extLst>
          </p:cNvPr>
          <p:cNvSpPr txBox="1"/>
          <p:nvPr/>
        </p:nvSpPr>
        <p:spPr>
          <a:xfrm>
            <a:off x="6938962" y="1254324"/>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reception</a:t>
            </a:r>
          </a:p>
        </p:txBody>
      </p:sp>
      <p:sp>
        <p:nvSpPr>
          <p:cNvPr id="22" name="Rectangle 21">
            <a:extLst>
              <a:ext uri="{FF2B5EF4-FFF2-40B4-BE49-F238E27FC236}">
                <a16:creationId xmlns:a16="http://schemas.microsoft.com/office/drawing/2014/main" id="{F5A80219-CC73-487D-8C49-A69B40E54900}"/>
              </a:ext>
            </a:extLst>
          </p:cNvPr>
          <p:cNvSpPr/>
          <p:nvPr/>
        </p:nvSpPr>
        <p:spPr>
          <a:xfrm>
            <a:off x="295275" y="1733550"/>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3" name="TextBox 22">
            <a:extLst>
              <a:ext uri="{FF2B5EF4-FFF2-40B4-BE49-F238E27FC236}">
                <a16:creationId xmlns:a16="http://schemas.microsoft.com/office/drawing/2014/main" id="{CAFBF1F9-26A8-4240-A8EF-4419BE9A4ED5}"/>
              </a:ext>
            </a:extLst>
          </p:cNvPr>
          <p:cNvSpPr txBox="1"/>
          <p:nvPr/>
        </p:nvSpPr>
        <p:spPr>
          <a:xfrm>
            <a:off x="295275" y="1254324"/>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nursery</a:t>
            </a:r>
          </a:p>
        </p:txBody>
      </p:sp>
      <p:sp>
        <p:nvSpPr>
          <p:cNvPr id="24" name="TextBox 23">
            <a:extLst>
              <a:ext uri="{FF2B5EF4-FFF2-40B4-BE49-F238E27FC236}">
                <a16:creationId xmlns:a16="http://schemas.microsoft.com/office/drawing/2014/main" id="{24CAB40F-BE79-418F-9720-64E8B908F3AD}"/>
              </a:ext>
            </a:extLst>
          </p:cNvPr>
          <p:cNvSpPr txBox="1"/>
          <p:nvPr/>
        </p:nvSpPr>
        <p:spPr>
          <a:xfrm>
            <a:off x="2324100" y="1254323"/>
            <a:ext cx="2024062"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autumn term</a:t>
            </a:r>
          </a:p>
        </p:txBody>
      </p:sp>
      <p:sp>
        <p:nvSpPr>
          <p:cNvPr id="25" name="TextBox 24">
            <a:extLst>
              <a:ext uri="{FF2B5EF4-FFF2-40B4-BE49-F238E27FC236}">
                <a16:creationId xmlns:a16="http://schemas.microsoft.com/office/drawing/2014/main" id="{63EE487E-E363-457A-A9DF-2C0982732CCE}"/>
              </a:ext>
            </a:extLst>
          </p:cNvPr>
          <p:cNvSpPr txBox="1"/>
          <p:nvPr/>
        </p:nvSpPr>
        <p:spPr>
          <a:xfrm>
            <a:off x="4724399" y="1254323"/>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spring term</a:t>
            </a:r>
          </a:p>
        </p:txBody>
      </p:sp>
      <p:sp>
        <p:nvSpPr>
          <p:cNvPr id="26" name="Rectangle 25">
            <a:extLst>
              <a:ext uri="{FF2B5EF4-FFF2-40B4-BE49-F238E27FC236}">
                <a16:creationId xmlns:a16="http://schemas.microsoft.com/office/drawing/2014/main" id="{C50C895F-7FD7-4E98-BDCF-7F25CF6C1ECF}"/>
              </a:ext>
            </a:extLst>
          </p:cNvPr>
          <p:cNvSpPr/>
          <p:nvPr/>
        </p:nvSpPr>
        <p:spPr>
          <a:xfrm>
            <a:off x="2509836" y="1733549"/>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7" name="Rectangle 26">
            <a:extLst>
              <a:ext uri="{FF2B5EF4-FFF2-40B4-BE49-F238E27FC236}">
                <a16:creationId xmlns:a16="http://schemas.microsoft.com/office/drawing/2014/main" id="{030045F8-D53B-43FE-8544-571B158C799C}"/>
              </a:ext>
            </a:extLst>
          </p:cNvPr>
          <p:cNvSpPr/>
          <p:nvPr/>
        </p:nvSpPr>
        <p:spPr>
          <a:xfrm>
            <a:off x="4724399" y="1733548"/>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3" name="Footer Placeholder 2">
            <a:extLst>
              <a:ext uri="{FF2B5EF4-FFF2-40B4-BE49-F238E27FC236}">
                <a16:creationId xmlns:a16="http://schemas.microsoft.com/office/drawing/2014/main" id="{C0F2C41B-116C-20F9-226A-E817AF0212CF}"/>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404F315A-073C-0931-70C0-E2096A1F716A}"/>
              </a:ext>
            </a:extLst>
          </p:cNvPr>
          <p:cNvSpPr>
            <a:spLocks noGrp="1"/>
          </p:cNvSpPr>
          <p:nvPr>
            <p:ph type="sldNum" sz="quarter" idx="12"/>
          </p:nvPr>
        </p:nvSpPr>
        <p:spPr/>
        <p:txBody>
          <a:bodyPr/>
          <a:lstStyle/>
          <a:p>
            <a:fld id="{ADBD1915-73F0-4A8D-B501-CF547A3FBDF8}" type="slidenum">
              <a:rPr lang="en-GB" smtClean="0"/>
              <a:t>59</a:t>
            </a:fld>
            <a:endParaRPr lang="en-GB"/>
          </a:p>
        </p:txBody>
      </p:sp>
    </p:spTree>
    <p:extLst>
      <p:ext uri="{BB962C8B-B14F-4D97-AF65-F5344CB8AC3E}">
        <p14:creationId xmlns:p14="http://schemas.microsoft.com/office/powerpoint/2010/main" val="14531055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8F294A4B-6C27-433C-B7D3-6162B6429A26}"/>
              </a:ext>
            </a:extLst>
          </p:cNvPr>
          <p:cNvGraphicFramePr>
            <a:graphicFrameLocks noGrp="1"/>
          </p:cNvGraphicFramePr>
          <p:nvPr>
            <p:ph idx="1"/>
            <p:extLst>
              <p:ext uri="{D42A27DB-BD31-4B8C-83A1-F6EECF244321}">
                <p14:modId xmlns:p14="http://schemas.microsoft.com/office/powerpoint/2010/main" val="3871533673"/>
              </p:ext>
            </p:extLst>
          </p:nvPr>
        </p:nvGraphicFramePr>
        <p:xfrm>
          <a:off x="295275" y="225425"/>
          <a:ext cx="8482013" cy="741680"/>
        </p:xfrm>
        <a:graphic>
          <a:graphicData uri="http://schemas.openxmlformats.org/drawingml/2006/table">
            <a:tbl>
              <a:tblPr firstRow="1" bandRow="1">
                <a:tableStyleId>{5C22544A-7EE6-4342-B048-85BDC9FD1C3A}</a:tableStyleId>
              </a:tblPr>
              <a:tblGrid>
                <a:gridCol w="8482013">
                  <a:extLst>
                    <a:ext uri="{9D8B030D-6E8A-4147-A177-3AD203B41FA5}">
                      <a16:colId xmlns:a16="http://schemas.microsoft.com/office/drawing/2014/main" val="3754541971"/>
                    </a:ext>
                  </a:extLst>
                </a:gridCol>
              </a:tblGrid>
              <a:tr h="370840">
                <a:tc>
                  <a:txBody>
                    <a:bodyPr/>
                    <a:lstStyle/>
                    <a:p>
                      <a:pPr algn="ctr"/>
                      <a:r>
                        <a:rPr lang="en-GB">
                          <a:latin typeface="Century Gothic" panose="020B0502020202020204" pitchFamily="34" charset="0"/>
                        </a:rPr>
                        <a:t>COMMUNICATION AND LANGUAGE: Progress through Reception</a:t>
                      </a:r>
                    </a:p>
                  </a:txBody>
                  <a:tcPr>
                    <a:solidFill>
                      <a:srgbClr val="D280D0"/>
                    </a:solidFill>
                  </a:tcPr>
                </a:tc>
                <a:extLst>
                  <a:ext uri="{0D108BD9-81ED-4DB2-BD59-A6C34878D82A}">
                    <a16:rowId xmlns:a16="http://schemas.microsoft.com/office/drawing/2014/main" val="2121299838"/>
                  </a:ext>
                </a:extLst>
              </a:tr>
              <a:tr h="370840">
                <a:tc>
                  <a:txBody>
                    <a:bodyPr/>
                    <a:lstStyle/>
                    <a:p>
                      <a:pPr algn="ctr"/>
                      <a:r>
                        <a:rPr lang="en-GB" b="1">
                          <a:solidFill>
                            <a:srgbClr val="D280D0"/>
                          </a:solidFill>
                          <a:latin typeface="Century Gothic" panose="020B0502020202020204" pitchFamily="34" charset="0"/>
                        </a:rPr>
                        <a:t>Speaking</a:t>
                      </a:r>
                    </a:p>
                  </a:txBody>
                  <a:tcPr>
                    <a:noFill/>
                  </a:tcPr>
                </a:tc>
                <a:extLst>
                  <a:ext uri="{0D108BD9-81ED-4DB2-BD59-A6C34878D82A}">
                    <a16:rowId xmlns:a16="http://schemas.microsoft.com/office/drawing/2014/main" val="762247846"/>
                  </a:ext>
                </a:extLst>
              </a:tr>
            </a:tbl>
          </a:graphicData>
        </a:graphic>
      </p:graphicFrame>
      <p:sp>
        <p:nvSpPr>
          <p:cNvPr id="14" name="Rectangle 13">
            <a:extLst>
              <a:ext uri="{FF2B5EF4-FFF2-40B4-BE49-F238E27FC236}">
                <a16:creationId xmlns:a16="http://schemas.microsoft.com/office/drawing/2014/main" id="{83F880F4-4AE3-4016-919C-4BB11928779B}"/>
              </a:ext>
            </a:extLst>
          </p:cNvPr>
          <p:cNvSpPr/>
          <p:nvPr/>
        </p:nvSpPr>
        <p:spPr>
          <a:xfrm>
            <a:off x="295275" y="2771775"/>
            <a:ext cx="1838326" cy="23287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1000" b="1">
                <a:solidFill>
                  <a:schemeClr val="tx1"/>
                </a:solidFill>
                <a:latin typeface="Century Gothic" panose="020B0502020202020204" pitchFamily="34" charset="0"/>
              </a:rPr>
              <a:t>Knowing many rhymes, be able to talk about familiar books, and be able to tell a long story;</a:t>
            </a:r>
          </a:p>
          <a:p>
            <a:pPr marL="171450" indent="-171450">
              <a:buFont typeface="Arial" panose="020B0604020202020204" pitchFamily="34" charset="0"/>
              <a:buChar char="•"/>
            </a:pPr>
            <a:r>
              <a:rPr lang="en-GB" sz="1000" b="1">
                <a:solidFill>
                  <a:schemeClr val="tx1"/>
                </a:solidFill>
                <a:latin typeface="Century Gothic" panose="020B0502020202020204" pitchFamily="34" charset="0"/>
              </a:rPr>
              <a:t>Developing their communication but may struggle with using tenses accurately;</a:t>
            </a:r>
          </a:p>
          <a:p>
            <a:pPr marL="171450" indent="-171450">
              <a:buFont typeface="Arial" panose="020B0604020202020204" pitchFamily="34" charset="0"/>
              <a:buChar char="•"/>
            </a:pPr>
            <a:r>
              <a:rPr lang="en-GB" sz="1000" b="1">
                <a:solidFill>
                  <a:schemeClr val="tx1"/>
                </a:solidFill>
                <a:latin typeface="Century Gothic" panose="020B0502020202020204" pitchFamily="34" charset="0"/>
              </a:rPr>
              <a:t>Beginning to use sentences with four to six words;</a:t>
            </a:r>
          </a:p>
          <a:p>
            <a:pPr marL="171450" indent="-171450">
              <a:buFont typeface="Arial" panose="020B0604020202020204" pitchFamily="34" charset="0"/>
              <a:buChar char="•"/>
            </a:pPr>
            <a:r>
              <a:rPr lang="en-GB" sz="1000" b="1">
                <a:solidFill>
                  <a:schemeClr val="tx1"/>
                </a:solidFill>
                <a:latin typeface="Century Gothic" panose="020B0502020202020204" pitchFamily="34" charset="0"/>
              </a:rPr>
              <a:t>Beginning to start a conversation with an adult or a friend and continuing it in turns.</a:t>
            </a:r>
          </a:p>
        </p:txBody>
      </p:sp>
      <p:sp>
        <p:nvSpPr>
          <p:cNvPr id="17" name="Rectangle 16">
            <a:extLst>
              <a:ext uri="{FF2B5EF4-FFF2-40B4-BE49-F238E27FC236}">
                <a16:creationId xmlns:a16="http://schemas.microsoft.com/office/drawing/2014/main" id="{76ABC9D3-EFFA-48B9-87EC-BDBF29665BCF}"/>
              </a:ext>
            </a:extLst>
          </p:cNvPr>
          <p:cNvSpPr/>
          <p:nvPr/>
        </p:nvSpPr>
        <p:spPr>
          <a:xfrm>
            <a:off x="2509836" y="2771775"/>
            <a:ext cx="1838326" cy="34861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1000" b="1">
                <a:solidFill>
                  <a:schemeClr val="tx1"/>
                </a:solidFill>
                <a:latin typeface="Century Gothic" panose="020B0502020202020204" pitchFamily="34" charset="0"/>
              </a:rPr>
              <a:t>Expanding their vocabulary to include new words related to topic or theme.</a:t>
            </a:r>
          </a:p>
          <a:p>
            <a:pPr marL="171450" indent="-171450">
              <a:buFont typeface="Arial" panose="020B0604020202020204" pitchFamily="34" charset="0"/>
              <a:buChar char="•"/>
            </a:pPr>
            <a:r>
              <a:rPr lang="en-GB" sz="1000" b="1">
                <a:solidFill>
                  <a:schemeClr val="tx1"/>
                </a:solidFill>
                <a:latin typeface="Century Gothic" panose="020B0502020202020204" pitchFamily="34" charset="0"/>
              </a:rPr>
              <a:t>Continuing to use new vocabulary when the topic or theme has ended.</a:t>
            </a:r>
          </a:p>
          <a:p>
            <a:pPr marL="171450" indent="-171450">
              <a:buFont typeface="Arial" panose="020B0604020202020204" pitchFamily="34" charset="0"/>
              <a:buChar char="•"/>
            </a:pPr>
            <a:r>
              <a:rPr lang="en-GB" sz="1000" b="1">
                <a:solidFill>
                  <a:schemeClr val="tx1"/>
                </a:solidFill>
                <a:latin typeface="Century Gothic" panose="020B0502020202020204" pitchFamily="34" charset="0"/>
              </a:rPr>
              <a:t>Asking questions to understanding.</a:t>
            </a:r>
          </a:p>
          <a:p>
            <a:pPr marL="171450" indent="-171450">
              <a:buFont typeface="Arial" panose="020B0604020202020204" pitchFamily="34" charset="0"/>
              <a:buChar char="•"/>
            </a:pPr>
            <a:r>
              <a:rPr lang="en-GB" sz="1000" b="1">
                <a:solidFill>
                  <a:schemeClr val="tx1"/>
                </a:solidFill>
                <a:latin typeface="Century Gothic" panose="020B0502020202020204" pitchFamily="34" charset="0"/>
              </a:rPr>
              <a:t>Retelling a simple past event in correct order;</a:t>
            </a:r>
          </a:p>
          <a:p>
            <a:pPr marL="171450" indent="-171450">
              <a:buFont typeface="Arial" panose="020B0604020202020204" pitchFamily="34" charset="0"/>
              <a:buChar char="•"/>
            </a:pPr>
            <a:r>
              <a:rPr lang="en-GB" sz="1000" b="1">
                <a:solidFill>
                  <a:schemeClr val="tx1"/>
                </a:solidFill>
                <a:latin typeface="Century Gothic" panose="020B0502020202020204" pitchFamily="34" charset="0"/>
              </a:rPr>
              <a:t>Using talk to connect ideas, explaining what has happened and anticipating what might happen next, recalling  and reliving past experiences;</a:t>
            </a:r>
          </a:p>
          <a:p>
            <a:pPr marL="171450" indent="-171450">
              <a:buFont typeface="Arial" panose="020B0604020202020204" pitchFamily="34" charset="0"/>
              <a:buChar char="•"/>
            </a:pPr>
            <a:r>
              <a:rPr lang="en-GB" sz="1000" b="1">
                <a:solidFill>
                  <a:schemeClr val="tx1"/>
                </a:solidFill>
                <a:latin typeface="Century Gothic" panose="020B0502020202020204" pitchFamily="34" charset="0"/>
              </a:rPr>
              <a:t>Using talk in pretending that objects stand for something else in play, e.g. this ruler is my sword.</a:t>
            </a:r>
          </a:p>
        </p:txBody>
      </p:sp>
      <p:sp>
        <p:nvSpPr>
          <p:cNvPr id="18" name="Rectangle 17">
            <a:extLst>
              <a:ext uri="{FF2B5EF4-FFF2-40B4-BE49-F238E27FC236}">
                <a16:creationId xmlns:a16="http://schemas.microsoft.com/office/drawing/2014/main" id="{E7D3B6FF-CD7B-4422-86C6-800E979B7FF9}"/>
              </a:ext>
            </a:extLst>
          </p:cNvPr>
          <p:cNvSpPr/>
          <p:nvPr/>
        </p:nvSpPr>
        <p:spPr>
          <a:xfrm>
            <a:off x="4724399" y="2771775"/>
            <a:ext cx="1838326" cy="33102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1000" b="1">
                <a:solidFill>
                  <a:schemeClr val="tx1"/>
                </a:solidFill>
                <a:latin typeface="Century Gothic" panose="020B0502020202020204" pitchFamily="34" charset="0"/>
              </a:rPr>
              <a:t>Using new vocabulary in different contexts</a:t>
            </a:r>
          </a:p>
          <a:p>
            <a:pPr marL="171450" indent="-171450">
              <a:buFont typeface="Arial" panose="020B0604020202020204" pitchFamily="34" charset="0"/>
              <a:buChar char="•"/>
            </a:pPr>
            <a:r>
              <a:rPr lang="en-GB" sz="1000" b="1">
                <a:solidFill>
                  <a:schemeClr val="tx1"/>
                </a:solidFill>
                <a:latin typeface="Century Gothic" panose="020B0502020202020204" pitchFamily="34" charset="0"/>
              </a:rPr>
              <a:t>Asking questions to learn more about an event or a task.</a:t>
            </a:r>
          </a:p>
          <a:p>
            <a:pPr marL="171450" indent="-171450">
              <a:buFont typeface="Arial" panose="020B0604020202020204" pitchFamily="34" charset="0"/>
              <a:buChar char="•"/>
            </a:pPr>
            <a:r>
              <a:rPr lang="en-GB" sz="1000" b="1">
                <a:solidFill>
                  <a:schemeClr val="tx1"/>
                </a:solidFill>
                <a:latin typeface="Century Gothic" panose="020B0502020202020204" pitchFamily="34" charset="0"/>
              </a:rPr>
              <a:t>Using complete sentences more regularly.</a:t>
            </a:r>
          </a:p>
          <a:p>
            <a:pPr marL="171450" indent="-171450">
              <a:buFont typeface="Arial" panose="020B0604020202020204" pitchFamily="34" charset="0"/>
              <a:buChar char="•"/>
            </a:pPr>
            <a:r>
              <a:rPr lang="en-GB" sz="1000" b="1">
                <a:solidFill>
                  <a:schemeClr val="tx1"/>
                </a:solidFill>
                <a:latin typeface="Century Gothic" panose="020B0502020202020204" pitchFamily="34" charset="0"/>
              </a:rPr>
              <a:t>Using language to explore imaginary events, storylines and themes;</a:t>
            </a:r>
          </a:p>
          <a:p>
            <a:pPr marL="171450" indent="-171450">
              <a:buFont typeface="Arial" panose="020B0604020202020204" pitchFamily="34" charset="0"/>
              <a:buChar char="•"/>
            </a:pPr>
            <a:r>
              <a:rPr lang="en-GB" sz="1000" b="1">
                <a:solidFill>
                  <a:schemeClr val="tx1"/>
                </a:solidFill>
                <a:latin typeface="Century Gothic" panose="020B0502020202020204" pitchFamily="34" charset="0"/>
              </a:rPr>
              <a:t>Using language to imagine and recreate roles and experiencing in play situations;</a:t>
            </a:r>
          </a:p>
          <a:p>
            <a:pPr marL="171450" indent="-171450">
              <a:buFont typeface="Arial" panose="020B0604020202020204" pitchFamily="34" charset="0"/>
              <a:buChar char="•"/>
            </a:pPr>
            <a:r>
              <a:rPr lang="en-GB" sz="1000" b="1">
                <a:solidFill>
                  <a:schemeClr val="tx1"/>
                </a:solidFill>
                <a:latin typeface="Century Gothic" panose="020B0502020202020204" pitchFamily="34" charset="0"/>
              </a:rPr>
              <a:t>Linking statements and sticking to a main theme or intention;</a:t>
            </a:r>
          </a:p>
          <a:p>
            <a:pPr marL="171450" indent="-171450">
              <a:buFont typeface="Arial" panose="020B0604020202020204" pitchFamily="34" charset="0"/>
              <a:buChar char="•"/>
            </a:pPr>
            <a:r>
              <a:rPr lang="en-GB" sz="1000" b="1">
                <a:solidFill>
                  <a:schemeClr val="tx1"/>
                </a:solidFill>
                <a:latin typeface="Century Gothic" panose="020B0502020202020204" pitchFamily="34" charset="0"/>
              </a:rPr>
              <a:t>Using talk to organise, sequence and clarify thinking, feelings and ideas.</a:t>
            </a:r>
          </a:p>
        </p:txBody>
      </p:sp>
      <p:sp>
        <p:nvSpPr>
          <p:cNvPr id="19" name="Rectangle 18">
            <a:extLst>
              <a:ext uri="{FF2B5EF4-FFF2-40B4-BE49-F238E27FC236}">
                <a16:creationId xmlns:a16="http://schemas.microsoft.com/office/drawing/2014/main" id="{CD0CD56C-65AD-4C76-900E-E4B82122E69D}"/>
              </a:ext>
            </a:extLst>
          </p:cNvPr>
          <p:cNvSpPr/>
          <p:nvPr/>
        </p:nvSpPr>
        <p:spPr>
          <a:xfrm>
            <a:off x="6938962" y="2771775"/>
            <a:ext cx="1838326" cy="33102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950" b="1" dirty="0">
                <a:solidFill>
                  <a:schemeClr val="tx1"/>
                </a:solidFill>
                <a:latin typeface="Century Gothic" panose="020B0502020202020204" pitchFamily="34" charset="0"/>
              </a:rPr>
              <a:t>Participate in small group, class and one-to-one discussions, offering their own ideas, using recently introduced vocabulary;</a:t>
            </a:r>
          </a:p>
          <a:p>
            <a:pPr marL="171450" indent="-171450">
              <a:buFont typeface="Arial" panose="020B0604020202020204" pitchFamily="34" charset="0"/>
              <a:buChar char="•"/>
            </a:pPr>
            <a:r>
              <a:rPr lang="en-GB" sz="950" b="1" dirty="0">
                <a:solidFill>
                  <a:schemeClr val="tx1"/>
                </a:solidFill>
                <a:latin typeface="Century Gothic" panose="020B0502020202020204" pitchFamily="34" charset="0"/>
              </a:rPr>
              <a:t>Offer explanations for why things may happen, making use of recently introduced vocabulary from stories, non-fiction, rhymes and poems when appropriate;</a:t>
            </a:r>
          </a:p>
          <a:p>
            <a:pPr marL="171450" indent="-171450">
              <a:buFont typeface="Arial" panose="020B0604020202020204" pitchFamily="34" charset="0"/>
              <a:buChar char="•"/>
            </a:pPr>
            <a:r>
              <a:rPr lang="en-GB" sz="950" b="1" dirty="0">
                <a:solidFill>
                  <a:schemeClr val="tx1"/>
                </a:solidFill>
                <a:latin typeface="Century Gothic" panose="020B0502020202020204" pitchFamily="34" charset="0"/>
              </a:rPr>
              <a:t>Express their ideas and feelings about their experiences using full sentences, including use of past, present and future tenses and making use of conjunctions, with modelling and support from their teacher</a:t>
            </a:r>
            <a:r>
              <a:rPr lang="en-GB" sz="1000" b="1" dirty="0">
                <a:solidFill>
                  <a:schemeClr val="tx1"/>
                </a:solidFill>
                <a:latin typeface="Century Gothic" panose="020B0502020202020204" pitchFamily="34" charset="0"/>
              </a:rPr>
              <a:t>.</a:t>
            </a:r>
          </a:p>
        </p:txBody>
      </p:sp>
      <p:sp>
        <p:nvSpPr>
          <p:cNvPr id="20" name="Rectangle 19">
            <a:extLst>
              <a:ext uri="{FF2B5EF4-FFF2-40B4-BE49-F238E27FC236}">
                <a16:creationId xmlns:a16="http://schemas.microsoft.com/office/drawing/2014/main" id="{413742AF-BA83-4051-9991-E630CD14E758}"/>
              </a:ext>
            </a:extLst>
          </p:cNvPr>
          <p:cNvSpPr/>
          <p:nvPr/>
        </p:nvSpPr>
        <p:spPr>
          <a:xfrm>
            <a:off x="6938962" y="1733550"/>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working at the expected level of  development will</a:t>
            </a:r>
          </a:p>
        </p:txBody>
      </p:sp>
      <p:sp>
        <p:nvSpPr>
          <p:cNvPr id="21" name="TextBox 20">
            <a:extLst>
              <a:ext uri="{FF2B5EF4-FFF2-40B4-BE49-F238E27FC236}">
                <a16:creationId xmlns:a16="http://schemas.microsoft.com/office/drawing/2014/main" id="{FBCB89E0-C069-4CEB-BC6D-5EB35A248B7E}"/>
              </a:ext>
            </a:extLst>
          </p:cNvPr>
          <p:cNvSpPr txBox="1"/>
          <p:nvPr/>
        </p:nvSpPr>
        <p:spPr>
          <a:xfrm>
            <a:off x="6938962" y="1254324"/>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reception</a:t>
            </a:r>
          </a:p>
        </p:txBody>
      </p:sp>
      <p:sp>
        <p:nvSpPr>
          <p:cNvPr id="22" name="Rectangle 21">
            <a:extLst>
              <a:ext uri="{FF2B5EF4-FFF2-40B4-BE49-F238E27FC236}">
                <a16:creationId xmlns:a16="http://schemas.microsoft.com/office/drawing/2014/main" id="{F5A80219-CC73-487D-8C49-A69B40E54900}"/>
              </a:ext>
            </a:extLst>
          </p:cNvPr>
          <p:cNvSpPr/>
          <p:nvPr/>
        </p:nvSpPr>
        <p:spPr>
          <a:xfrm>
            <a:off x="295275" y="1733550"/>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3" name="TextBox 22">
            <a:extLst>
              <a:ext uri="{FF2B5EF4-FFF2-40B4-BE49-F238E27FC236}">
                <a16:creationId xmlns:a16="http://schemas.microsoft.com/office/drawing/2014/main" id="{CAFBF1F9-26A8-4240-A8EF-4419BE9A4ED5}"/>
              </a:ext>
            </a:extLst>
          </p:cNvPr>
          <p:cNvSpPr txBox="1"/>
          <p:nvPr/>
        </p:nvSpPr>
        <p:spPr>
          <a:xfrm>
            <a:off x="295275" y="1254324"/>
            <a:ext cx="1838326" cy="307777"/>
          </a:xfrm>
          <a:prstGeom prst="rect">
            <a:avLst/>
          </a:prstGeom>
          <a:noFill/>
        </p:spPr>
        <p:txBody>
          <a:bodyPr wrap="square" lIns="91440" tIns="45720" rIns="91440" bIns="45720" rtlCol="0" anchor="t">
            <a:spAutoFit/>
          </a:bodyPr>
          <a:lstStyle/>
          <a:p>
            <a:pPr algn="ctr"/>
            <a:r>
              <a:rPr lang="en-GB" sz="1400" b="1">
                <a:solidFill>
                  <a:srgbClr val="D280D0"/>
                </a:solidFill>
                <a:latin typeface="Century Gothic"/>
              </a:rPr>
              <a:t>End of nursery/FS1</a:t>
            </a:r>
            <a:endParaRPr lang="en-GB" sz="1400" b="1">
              <a:solidFill>
                <a:srgbClr val="D280D0"/>
              </a:solidFill>
              <a:latin typeface="Century Gothic" panose="020B0502020202020204" pitchFamily="34" charset="0"/>
            </a:endParaRPr>
          </a:p>
        </p:txBody>
      </p:sp>
      <p:sp>
        <p:nvSpPr>
          <p:cNvPr id="24" name="TextBox 23">
            <a:extLst>
              <a:ext uri="{FF2B5EF4-FFF2-40B4-BE49-F238E27FC236}">
                <a16:creationId xmlns:a16="http://schemas.microsoft.com/office/drawing/2014/main" id="{24CAB40F-BE79-418F-9720-64E8B908F3AD}"/>
              </a:ext>
            </a:extLst>
          </p:cNvPr>
          <p:cNvSpPr txBox="1"/>
          <p:nvPr/>
        </p:nvSpPr>
        <p:spPr>
          <a:xfrm>
            <a:off x="2324100" y="1254323"/>
            <a:ext cx="2024062"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autumn term</a:t>
            </a:r>
          </a:p>
        </p:txBody>
      </p:sp>
      <p:sp>
        <p:nvSpPr>
          <p:cNvPr id="25" name="TextBox 24">
            <a:extLst>
              <a:ext uri="{FF2B5EF4-FFF2-40B4-BE49-F238E27FC236}">
                <a16:creationId xmlns:a16="http://schemas.microsoft.com/office/drawing/2014/main" id="{63EE487E-E363-457A-A9DF-2C0982732CCE}"/>
              </a:ext>
            </a:extLst>
          </p:cNvPr>
          <p:cNvSpPr txBox="1"/>
          <p:nvPr/>
        </p:nvSpPr>
        <p:spPr>
          <a:xfrm>
            <a:off x="4724399" y="1254323"/>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spring term</a:t>
            </a:r>
          </a:p>
        </p:txBody>
      </p:sp>
      <p:sp>
        <p:nvSpPr>
          <p:cNvPr id="26" name="Rectangle 25">
            <a:extLst>
              <a:ext uri="{FF2B5EF4-FFF2-40B4-BE49-F238E27FC236}">
                <a16:creationId xmlns:a16="http://schemas.microsoft.com/office/drawing/2014/main" id="{C50C895F-7FD7-4E98-BDCF-7F25CF6C1ECF}"/>
              </a:ext>
            </a:extLst>
          </p:cNvPr>
          <p:cNvSpPr/>
          <p:nvPr/>
        </p:nvSpPr>
        <p:spPr>
          <a:xfrm>
            <a:off x="2509836" y="1733549"/>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7" name="Rectangle 26">
            <a:extLst>
              <a:ext uri="{FF2B5EF4-FFF2-40B4-BE49-F238E27FC236}">
                <a16:creationId xmlns:a16="http://schemas.microsoft.com/office/drawing/2014/main" id="{030045F8-D53B-43FE-8544-571B158C799C}"/>
              </a:ext>
            </a:extLst>
          </p:cNvPr>
          <p:cNvSpPr/>
          <p:nvPr/>
        </p:nvSpPr>
        <p:spPr>
          <a:xfrm>
            <a:off x="4724399" y="1733548"/>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3" name="Footer Placeholder 2">
            <a:extLst>
              <a:ext uri="{FF2B5EF4-FFF2-40B4-BE49-F238E27FC236}">
                <a16:creationId xmlns:a16="http://schemas.microsoft.com/office/drawing/2014/main" id="{EA62D7B9-6448-C7E7-D50D-63619864DDF9}"/>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1E6EBBC2-EE69-C97F-3259-79E5D25E32FB}"/>
              </a:ext>
            </a:extLst>
          </p:cNvPr>
          <p:cNvSpPr>
            <a:spLocks noGrp="1"/>
          </p:cNvSpPr>
          <p:nvPr>
            <p:ph type="sldNum" sz="quarter" idx="12"/>
          </p:nvPr>
        </p:nvSpPr>
        <p:spPr/>
        <p:txBody>
          <a:bodyPr/>
          <a:lstStyle/>
          <a:p>
            <a:fld id="{ADBD1915-73F0-4A8D-B501-CF547A3FBDF8}" type="slidenum">
              <a:rPr lang="en-GB" smtClean="0"/>
              <a:t>6</a:t>
            </a:fld>
            <a:endParaRPr lang="en-GB"/>
          </a:p>
        </p:txBody>
      </p:sp>
    </p:spTree>
    <p:extLst>
      <p:ext uri="{BB962C8B-B14F-4D97-AF65-F5344CB8AC3E}">
        <p14:creationId xmlns:p14="http://schemas.microsoft.com/office/powerpoint/2010/main" val="123226975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8AFCE2CA-BB0E-43D8-B252-7A78CFA5B31D}"/>
              </a:ext>
            </a:extLst>
          </p:cNvPr>
          <p:cNvGraphicFramePr>
            <a:graphicFrameLocks noGrp="1"/>
          </p:cNvGraphicFramePr>
          <p:nvPr>
            <p:ph idx="1"/>
            <p:extLst>
              <p:ext uri="{D42A27DB-BD31-4B8C-83A1-F6EECF244321}">
                <p14:modId xmlns:p14="http://schemas.microsoft.com/office/powerpoint/2010/main" val="1798586967"/>
              </p:ext>
            </p:extLst>
          </p:nvPr>
        </p:nvGraphicFramePr>
        <p:xfrm>
          <a:off x="525282" y="561368"/>
          <a:ext cx="8165493" cy="741680"/>
        </p:xfrm>
        <a:graphic>
          <a:graphicData uri="http://schemas.openxmlformats.org/drawingml/2006/table">
            <a:tbl>
              <a:tblPr firstRow="1" bandRow="1">
                <a:tableStyleId>{5C22544A-7EE6-4342-B048-85BDC9FD1C3A}</a:tableStyleId>
              </a:tblPr>
              <a:tblGrid>
                <a:gridCol w="8165493">
                  <a:extLst>
                    <a:ext uri="{9D8B030D-6E8A-4147-A177-3AD203B41FA5}">
                      <a16:colId xmlns:a16="http://schemas.microsoft.com/office/drawing/2014/main" val="2352009460"/>
                    </a:ext>
                  </a:extLst>
                </a:gridCol>
              </a:tblGrid>
              <a:tr h="370840">
                <a:tc>
                  <a:txBody>
                    <a:bodyPr/>
                    <a:lstStyle/>
                    <a:p>
                      <a:pPr algn="ctr"/>
                      <a:r>
                        <a:rPr lang="en-GB">
                          <a:latin typeface="Century Gothic" panose="020B0502020202020204" pitchFamily="34" charset="0"/>
                        </a:rPr>
                        <a:t>EXPRESSIVE ARTS AND DESIGN: Progress beyond reception</a:t>
                      </a:r>
                    </a:p>
                  </a:txBody>
                  <a:tcPr>
                    <a:solidFill>
                      <a:srgbClr val="D280D0"/>
                    </a:solidFill>
                  </a:tcPr>
                </a:tc>
                <a:extLst>
                  <a:ext uri="{0D108BD9-81ED-4DB2-BD59-A6C34878D82A}">
                    <a16:rowId xmlns:a16="http://schemas.microsoft.com/office/drawing/2014/main" val="2330111559"/>
                  </a:ext>
                </a:extLst>
              </a:tr>
              <a:tr h="370840">
                <a:tc>
                  <a:txBody>
                    <a:bodyPr/>
                    <a:lstStyle/>
                    <a:p>
                      <a:pPr algn="ctr"/>
                      <a:r>
                        <a:rPr lang="en-GB" b="1">
                          <a:solidFill>
                            <a:srgbClr val="D280D0"/>
                          </a:solidFill>
                          <a:latin typeface="Century Gothic" panose="020B0502020202020204" pitchFamily="34" charset="0"/>
                        </a:rPr>
                        <a:t>Creating with materials</a:t>
                      </a:r>
                    </a:p>
                  </a:txBody>
                  <a:tcPr>
                    <a:noFill/>
                  </a:tcPr>
                </a:tc>
                <a:extLst>
                  <a:ext uri="{0D108BD9-81ED-4DB2-BD59-A6C34878D82A}">
                    <a16:rowId xmlns:a16="http://schemas.microsoft.com/office/drawing/2014/main" val="2632676721"/>
                  </a:ext>
                </a:extLst>
              </a:tr>
            </a:tbl>
          </a:graphicData>
        </a:graphic>
      </p:graphicFrame>
      <p:sp>
        <p:nvSpPr>
          <p:cNvPr id="5" name="Rectangle 4">
            <a:extLst>
              <a:ext uri="{FF2B5EF4-FFF2-40B4-BE49-F238E27FC236}">
                <a16:creationId xmlns:a16="http://schemas.microsoft.com/office/drawing/2014/main" id="{DDAB8651-8FC1-40FF-B865-3B05F16409E5}"/>
              </a:ext>
            </a:extLst>
          </p:cNvPr>
          <p:cNvSpPr/>
          <p:nvPr/>
        </p:nvSpPr>
        <p:spPr>
          <a:xfrm>
            <a:off x="525283" y="2151573"/>
            <a:ext cx="3545785" cy="17325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1200" b="1" u="none" strike="noStrike" baseline="0">
                <a:solidFill>
                  <a:srgbClr val="000000"/>
                </a:solidFill>
                <a:latin typeface="Century Gothic" panose="020B0502020202020204" pitchFamily="34" charset="0"/>
              </a:rPr>
              <a:t>Safely use and explore a variety of materials, tools and techniques, experimenting with colour, design, texture, form and function;</a:t>
            </a:r>
          </a:p>
          <a:p>
            <a:pPr marL="171450" indent="-171450">
              <a:buFont typeface="Arial" panose="020B0604020202020204" pitchFamily="34" charset="0"/>
              <a:buChar char="•"/>
            </a:pPr>
            <a:r>
              <a:rPr lang="en-GB" sz="1200" b="1" u="none" strike="noStrike" baseline="0">
                <a:solidFill>
                  <a:srgbClr val="000000"/>
                </a:solidFill>
                <a:latin typeface="Century Gothic" panose="020B0502020202020204" pitchFamily="34" charset="0"/>
              </a:rPr>
              <a:t>Share their creations, explaining the process they have used;</a:t>
            </a:r>
          </a:p>
          <a:p>
            <a:pPr marL="171450" indent="-171450">
              <a:buFont typeface="Arial" panose="020B0604020202020204" pitchFamily="34" charset="0"/>
              <a:buChar char="•"/>
            </a:pPr>
            <a:r>
              <a:rPr lang="en-GB" sz="1200" b="1" u="none" strike="noStrike" baseline="0">
                <a:solidFill>
                  <a:srgbClr val="000000"/>
                </a:solidFill>
                <a:latin typeface="Century Gothic" panose="020B0502020202020204" pitchFamily="34" charset="0"/>
              </a:rPr>
              <a:t>Make use of props and materials when role playing characters in narratives and stories.</a:t>
            </a:r>
          </a:p>
        </p:txBody>
      </p:sp>
      <p:sp>
        <p:nvSpPr>
          <p:cNvPr id="6" name="Rectangle 5">
            <a:extLst>
              <a:ext uri="{FF2B5EF4-FFF2-40B4-BE49-F238E27FC236}">
                <a16:creationId xmlns:a16="http://schemas.microsoft.com/office/drawing/2014/main" id="{2184C2AF-0626-4C31-9DFE-403CE0970D57}"/>
              </a:ext>
            </a:extLst>
          </p:cNvPr>
          <p:cNvSpPr/>
          <p:nvPr/>
        </p:nvSpPr>
        <p:spPr>
          <a:xfrm>
            <a:off x="5144990" y="2151571"/>
            <a:ext cx="3545785" cy="33767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buSzPct val="100000"/>
            </a:pPr>
            <a:endParaRPr lang="en-GB" sz="1400" b="1" u="none" baseline="0">
              <a:solidFill>
                <a:schemeClr val="tx1"/>
              </a:solidFill>
              <a:latin typeface="Century Gothic" pitchFamily="34"/>
            </a:endParaRPr>
          </a:p>
          <a:p>
            <a:pPr marL="285750" lvl="0" indent="-285750" algn="ctr">
              <a:buSzPct val="100000"/>
              <a:buFont typeface="Arial" panose="020B0604020202020204" pitchFamily="34" charset="0"/>
              <a:buChar char="•"/>
            </a:pPr>
            <a:endParaRPr lang="en-GB" sz="1400" b="1">
              <a:solidFill>
                <a:schemeClr val="tx1"/>
              </a:solidFill>
              <a:latin typeface="Century Gothic" pitchFamily="34"/>
            </a:endParaRPr>
          </a:p>
          <a:p>
            <a:pPr marL="285750" lvl="0" indent="-285750" algn="ctr">
              <a:buSzPct val="100000"/>
              <a:buFont typeface="Arial" panose="020B0604020202020204" pitchFamily="34" charset="0"/>
              <a:buChar char="•"/>
            </a:pPr>
            <a:endParaRPr lang="en-GB" sz="1400" b="1">
              <a:solidFill>
                <a:schemeClr val="tx1"/>
              </a:solidFill>
              <a:latin typeface="Century Gothic" pitchFamily="34"/>
            </a:endParaRPr>
          </a:p>
          <a:p>
            <a:pPr marL="285750" lvl="0" indent="-285750" algn="ctr">
              <a:buSzPct val="100000"/>
              <a:buFont typeface="Arial" panose="020B0604020202020204" pitchFamily="34" charset="0"/>
              <a:buChar char="•"/>
            </a:pPr>
            <a:endParaRPr lang="en-GB" sz="1400" b="1">
              <a:solidFill>
                <a:schemeClr val="tx1"/>
              </a:solidFill>
              <a:latin typeface="Century Gothic" pitchFamily="34"/>
            </a:endParaRPr>
          </a:p>
          <a:p>
            <a:pPr marL="285750" lvl="0" indent="-285750" algn="ctr">
              <a:buSzPct val="100000"/>
              <a:buFont typeface="Arial" panose="020B0604020202020204" pitchFamily="34" charset="0"/>
              <a:buChar char="•"/>
            </a:pPr>
            <a:endParaRPr lang="en-GB" sz="1400" b="1">
              <a:solidFill>
                <a:schemeClr val="tx1"/>
              </a:solidFill>
              <a:latin typeface="Century Gothic" pitchFamily="34"/>
            </a:endParaRPr>
          </a:p>
          <a:p>
            <a:pPr marL="342900" lvl="0" indent="-342900" algn="ctr">
              <a:spcAft>
                <a:spcPts val="800"/>
              </a:spcAft>
              <a:buSzPct val="100000"/>
              <a:buFont typeface="Arial" panose="020B0604020202020204" pitchFamily="34" charset="0"/>
              <a:buChar char="•"/>
            </a:pPr>
            <a:endParaRPr lang="en-GB" sz="1000" b="1">
              <a:solidFill>
                <a:schemeClr val="tx1"/>
              </a:solidFill>
              <a:latin typeface="Century Gothic" panose="020B0502020202020204" pitchFamily="34" charset="0"/>
              <a:ea typeface="Calibri" pitchFamily="34"/>
              <a:cs typeface="Times New Roman" pitchFamily="18"/>
            </a:endParaRPr>
          </a:p>
          <a:p>
            <a:pPr marL="342900" lvl="0" indent="-342900" algn="ctr">
              <a:spcAft>
                <a:spcPts val="800"/>
              </a:spcAft>
              <a:buSzPct val="100000"/>
              <a:buFont typeface="Arial" panose="020B0604020202020204" pitchFamily="34" charset="0"/>
              <a:buChar char="•"/>
            </a:pPr>
            <a:endParaRPr lang="en-GB" sz="1000" b="1">
              <a:solidFill>
                <a:schemeClr val="tx1"/>
              </a:solidFill>
              <a:latin typeface="Century Gothic" panose="020B0502020202020204" pitchFamily="34" charset="0"/>
              <a:ea typeface="Calibri" pitchFamily="34"/>
              <a:cs typeface="Times New Roman" pitchFamily="18"/>
            </a:endParaRPr>
          </a:p>
          <a:p>
            <a:pPr marL="171450" lvl="0" indent="-171450">
              <a:buFont typeface="Arial" panose="020B0604020202020204" pitchFamily="34" charset="0"/>
              <a:buChar char="•"/>
            </a:pPr>
            <a:r>
              <a:rPr lang="en-GB" sz="1200" b="1" kern="1200">
                <a:solidFill>
                  <a:schemeClr val="tx1"/>
                </a:solidFill>
                <a:effectLst/>
                <a:latin typeface="Century Gothic" panose="020B0502020202020204" pitchFamily="34" charset="0"/>
                <a:ea typeface="+mn-ea"/>
                <a:cs typeface="+mn-cs"/>
              </a:rPr>
              <a:t>Know how to cut, roll and coil materials;</a:t>
            </a:r>
          </a:p>
          <a:p>
            <a:pPr marL="171450" lvl="0" indent="-171450">
              <a:buFont typeface="Arial" panose="020B0604020202020204" pitchFamily="34" charset="0"/>
              <a:buChar char="•"/>
            </a:pPr>
            <a:r>
              <a:rPr lang="en-GB" sz="1200" b="1" kern="1200">
                <a:solidFill>
                  <a:schemeClr val="tx1"/>
                </a:solidFill>
                <a:effectLst/>
                <a:latin typeface="Century Gothic" panose="020B0502020202020204" pitchFamily="34" charset="0"/>
                <a:ea typeface="+mn-ea"/>
                <a:cs typeface="+mn-cs"/>
              </a:rPr>
              <a:t>Know how to use IT to create a picture;</a:t>
            </a:r>
          </a:p>
          <a:p>
            <a:pPr marL="171450" lvl="0" indent="-171450">
              <a:buFont typeface="Arial" panose="020B0604020202020204" pitchFamily="34" charset="0"/>
              <a:buChar char="•"/>
            </a:pPr>
            <a:r>
              <a:rPr lang="en-GB" sz="1200" b="1" kern="1200">
                <a:solidFill>
                  <a:schemeClr val="tx1"/>
                </a:solidFill>
                <a:effectLst/>
                <a:latin typeface="Century Gothic" panose="020B0502020202020204" pitchFamily="34" charset="0"/>
                <a:ea typeface="+mn-ea"/>
                <a:cs typeface="+mn-cs"/>
              </a:rPr>
              <a:t>Select, cut, assemble, tear, stick and collage different materials;</a:t>
            </a:r>
          </a:p>
          <a:p>
            <a:pPr marL="171450" lvl="0" indent="-171450">
              <a:buFont typeface="Arial" panose="020B0604020202020204" pitchFamily="34" charset="0"/>
              <a:buChar char="•"/>
            </a:pPr>
            <a:r>
              <a:rPr lang="en-GB" sz="1200" b="1" kern="1200">
                <a:solidFill>
                  <a:schemeClr val="tx1"/>
                </a:solidFill>
                <a:effectLst/>
                <a:latin typeface="Century Gothic" panose="020B0502020202020204" pitchFamily="34" charset="0"/>
                <a:ea typeface="+mn-ea"/>
                <a:cs typeface="+mn-cs"/>
              </a:rPr>
              <a:t>Know how to show how people feel in paintings and drawings</a:t>
            </a:r>
            <a:r>
              <a:rPr lang="en-GB" sz="1200" b="1">
                <a:solidFill>
                  <a:schemeClr val="tx1"/>
                </a:solidFill>
                <a:latin typeface="Century Gothic" panose="020B0502020202020204" pitchFamily="34" charset="0"/>
              </a:rPr>
              <a:t>;</a:t>
            </a:r>
            <a:endParaRPr lang="en-GB" sz="1200" b="1" kern="1200">
              <a:solidFill>
                <a:schemeClr val="tx1"/>
              </a:solidFill>
              <a:effectLst/>
              <a:latin typeface="Century Gothic" panose="020B0502020202020204" pitchFamily="34" charset="0"/>
              <a:ea typeface="+mn-ea"/>
              <a:cs typeface="+mn-cs"/>
            </a:endParaRPr>
          </a:p>
          <a:p>
            <a:pPr marL="171450" lvl="0" indent="-171450">
              <a:buFont typeface="Arial" panose="020B0604020202020204" pitchFamily="34" charset="0"/>
              <a:buChar char="•"/>
            </a:pPr>
            <a:r>
              <a:rPr lang="en-GB" sz="1200" b="1" kern="1200">
                <a:solidFill>
                  <a:schemeClr val="tx1"/>
                </a:solidFill>
                <a:effectLst/>
                <a:latin typeface="Century Gothic" panose="020B0502020202020204" pitchFamily="34" charset="0"/>
                <a:ea typeface="+mn-ea"/>
                <a:cs typeface="+mn-cs"/>
              </a:rPr>
              <a:t>Know how to use pencils to create lines of different thickness in drawings.;</a:t>
            </a:r>
          </a:p>
          <a:p>
            <a:pPr marL="171450" lvl="0" indent="-171450">
              <a:buFont typeface="Arial" panose="020B0604020202020204" pitchFamily="34" charset="0"/>
              <a:buChar char="•"/>
            </a:pPr>
            <a:r>
              <a:rPr lang="en-GB" sz="1200" b="1" kern="1200">
                <a:solidFill>
                  <a:schemeClr val="tx1"/>
                </a:solidFill>
                <a:effectLst/>
                <a:latin typeface="Century Gothic" panose="020B0502020202020204" pitchFamily="34" charset="0"/>
                <a:ea typeface="+mn-ea"/>
                <a:cs typeface="+mn-cs"/>
              </a:rPr>
              <a:t>Know how to create moods in art work;</a:t>
            </a:r>
          </a:p>
          <a:p>
            <a:pPr marL="171450" lvl="0" indent="-171450">
              <a:buFont typeface="Arial" panose="020B0604020202020204" pitchFamily="34" charset="0"/>
              <a:buChar char="•"/>
            </a:pPr>
            <a:r>
              <a:rPr lang="en-GB" sz="1200" b="1" kern="1200">
                <a:solidFill>
                  <a:schemeClr val="tx1"/>
                </a:solidFill>
                <a:effectLst/>
                <a:latin typeface="Century Gothic" panose="020B0502020202020204" pitchFamily="34" charset="0"/>
                <a:ea typeface="+mn-ea"/>
                <a:cs typeface="+mn-cs"/>
              </a:rPr>
              <a:t>Know the names of the primary and secondary colours</a:t>
            </a:r>
            <a:r>
              <a:rPr lang="en-GB" sz="1200" b="1">
                <a:solidFill>
                  <a:schemeClr val="tx1"/>
                </a:solidFill>
                <a:latin typeface="Century Gothic" panose="020B0502020202020204" pitchFamily="34" charset="0"/>
              </a:rPr>
              <a:t>;</a:t>
            </a:r>
            <a:endParaRPr lang="en-GB" sz="1200" b="1" kern="1200">
              <a:solidFill>
                <a:schemeClr val="tx1"/>
              </a:solidFill>
              <a:effectLst/>
              <a:latin typeface="Century Gothic" panose="020B0502020202020204" pitchFamily="34" charset="0"/>
              <a:ea typeface="+mn-ea"/>
              <a:cs typeface="+mn-cs"/>
            </a:endParaRPr>
          </a:p>
          <a:p>
            <a:pPr marL="171450" lvl="0" indent="-171450">
              <a:buFont typeface="Arial" panose="020B0604020202020204" pitchFamily="34" charset="0"/>
              <a:buChar char="•"/>
            </a:pPr>
            <a:r>
              <a:rPr lang="en-GB" sz="1200" b="1" kern="1200">
                <a:solidFill>
                  <a:schemeClr val="tx1"/>
                </a:solidFill>
                <a:effectLst/>
                <a:latin typeface="Century Gothic" panose="020B0502020202020204" pitchFamily="34" charset="0"/>
                <a:ea typeface="+mn-ea"/>
                <a:cs typeface="+mn-cs"/>
              </a:rPr>
              <a:t>Know how to create a repeating pattern in print;</a:t>
            </a:r>
          </a:p>
          <a:p>
            <a:pPr marL="171450" lvl="0" indent="-171450">
              <a:buFont typeface="Arial" panose="020B0604020202020204" pitchFamily="34" charset="0"/>
              <a:buChar char="•"/>
            </a:pPr>
            <a:r>
              <a:rPr lang="en-GB" sz="1200" b="1" kern="1200">
                <a:solidFill>
                  <a:schemeClr val="tx1"/>
                </a:solidFill>
                <a:effectLst/>
                <a:latin typeface="Century Gothic" panose="020B0502020202020204" pitchFamily="34" charset="0"/>
                <a:ea typeface="+mn-ea"/>
                <a:cs typeface="+mn-cs"/>
              </a:rPr>
              <a:t>Be able to create rubbings (from a print or textured surface);</a:t>
            </a:r>
          </a:p>
          <a:p>
            <a:pPr marL="171450" indent="-171450">
              <a:buFont typeface="Arial" panose="020B0604020202020204" pitchFamily="34" charset="0"/>
              <a:buChar char="•"/>
            </a:pPr>
            <a:r>
              <a:rPr lang="en-GB" sz="1200" b="1" kern="1200">
                <a:solidFill>
                  <a:schemeClr val="tx1"/>
                </a:solidFill>
                <a:effectLst/>
                <a:latin typeface="Century Gothic" panose="020B0502020202020204" pitchFamily="34" charset="0"/>
                <a:ea typeface="+mn-ea"/>
                <a:cs typeface="+mn-cs"/>
              </a:rPr>
              <a:t>Use a variety of tools (brush, sponges, fingers, hands, sticks, sponge rollers, spatulas).</a:t>
            </a:r>
          </a:p>
          <a:p>
            <a:pPr marR="0" lvl="0" algn="l" defTabSz="914400" rtl="0" eaLnBrk="1" fontAlgn="auto" latinLnBrk="0" hangingPunct="1">
              <a:lnSpc>
                <a:spcPct val="100000"/>
              </a:lnSpc>
              <a:spcBef>
                <a:spcPts val="0"/>
              </a:spcBef>
              <a:spcAft>
                <a:spcPts val="0"/>
              </a:spcAft>
              <a:buClrTx/>
              <a:buSzTx/>
              <a:tabLst/>
              <a:defRPr/>
            </a:pPr>
            <a:endParaRPr lang="en-GB" sz="1100" kern="1200">
              <a:solidFill>
                <a:schemeClr val="dk1"/>
              </a:solidFill>
              <a:effectLst/>
              <a:latin typeface="Century Gothic" panose="020B0502020202020204" pitchFamily="34" charset="0"/>
              <a:ea typeface="+mn-ea"/>
              <a:cs typeface="+mn-cs"/>
            </a:endParaRPr>
          </a:p>
          <a:p>
            <a:pPr lvl="0">
              <a:spcAft>
                <a:spcPts val="800"/>
              </a:spcAft>
              <a:buSzPct val="100000"/>
            </a:pPr>
            <a:endParaRPr lang="en-GB" sz="1100">
              <a:latin typeface="Century Gothic" pitchFamily="34"/>
              <a:ea typeface="Calibri" pitchFamily="34"/>
              <a:cs typeface="Times New Roman" pitchFamily="18"/>
            </a:endParaRPr>
          </a:p>
          <a:p>
            <a:pPr lvl="0" algn="ctr">
              <a:spcAft>
                <a:spcPts val="800"/>
              </a:spcAft>
              <a:buSzPct val="100000"/>
            </a:pPr>
            <a:r>
              <a:rPr lang="en-GB" sz="1100" b="1">
                <a:solidFill>
                  <a:schemeClr val="tx1"/>
                </a:solidFill>
                <a:latin typeface="Century Gothic" pitchFamily="34"/>
                <a:ea typeface="Calibri" pitchFamily="34"/>
                <a:cs typeface="Times New Roman" pitchFamily="18"/>
              </a:rPr>
              <a:t> </a:t>
            </a:r>
          </a:p>
          <a:p>
            <a:pPr lvl="0" algn="ctr">
              <a:spcAft>
                <a:spcPts val="800"/>
              </a:spcAft>
              <a:buSzPct val="100000"/>
            </a:pPr>
            <a:endParaRPr lang="en-GB" sz="1400" b="1" kern="1200">
              <a:solidFill>
                <a:schemeClr val="dk1"/>
              </a:solidFill>
              <a:effectLst/>
              <a:latin typeface="Century Gothic" panose="020B0502020202020204" pitchFamily="34" charset="0"/>
              <a:ea typeface="+mn-ea"/>
              <a:cs typeface="+mn-cs"/>
            </a:endParaRPr>
          </a:p>
          <a:p>
            <a:pPr marL="342900" lvl="0" indent="-342900">
              <a:spcAft>
                <a:spcPts val="0"/>
              </a:spcAft>
              <a:buSzPct val="100000"/>
              <a:buFont typeface="Wingdings" pitchFamily="2"/>
              <a:buChar char="§"/>
            </a:pPr>
            <a:endParaRPr lang="en-GB" sz="1400">
              <a:latin typeface="Century Gothic" pitchFamily="34"/>
              <a:ea typeface="Calibri" pitchFamily="34"/>
              <a:cs typeface="Times New Roman" pitchFamily="18"/>
            </a:endParaRPr>
          </a:p>
          <a:p>
            <a:pPr marL="171450" lvl="0" indent="-171450">
              <a:buSzPct val="100000"/>
              <a:buFont typeface="Arial" pitchFamily="34"/>
              <a:buChar char="•"/>
            </a:pPr>
            <a:endParaRPr lang="en-GB" sz="1400" u="none" baseline="0">
              <a:latin typeface="Century Gothic" pitchFamily="34"/>
            </a:endParaRPr>
          </a:p>
          <a:p>
            <a:pPr lvl="0" algn="ctr">
              <a:buSzPct val="100000"/>
            </a:pPr>
            <a:endParaRPr lang="en-GB" sz="1400" b="1" baseline="0">
              <a:solidFill>
                <a:schemeClr val="tx1"/>
              </a:solidFill>
              <a:latin typeface="Century Gothic" pitchFamily="34"/>
            </a:endParaRPr>
          </a:p>
        </p:txBody>
      </p:sp>
      <p:sp>
        <p:nvSpPr>
          <p:cNvPr id="7" name="Rectangle 6">
            <a:extLst>
              <a:ext uri="{FF2B5EF4-FFF2-40B4-BE49-F238E27FC236}">
                <a16:creationId xmlns:a16="http://schemas.microsoft.com/office/drawing/2014/main" id="{5AE092BA-DEB3-40C3-846C-EDD1AA98C4F0}"/>
              </a:ext>
            </a:extLst>
          </p:cNvPr>
          <p:cNvSpPr/>
          <p:nvPr/>
        </p:nvSpPr>
        <p:spPr>
          <a:xfrm>
            <a:off x="525281" y="1630017"/>
            <a:ext cx="3545785" cy="389614"/>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latin typeface="Century Gothic" panose="020B0502020202020204" pitchFamily="34" charset="0"/>
              </a:rPr>
              <a:t>Early learning goal</a:t>
            </a:r>
          </a:p>
        </p:txBody>
      </p:sp>
      <p:sp>
        <p:nvSpPr>
          <p:cNvPr id="8" name="Rectangle 7">
            <a:extLst>
              <a:ext uri="{FF2B5EF4-FFF2-40B4-BE49-F238E27FC236}">
                <a16:creationId xmlns:a16="http://schemas.microsoft.com/office/drawing/2014/main" id="{CA106F46-E18F-4EF8-92E8-5901BEFBE0B1}"/>
              </a:ext>
            </a:extLst>
          </p:cNvPr>
          <p:cNvSpPr/>
          <p:nvPr/>
        </p:nvSpPr>
        <p:spPr>
          <a:xfrm>
            <a:off x="5144989" y="1630017"/>
            <a:ext cx="3545785" cy="389614"/>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latin typeface="Century Gothic" panose="020B0502020202020204" pitchFamily="34" charset="0"/>
              </a:rPr>
              <a:t>End of Year 1 expectation</a:t>
            </a:r>
          </a:p>
        </p:txBody>
      </p:sp>
      <p:sp>
        <p:nvSpPr>
          <p:cNvPr id="3" name="Footer Placeholder 2">
            <a:extLst>
              <a:ext uri="{FF2B5EF4-FFF2-40B4-BE49-F238E27FC236}">
                <a16:creationId xmlns:a16="http://schemas.microsoft.com/office/drawing/2014/main" id="{D7D5ACEE-73AB-2FD5-7A8A-0C0733CFCE28}"/>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9E1A59B9-79D3-DD35-E812-C14A8FC371DE}"/>
              </a:ext>
            </a:extLst>
          </p:cNvPr>
          <p:cNvSpPr>
            <a:spLocks noGrp="1"/>
          </p:cNvSpPr>
          <p:nvPr>
            <p:ph type="sldNum" sz="quarter" idx="12"/>
          </p:nvPr>
        </p:nvSpPr>
        <p:spPr/>
        <p:txBody>
          <a:bodyPr/>
          <a:lstStyle/>
          <a:p>
            <a:fld id="{ADBD1915-73F0-4A8D-B501-CF547A3FBDF8}" type="slidenum">
              <a:rPr lang="en-GB" smtClean="0"/>
              <a:t>60</a:t>
            </a:fld>
            <a:endParaRPr lang="en-GB"/>
          </a:p>
        </p:txBody>
      </p:sp>
    </p:spTree>
    <p:extLst>
      <p:ext uri="{BB962C8B-B14F-4D97-AF65-F5344CB8AC3E}">
        <p14:creationId xmlns:p14="http://schemas.microsoft.com/office/powerpoint/2010/main" val="209364320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BCBCF4-F4BE-9F7B-88A0-4653F01FC50C}"/>
            </a:ext>
          </a:extLst>
        </p:cNvPr>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5A80DF10-CACA-FC8E-8DBB-354DA7F804AB}"/>
              </a:ext>
            </a:extLst>
          </p:cNvPr>
          <p:cNvGraphicFramePr>
            <a:graphicFrameLocks noGrp="1"/>
          </p:cNvGraphicFramePr>
          <p:nvPr>
            <p:ph idx="1"/>
            <p:extLst>
              <p:ext uri="{D42A27DB-BD31-4B8C-83A1-F6EECF244321}">
                <p14:modId xmlns:p14="http://schemas.microsoft.com/office/powerpoint/2010/main" val="2017556494"/>
              </p:ext>
            </p:extLst>
          </p:nvPr>
        </p:nvGraphicFramePr>
        <p:xfrm>
          <a:off x="295275" y="225425"/>
          <a:ext cx="8482013" cy="741680"/>
        </p:xfrm>
        <a:graphic>
          <a:graphicData uri="http://schemas.openxmlformats.org/drawingml/2006/table">
            <a:tbl>
              <a:tblPr firstRow="1" bandRow="1">
                <a:tableStyleId>{5C22544A-7EE6-4342-B048-85BDC9FD1C3A}</a:tableStyleId>
              </a:tblPr>
              <a:tblGrid>
                <a:gridCol w="8482013">
                  <a:extLst>
                    <a:ext uri="{9D8B030D-6E8A-4147-A177-3AD203B41FA5}">
                      <a16:colId xmlns:a16="http://schemas.microsoft.com/office/drawing/2014/main" val="3754541971"/>
                    </a:ext>
                  </a:extLst>
                </a:gridCol>
              </a:tblGrid>
              <a:tr h="370840">
                <a:tc>
                  <a:txBody>
                    <a:bodyPr/>
                    <a:lstStyle/>
                    <a:p>
                      <a:pPr algn="ctr"/>
                      <a:r>
                        <a:rPr lang="en-GB">
                          <a:latin typeface="Century Gothic"/>
                        </a:rPr>
                        <a:t>EXPRESSIVE ARTS AND DESIGN: Progress through Nursery/FS1</a:t>
                      </a:r>
                      <a:endParaRPr lang="en-GB">
                        <a:latin typeface="Century Gothic" panose="020B0502020202020204" pitchFamily="34" charset="0"/>
                      </a:endParaRPr>
                    </a:p>
                  </a:txBody>
                  <a:tcPr>
                    <a:solidFill>
                      <a:srgbClr val="D280D0"/>
                    </a:solidFill>
                  </a:tcPr>
                </a:tc>
                <a:extLst>
                  <a:ext uri="{0D108BD9-81ED-4DB2-BD59-A6C34878D82A}">
                    <a16:rowId xmlns:a16="http://schemas.microsoft.com/office/drawing/2014/main" val="2121299838"/>
                  </a:ext>
                </a:extLst>
              </a:tr>
              <a:tr h="370840">
                <a:tc>
                  <a:txBody>
                    <a:bodyPr/>
                    <a:lstStyle/>
                    <a:p>
                      <a:pPr algn="ctr"/>
                      <a:r>
                        <a:rPr lang="en-GB" b="1">
                          <a:solidFill>
                            <a:srgbClr val="D280D0"/>
                          </a:solidFill>
                          <a:latin typeface="Century Gothic"/>
                        </a:rPr>
                        <a:t>Being imaginative and expressive</a:t>
                      </a:r>
                    </a:p>
                  </a:txBody>
                  <a:tcPr>
                    <a:noFill/>
                  </a:tcPr>
                </a:tc>
                <a:extLst>
                  <a:ext uri="{0D108BD9-81ED-4DB2-BD59-A6C34878D82A}">
                    <a16:rowId xmlns:a16="http://schemas.microsoft.com/office/drawing/2014/main" val="762247846"/>
                  </a:ext>
                </a:extLst>
              </a:tr>
            </a:tbl>
          </a:graphicData>
        </a:graphic>
      </p:graphicFrame>
      <p:sp>
        <p:nvSpPr>
          <p:cNvPr id="14" name="Rectangle 13">
            <a:extLst>
              <a:ext uri="{FF2B5EF4-FFF2-40B4-BE49-F238E27FC236}">
                <a16:creationId xmlns:a16="http://schemas.microsoft.com/office/drawing/2014/main" id="{FBC4DE09-01D7-A78C-3D5E-6F5D58175CFE}"/>
              </a:ext>
            </a:extLst>
          </p:cNvPr>
          <p:cNvSpPr/>
          <p:nvPr/>
        </p:nvSpPr>
        <p:spPr>
          <a:xfrm>
            <a:off x="6898185" y="2771775"/>
            <a:ext cx="1838326" cy="35415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950" b="1" i="0" u="none" strike="noStrike" baseline="0" dirty="0">
                <a:solidFill>
                  <a:srgbClr val="000000"/>
                </a:solidFill>
                <a:latin typeface="Century Gothic" panose="020B0502020202020204" pitchFamily="34" charset="0"/>
              </a:rPr>
              <a:t>Developing preferences for forms of expression;</a:t>
            </a:r>
          </a:p>
          <a:p>
            <a:pPr marL="171450" indent="-171450">
              <a:buFont typeface="Arial" panose="020B0604020202020204" pitchFamily="34" charset="0"/>
              <a:buChar char="•"/>
            </a:pPr>
            <a:r>
              <a:rPr lang="en-GB" sz="950" b="1" dirty="0">
                <a:solidFill>
                  <a:srgbClr val="000000"/>
                </a:solidFill>
                <a:latin typeface="Century Gothic" panose="020B0502020202020204" pitchFamily="34" charset="0"/>
              </a:rPr>
              <a:t>U</a:t>
            </a:r>
            <a:r>
              <a:rPr lang="en-GB" sz="950" b="1" i="0" u="none" strike="noStrike" baseline="0" dirty="0">
                <a:solidFill>
                  <a:srgbClr val="000000"/>
                </a:solidFill>
                <a:latin typeface="Century Gothic" panose="020B0502020202020204" pitchFamily="34" charset="0"/>
              </a:rPr>
              <a:t>sing movement to express feelings; </a:t>
            </a:r>
          </a:p>
          <a:p>
            <a:pPr marL="171450" indent="-171450">
              <a:buFont typeface="Arial" panose="020B0604020202020204" pitchFamily="34" charset="0"/>
              <a:buChar char="•"/>
            </a:pPr>
            <a:r>
              <a:rPr lang="en-GB" sz="950" b="1" dirty="0">
                <a:solidFill>
                  <a:srgbClr val="000000"/>
                </a:solidFill>
                <a:latin typeface="Century Gothic" panose="020B0502020202020204" pitchFamily="34" charset="0"/>
              </a:rPr>
              <a:t>C</a:t>
            </a:r>
            <a:r>
              <a:rPr lang="en-GB" sz="950" b="1" i="0" u="none" strike="noStrike" baseline="0" dirty="0">
                <a:solidFill>
                  <a:srgbClr val="000000"/>
                </a:solidFill>
                <a:latin typeface="Century Gothic" panose="020B0502020202020204" pitchFamily="34" charset="0"/>
              </a:rPr>
              <a:t>reating movement in response to music;</a:t>
            </a:r>
          </a:p>
          <a:p>
            <a:pPr marL="171450" indent="-171450">
              <a:buFont typeface="Arial" panose="020B0604020202020204" pitchFamily="34" charset="0"/>
              <a:buChar char="•"/>
            </a:pPr>
            <a:r>
              <a:rPr lang="en-GB" sz="950" b="1" dirty="0">
                <a:solidFill>
                  <a:srgbClr val="000000"/>
                </a:solidFill>
                <a:latin typeface="Century Gothic" panose="020B0502020202020204" pitchFamily="34" charset="0"/>
              </a:rPr>
              <a:t>S</a:t>
            </a:r>
            <a:r>
              <a:rPr lang="en-GB" sz="950" b="1" i="0" u="none" strike="noStrike" baseline="0" dirty="0">
                <a:solidFill>
                  <a:srgbClr val="000000"/>
                </a:solidFill>
                <a:latin typeface="Century Gothic" panose="020B0502020202020204" pitchFamily="34" charset="0"/>
              </a:rPr>
              <a:t>inging to self and making up simple songs; </a:t>
            </a:r>
          </a:p>
          <a:p>
            <a:pPr marL="171450" indent="-171450">
              <a:buFont typeface="Arial" panose="020B0604020202020204" pitchFamily="34" charset="0"/>
              <a:buChar char="•"/>
            </a:pPr>
            <a:r>
              <a:rPr lang="en-GB" sz="950" b="1" dirty="0">
                <a:solidFill>
                  <a:srgbClr val="000000"/>
                </a:solidFill>
                <a:latin typeface="Century Gothic" panose="020B0502020202020204" pitchFamily="34" charset="0"/>
              </a:rPr>
              <a:t>N</a:t>
            </a:r>
            <a:r>
              <a:rPr lang="en-GB" sz="950" b="1" i="0" u="none" strike="noStrike" baseline="0" dirty="0">
                <a:solidFill>
                  <a:srgbClr val="000000"/>
                </a:solidFill>
                <a:latin typeface="Century Gothic" panose="020B0502020202020204" pitchFamily="34" charset="0"/>
              </a:rPr>
              <a:t>oticing what adults do, imitating what is observed and then doing it spontaneously when the adult is not there;</a:t>
            </a:r>
          </a:p>
          <a:p>
            <a:pPr marL="171450" indent="-171450">
              <a:buFont typeface="Arial" panose="020B0604020202020204" pitchFamily="34" charset="0"/>
              <a:buChar char="•"/>
            </a:pPr>
            <a:r>
              <a:rPr lang="en-GB" sz="950" b="1" dirty="0">
                <a:solidFill>
                  <a:srgbClr val="000000"/>
                </a:solidFill>
                <a:latin typeface="Century Gothic" panose="020B0502020202020204" pitchFamily="34" charset="0"/>
              </a:rPr>
              <a:t>E</a:t>
            </a:r>
            <a:r>
              <a:rPr lang="en-GB" sz="950" b="1" i="0" u="none" strike="noStrike" baseline="0" dirty="0">
                <a:solidFill>
                  <a:srgbClr val="000000"/>
                </a:solidFill>
                <a:latin typeface="Century Gothic" panose="020B0502020202020204" pitchFamily="34" charset="0"/>
              </a:rPr>
              <a:t>ngaging in imaginative role-play based on own first-hand experiences; </a:t>
            </a:r>
          </a:p>
          <a:p>
            <a:pPr marL="171450" indent="-171450">
              <a:buFont typeface="Arial" panose="020B0604020202020204" pitchFamily="34" charset="0"/>
              <a:buChar char="•"/>
            </a:pPr>
            <a:r>
              <a:rPr lang="en-GB" sz="950" b="1" dirty="0">
                <a:solidFill>
                  <a:srgbClr val="000000"/>
                </a:solidFill>
                <a:latin typeface="Century Gothic" panose="020B0502020202020204" pitchFamily="34" charset="0"/>
              </a:rPr>
              <a:t>B</a:t>
            </a:r>
            <a:r>
              <a:rPr lang="en-GB" sz="950" b="1" i="0" u="none" strike="noStrike" baseline="0" dirty="0">
                <a:solidFill>
                  <a:srgbClr val="000000"/>
                </a:solidFill>
                <a:latin typeface="Century Gothic" panose="020B0502020202020204" pitchFamily="34" charset="0"/>
              </a:rPr>
              <a:t>uilding stories around toys, e.g. fire fighters rescuing trapped people;</a:t>
            </a:r>
          </a:p>
          <a:p>
            <a:pPr marL="171450" indent="-171450">
              <a:buFont typeface="Arial" panose="020B0604020202020204" pitchFamily="34" charset="0"/>
              <a:buChar char="•"/>
            </a:pPr>
            <a:r>
              <a:rPr lang="en-GB" sz="950" b="1" dirty="0">
                <a:solidFill>
                  <a:srgbClr val="000000"/>
                </a:solidFill>
                <a:latin typeface="Century Gothic" panose="020B0502020202020204" pitchFamily="34" charset="0"/>
              </a:rPr>
              <a:t>U</a:t>
            </a:r>
            <a:r>
              <a:rPr lang="en-GB" sz="950" b="1" i="0" u="none" strike="noStrike" baseline="0" dirty="0">
                <a:solidFill>
                  <a:srgbClr val="000000"/>
                </a:solidFill>
                <a:latin typeface="Century Gothic" panose="020B0502020202020204" pitchFamily="34" charset="0"/>
              </a:rPr>
              <a:t>sing available resources to create props to support role-play. </a:t>
            </a:r>
          </a:p>
        </p:txBody>
      </p:sp>
      <p:sp>
        <p:nvSpPr>
          <p:cNvPr id="20" name="Rectangle 19">
            <a:extLst>
              <a:ext uri="{FF2B5EF4-FFF2-40B4-BE49-F238E27FC236}">
                <a16:creationId xmlns:a16="http://schemas.microsoft.com/office/drawing/2014/main" id="{56F8D7D7-6FF1-E200-BE32-C1E5D8289BA6}"/>
              </a:ext>
            </a:extLst>
          </p:cNvPr>
          <p:cNvSpPr/>
          <p:nvPr/>
        </p:nvSpPr>
        <p:spPr>
          <a:xfrm>
            <a:off x="6938962" y="1733550"/>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working at the expected level will:</a:t>
            </a:r>
          </a:p>
        </p:txBody>
      </p:sp>
      <p:sp>
        <p:nvSpPr>
          <p:cNvPr id="21" name="TextBox 20">
            <a:extLst>
              <a:ext uri="{FF2B5EF4-FFF2-40B4-BE49-F238E27FC236}">
                <a16:creationId xmlns:a16="http://schemas.microsoft.com/office/drawing/2014/main" id="{31A8ED77-3CD9-7A3D-FFBE-BFB2F2D2336C}"/>
              </a:ext>
            </a:extLst>
          </p:cNvPr>
          <p:cNvSpPr txBox="1"/>
          <p:nvPr/>
        </p:nvSpPr>
        <p:spPr>
          <a:xfrm>
            <a:off x="6938962" y="1254324"/>
            <a:ext cx="1838326" cy="307777"/>
          </a:xfrm>
          <a:prstGeom prst="rect">
            <a:avLst/>
          </a:prstGeom>
          <a:noFill/>
        </p:spPr>
        <p:txBody>
          <a:bodyPr wrap="square" lIns="91440" tIns="45720" rIns="91440" bIns="45720" rtlCol="0" anchor="t">
            <a:spAutoFit/>
          </a:bodyPr>
          <a:lstStyle/>
          <a:p>
            <a:pPr algn="ctr"/>
            <a:r>
              <a:rPr lang="en-GB" sz="1400" b="1">
                <a:solidFill>
                  <a:srgbClr val="D280D0"/>
                </a:solidFill>
                <a:latin typeface="Century Gothic"/>
              </a:rPr>
              <a:t>End of Nursery/FS1</a:t>
            </a:r>
            <a:endParaRPr lang="en-GB" sz="1400" b="1">
              <a:solidFill>
                <a:srgbClr val="D280D0"/>
              </a:solidFill>
              <a:latin typeface="Century Gothic" panose="020B0502020202020204" pitchFamily="34" charset="0"/>
            </a:endParaRPr>
          </a:p>
        </p:txBody>
      </p:sp>
      <p:sp>
        <p:nvSpPr>
          <p:cNvPr id="22" name="Rectangle 21">
            <a:extLst>
              <a:ext uri="{FF2B5EF4-FFF2-40B4-BE49-F238E27FC236}">
                <a16:creationId xmlns:a16="http://schemas.microsoft.com/office/drawing/2014/main" id="{3B7D5895-7A92-88F2-2CB4-6BA787E24AE0}"/>
              </a:ext>
            </a:extLst>
          </p:cNvPr>
          <p:cNvSpPr/>
          <p:nvPr/>
        </p:nvSpPr>
        <p:spPr>
          <a:xfrm>
            <a:off x="295275" y="1733550"/>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3" name="TextBox 22">
            <a:extLst>
              <a:ext uri="{FF2B5EF4-FFF2-40B4-BE49-F238E27FC236}">
                <a16:creationId xmlns:a16="http://schemas.microsoft.com/office/drawing/2014/main" id="{386C7D2D-4B1C-03AB-870C-49E8D9F46D70}"/>
              </a:ext>
            </a:extLst>
          </p:cNvPr>
          <p:cNvSpPr txBox="1"/>
          <p:nvPr/>
        </p:nvSpPr>
        <p:spPr>
          <a:xfrm>
            <a:off x="295275" y="1254324"/>
            <a:ext cx="1838326" cy="307777"/>
          </a:xfrm>
          <a:prstGeom prst="rect">
            <a:avLst/>
          </a:prstGeom>
          <a:noFill/>
        </p:spPr>
        <p:txBody>
          <a:bodyPr wrap="square" lIns="91440" tIns="45720" rIns="91440" bIns="45720" rtlCol="0" anchor="t">
            <a:spAutoFit/>
          </a:bodyPr>
          <a:lstStyle/>
          <a:p>
            <a:pPr algn="ctr"/>
            <a:r>
              <a:rPr lang="en-GB" sz="1400" b="1">
                <a:solidFill>
                  <a:srgbClr val="D280D0"/>
                </a:solidFill>
                <a:latin typeface="Century Gothic"/>
              </a:rPr>
              <a:t>Entry to Nursery FS1</a:t>
            </a:r>
            <a:endParaRPr lang="en-GB" sz="1400" b="1">
              <a:solidFill>
                <a:srgbClr val="D280D0"/>
              </a:solidFill>
              <a:latin typeface="Century Gothic" panose="020B0502020202020204" pitchFamily="34" charset="0"/>
            </a:endParaRPr>
          </a:p>
        </p:txBody>
      </p:sp>
      <p:sp>
        <p:nvSpPr>
          <p:cNvPr id="24" name="TextBox 23">
            <a:extLst>
              <a:ext uri="{FF2B5EF4-FFF2-40B4-BE49-F238E27FC236}">
                <a16:creationId xmlns:a16="http://schemas.microsoft.com/office/drawing/2014/main" id="{A5CDC001-3B63-3992-0BE6-026FD4D603DA}"/>
              </a:ext>
            </a:extLst>
          </p:cNvPr>
          <p:cNvSpPr txBox="1"/>
          <p:nvPr/>
        </p:nvSpPr>
        <p:spPr>
          <a:xfrm>
            <a:off x="2324100" y="1254323"/>
            <a:ext cx="2024062"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autumn term</a:t>
            </a:r>
          </a:p>
        </p:txBody>
      </p:sp>
      <p:sp>
        <p:nvSpPr>
          <p:cNvPr id="25" name="TextBox 24">
            <a:extLst>
              <a:ext uri="{FF2B5EF4-FFF2-40B4-BE49-F238E27FC236}">
                <a16:creationId xmlns:a16="http://schemas.microsoft.com/office/drawing/2014/main" id="{223D2391-C852-0071-BE38-A0AB760B92C2}"/>
              </a:ext>
            </a:extLst>
          </p:cNvPr>
          <p:cNvSpPr txBox="1"/>
          <p:nvPr/>
        </p:nvSpPr>
        <p:spPr>
          <a:xfrm>
            <a:off x="4724399" y="1254323"/>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spring term</a:t>
            </a:r>
          </a:p>
        </p:txBody>
      </p:sp>
      <p:sp>
        <p:nvSpPr>
          <p:cNvPr id="26" name="Rectangle 25">
            <a:extLst>
              <a:ext uri="{FF2B5EF4-FFF2-40B4-BE49-F238E27FC236}">
                <a16:creationId xmlns:a16="http://schemas.microsoft.com/office/drawing/2014/main" id="{4EDA26FF-3582-5E61-A878-7C53377D9F57}"/>
              </a:ext>
            </a:extLst>
          </p:cNvPr>
          <p:cNvSpPr/>
          <p:nvPr/>
        </p:nvSpPr>
        <p:spPr>
          <a:xfrm>
            <a:off x="2509836" y="1733549"/>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7" name="Rectangle 26">
            <a:extLst>
              <a:ext uri="{FF2B5EF4-FFF2-40B4-BE49-F238E27FC236}">
                <a16:creationId xmlns:a16="http://schemas.microsoft.com/office/drawing/2014/main" id="{473474A3-6B7A-3BDA-ACEF-AC8B2B37E206}"/>
              </a:ext>
            </a:extLst>
          </p:cNvPr>
          <p:cNvSpPr/>
          <p:nvPr/>
        </p:nvSpPr>
        <p:spPr>
          <a:xfrm>
            <a:off x="4724399" y="1733548"/>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3" name="Footer Placeholder 2">
            <a:extLst>
              <a:ext uri="{FF2B5EF4-FFF2-40B4-BE49-F238E27FC236}">
                <a16:creationId xmlns:a16="http://schemas.microsoft.com/office/drawing/2014/main" id="{EF931AE1-269F-911F-2484-871ABE0A4F02}"/>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25B6698D-FC14-9D0E-72C5-D0E54DDA474F}"/>
              </a:ext>
            </a:extLst>
          </p:cNvPr>
          <p:cNvSpPr>
            <a:spLocks noGrp="1"/>
          </p:cNvSpPr>
          <p:nvPr>
            <p:ph type="sldNum" sz="quarter" idx="12"/>
          </p:nvPr>
        </p:nvSpPr>
        <p:spPr/>
        <p:txBody>
          <a:bodyPr/>
          <a:lstStyle/>
          <a:p>
            <a:fld id="{ADBD1915-73F0-4A8D-B501-CF547A3FBDF8}" type="slidenum">
              <a:rPr lang="en-GB" smtClean="0"/>
              <a:t>61</a:t>
            </a:fld>
            <a:endParaRPr lang="en-GB"/>
          </a:p>
        </p:txBody>
      </p:sp>
      <p:sp>
        <p:nvSpPr>
          <p:cNvPr id="9" name="Rectangle 8">
            <a:extLst>
              <a:ext uri="{FF2B5EF4-FFF2-40B4-BE49-F238E27FC236}">
                <a16:creationId xmlns:a16="http://schemas.microsoft.com/office/drawing/2014/main" id="{3A6BA1F3-44BD-2EB4-E39D-B6083CF70B0B}"/>
              </a:ext>
            </a:extLst>
          </p:cNvPr>
          <p:cNvSpPr/>
          <p:nvPr/>
        </p:nvSpPr>
        <p:spPr>
          <a:xfrm>
            <a:off x="187352" y="2771775"/>
            <a:ext cx="1838326" cy="35415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171450" indent="-171450">
              <a:buFont typeface="Arial"/>
              <a:buChar char="•"/>
            </a:pPr>
            <a:r>
              <a:rPr lang="en-US" sz="1000" b="1">
                <a:solidFill>
                  <a:schemeClr val="tx1"/>
                </a:solidFill>
                <a:latin typeface="Century Gothic"/>
                <a:cs typeface="Calibri"/>
              </a:rPr>
              <a:t>Express ideas and feelings through making marks, and sometimes give a meaning to the marks they make. </a:t>
            </a:r>
            <a:endParaRPr lang="en-US" sz="1000">
              <a:solidFill>
                <a:schemeClr val="tx1"/>
              </a:solidFill>
              <a:latin typeface="Century Gothic"/>
              <a:cs typeface="Calibri" panose="020F0502020204030204"/>
            </a:endParaRPr>
          </a:p>
          <a:p>
            <a:pPr marL="171450" indent="-171450">
              <a:buFont typeface="Arial"/>
              <a:buChar char="•"/>
            </a:pPr>
            <a:r>
              <a:rPr lang="en-US" sz="1000" b="1">
                <a:solidFill>
                  <a:schemeClr val="tx1"/>
                </a:solidFill>
                <a:latin typeface="Century Gothic"/>
                <a:cs typeface="Calibri"/>
              </a:rPr>
              <a:t>Start to develop pretend play, pretending that one object represents another. For example, a child holds a wooden block to her ear and pretends it's a phone. </a:t>
            </a:r>
          </a:p>
          <a:p>
            <a:pPr marL="171450" indent="-171450">
              <a:buFont typeface="Arial"/>
              <a:buChar char="•"/>
            </a:pPr>
            <a:r>
              <a:rPr lang="en-US" sz="1000" b="1">
                <a:solidFill>
                  <a:schemeClr val="tx1"/>
                </a:solidFill>
                <a:latin typeface="Century Gothic"/>
                <a:cs typeface="Calibri"/>
              </a:rPr>
              <a:t>Use their imagination as they consider what they can do with different materials. </a:t>
            </a:r>
          </a:p>
          <a:p>
            <a:pPr marL="171450" indent="-171450">
              <a:buFont typeface="Arial"/>
              <a:buChar char="•"/>
            </a:pPr>
            <a:r>
              <a:rPr lang="en-US" sz="1000" b="1">
                <a:solidFill>
                  <a:schemeClr val="tx1"/>
                </a:solidFill>
                <a:latin typeface="Century Gothic"/>
                <a:cs typeface="Calibri"/>
              </a:rPr>
              <a:t>Make simple models which express their ideas. </a:t>
            </a:r>
            <a:endParaRPr lang="en-GB" sz="1000">
              <a:solidFill>
                <a:schemeClr val="tx1"/>
              </a:solidFill>
              <a:latin typeface="Century Gothic"/>
              <a:cs typeface="Calibri" panose="020F0502020204030204"/>
            </a:endParaRPr>
          </a:p>
        </p:txBody>
      </p:sp>
      <p:sp>
        <p:nvSpPr>
          <p:cNvPr id="16" name="Rectangle 15">
            <a:extLst>
              <a:ext uri="{FF2B5EF4-FFF2-40B4-BE49-F238E27FC236}">
                <a16:creationId xmlns:a16="http://schemas.microsoft.com/office/drawing/2014/main" id="{A72083FB-647A-BAF4-5F10-D40CB08B82D8}"/>
              </a:ext>
            </a:extLst>
          </p:cNvPr>
          <p:cNvSpPr/>
          <p:nvPr/>
        </p:nvSpPr>
        <p:spPr>
          <a:xfrm>
            <a:off x="2169206" y="2506874"/>
            <a:ext cx="2377939" cy="35415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285750" indent="-285750">
              <a:buFont typeface="Arial"/>
              <a:buChar char="•"/>
            </a:pPr>
            <a:r>
              <a:rPr lang="en-US" sz="1000" b="1">
                <a:solidFill>
                  <a:schemeClr val="tx1"/>
                </a:solidFill>
                <a:latin typeface="Century Gothic"/>
                <a:cs typeface="Calibri" panose="020F0502020204030204"/>
              </a:rPr>
              <a:t>Take part in simple pretend play, using an object to represent something else even though they are not similar. </a:t>
            </a:r>
          </a:p>
          <a:p>
            <a:pPr marL="285750" indent="-285750">
              <a:buFont typeface="Arial"/>
              <a:buChar char="•"/>
            </a:pPr>
            <a:endParaRPr lang="en-US" sz="1000" b="1">
              <a:solidFill>
                <a:schemeClr val="tx1"/>
              </a:solidFill>
              <a:latin typeface="Century Gothic"/>
              <a:cs typeface="Calibri" panose="020F0502020204030204"/>
            </a:endParaRPr>
          </a:p>
          <a:p>
            <a:pPr marL="285750" indent="-285750">
              <a:buFont typeface="Arial"/>
              <a:buChar char="•"/>
            </a:pPr>
            <a:r>
              <a:rPr lang="en-US" sz="1000" b="1">
                <a:solidFill>
                  <a:schemeClr val="tx1"/>
                </a:solidFill>
                <a:latin typeface="Century Gothic"/>
                <a:cs typeface="Calibri" panose="020F0502020204030204"/>
              </a:rPr>
              <a:t>Explore </a:t>
            </a:r>
            <a:r>
              <a:rPr lang="en-US" sz="1000" b="1" err="1">
                <a:solidFill>
                  <a:schemeClr val="tx1"/>
                </a:solidFill>
                <a:latin typeface="Century Gothic"/>
                <a:cs typeface="Calibri" panose="020F0502020204030204"/>
              </a:rPr>
              <a:t>colour</a:t>
            </a:r>
            <a:r>
              <a:rPr lang="en-US" sz="1000" b="1">
                <a:solidFill>
                  <a:schemeClr val="tx1"/>
                </a:solidFill>
                <a:latin typeface="Century Gothic"/>
                <a:cs typeface="Calibri" panose="020F0502020204030204"/>
              </a:rPr>
              <a:t> and </a:t>
            </a:r>
            <a:r>
              <a:rPr lang="en-US" sz="1000" b="1" err="1">
                <a:solidFill>
                  <a:schemeClr val="tx1"/>
                </a:solidFill>
                <a:latin typeface="Century Gothic"/>
                <a:cs typeface="Calibri" panose="020F0502020204030204"/>
              </a:rPr>
              <a:t>colour</a:t>
            </a:r>
            <a:r>
              <a:rPr lang="en-US" sz="1000" b="1">
                <a:solidFill>
                  <a:schemeClr val="tx1"/>
                </a:solidFill>
                <a:latin typeface="Century Gothic"/>
                <a:cs typeface="Calibri" panose="020F0502020204030204"/>
              </a:rPr>
              <a:t>-mixing. </a:t>
            </a:r>
          </a:p>
          <a:p>
            <a:pPr marL="285750" indent="-285750">
              <a:buFont typeface="Arial"/>
              <a:buChar char="•"/>
            </a:pPr>
            <a:r>
              <a:rPr lang="en-US" sz="1000" b="1">
                <a:solidFill>
                  <a:schemeClr val="tx1"/>
                </a:solidFill>
                <a:latin typeface="Century Gothic"/>
                <a:cs typeface="Calibri" panose="020F0502020204030204"/>
              </a:rPr>
              <a:t>Show different emotions in their drawings - happiness, sadness, fear etc. </a:t>
            </a:r>
          </a:p>
          <a:p>
            <a:pPr marL="285750" indent="-285750">
              <a:buFont typeface="Arial"/>
              <a:buChar char="•"/>
            </a:pPr>
            <a:r>
              <a:rPr lang="en-US" sz="1000" b="1">
                <a:solidFill>
                  <a:schemeClr val="tx1"/>
                </a:solidFill>
                <a:latin typeface="Century Gothic"/>
                <a:cs typeface="Calibri" panose="020F0502020204030204"/>
              </a:rPr>
              <a:t>Listen with increased attention to sounds. </a:t>
            </a:r>
          </a:p>
          <a:p>
            <a:pPr marL="285750" indent="-285750">
              <a:buFont typeface="Arial"/>
              <a:buChar char="•"/>
            </a:pPr>
            <a:endParaRPr lang="en-US" sz="1000" b="1">
              <a:solidFill>
                <a:schemeClr val="tx1"/>
              </a:solidFill>
              <a:latin typeface="Century Gothic"/>
              <a:cs typeface="Calibri" panose="020F0502020204030204"/>
            </a:endParaRPr>
          </a:p>
          <a:p>
            <a:pPr marL="285750" indent="-285750">
              <a:buFont typeface="Arial"/>
              <a:buChar char="•"/>
            </a:pPr>
            <a:r>
              <a:rPr lang="en-US" sz="1000" b="1">
                <a:solidFill>
                  <a:schemeClr val="tx1"/>
                </a:solidFill>
                <a:latin typeface="Century Gothic"/>
                <a:cs typeface="Calibri" panose="020F0502020204030204"/>
              </a:rPr>
              <a:t>Sing the melodic shape (moving melody, such as up and down, down and up) of familiar songs.</a:t>
            </a:r>
            <a:endParaRPr lang="en-US" sz="1000">
              <a:solidFill>
                <a:schemeClr val="tx1"/>
              </a:solidFill>
              <a:latin typeface="Calibri" panose="020F0502020204030204"/>
              <a:cs typeface="Calibri" panose="020F0502020204030204"/>
            </a:endParaRPr>
          </a:p>
        </p:txBody>
      </p:sp>
      <p:sp>
        <p:nvSpPr>
          <p:cNvPr id="28" name="TextBox 27">
            <a:extLst>
              <a:ext uri="{FF2B5EF4-FFF2-40B4-BE49-F238E27FC236}">
                <a16:creationId xmlns:a16="http://schemas.microsoft.com/office/drawing/2014/main" id="{16D086AC-4E57-A1A0-D196-62DBF3FE823B}"/>
              </a:ext>
            </a:extLst>
          </p:cNvPr>
          <p:cNvSpPr txBox="1"/>
          <p:nvPr/>
        </p:nvSpPr>
        <p:spPr>
          <a:xfrm>
            <a:off x="4701507" y="2729464"/>
            <a:ext cx="2193776" cy="36625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171450" indent="-171450">
              <a:buFont typeface="Arial"/>
              <a:buChar char="•"/>
            </a:pPr>
            <a:r>
              <a:rPr lang="en-US" sz="800" b="1">
                <a:latin typeface="Century Gothic"/>
                <a:cs typeface="Calibri"/>
              </a:rPr>
              <a:t>Begin to develop complex stories using small world equipment like animal sets, dolls and dolls houses etc. </a:t>
            </a:r>
            <a:endParaRPr lang="en-US" sz="800">
              <a:latin typeface="Century Gothic"/>
            </a:endParaRPr>
          </a:p>
          <a:p>
            <a:pPr marL="171450" indent="-171450">
              <a:buFont typeface="Arial"/>
              <a:buChar char="•"/>
            </a:pPr>
            <a:r>
              <a:rPr lang="en-US" sz="800" b="1">
                <a:latin typeface="Century Gothic"/>
                <a:cs typeface="Calibri"/>
              </a:rPr>
              <a:t>Make imaginative and complex 'small worlds' with blocks and construction kits, such as a city with different buildings and a park. </a:t>
            </a:r>
          </a:p>
          <a:p>
            <a:pPr marL="171450" indent="-171450">
              <a:buFont typeface="Arial"/>
              <a:buChar char="•"/>
            </a:pPr>
            <a:r>
              <a:rPr lang="en-US" sz="800" b="1">
                <a:latin typeface="Century Gothic"/>
                <a:cs typeface="Calibri"/>
              </a:rPr>
              <a:t>Draw with increasing complexity and detail, such as representing a face with a circle and including details. </a:t>
            </a:r>
          </a:p>
          <a:p>
            <a:pPr marL="171450" indent="-171450">
              <a:buFont typeface="Arial"/>
              <a:buChar char="•"/>
            </a:pPr>
            <a:r>
              <a:rPr lang="en-US" sz="800" b="1">
                <a:latin typeface="Century Gothic"/>
                <a:cs typeface="Calibri"/>
              </a:rPr>
              <a:t>Use drawing to represent ideas like movement or loud noises. </a:t>
            </a:r>
          </a:p>
          <a:p>
            <a:pPr marL="171450" indent="-171450">
              <a:buFont typeface="Arial"/>
              <a:buChar char="•"/>
            </a:pPr>
            <a:r>
              <a:rPr lang="en-US" sz="800" b="1">
                <a:latin typeface="Century Gothic"/>
                <a:cs typeface="Calibri"/>
              </a:rPr>
              <a:t>Show different emotions in their drawings and paintings, like happiness, sadness, fear etc. </a:t>
            </a:r>
          </a:p>
          <a:p>
            <a:pPr marL="171450" indent="-171450">
              <a:buFont typeface="Arial"/>
              <a:buChar char="•"/>
            </a:pPr>
            <a:endParaRPr lang="en-US" sz="800" b="1">
              <a:latin typeface="Century Gothic"/>
              <a:cs typeface="Calibri"/>
            </a:endParaRPr>
          </a:p>
          <a:p>
            <a:pPr marL="171450" indent="-171450">
              <a:buFont typeface="Arial"/>
              <a:buChar char="•"/>
            </a:pPr>
            <a:r>
              <a:rPr lang="en-US" sz="800" b="1">
                <a:latin typeface="Century Gothic"/>
                <a:cs typeface="Calibri"/>
              </a:rPr>
              <a:t>Respond to what they have heard, expressing their thoughts and feelings. </a:t>
            </a:r>
          </a:p>
          <a:p>
            <a:pPr marL="171450" indent="-171450">
              <a:buFont typeface="Arial"/>
              <a:buChar char="•"/>
            </a:pPr>
            <a:r>
              <a:rPr lang="en-US" sz="800" b="1">
                <a:latin typeface="Century Gothic"/>
                <a:cs typeface="Calibri"/>
              </a:rPr>
              <a:t>Remember and sing entire songs. </a:t>
            </a:r>
          </a:p>
          <a:p>
            <a:pPr marL="171450" indent="-171450">
              <a:buFont typeface="Arial"/>
              <a:buChar char="•"/>
            </a:pPr>
            <a:r>
              <a:rPr lang="en-US" sz="800" b="1">
                <a:latin typeface="Century Gothic"/>
                <a:cs typeface="Calibri"/>
              </a:rPr>
              <a:t>Sing the pitch of a tone sung by another person ('pitch match'). </a:t>
            </a:r>
          </a:p>
          <a:p>
            <a:pPr marL="171450" indent="-171450">
              <a:buFont typeface="Arial"/>
              <a:buChar char="•"/>
            </a:pPr>
            <a:endParaRPr lang="en-US" sz="800" b="1">
              <a:latin typeface="Century Gothic"/>
              <a:cs typeface="Calibri"/>
            </a:endParaRPr>
          </a:p>
          <a:p>
            <a:pPr marL="171450" indent="-171450">
              <a:buFont typeface="Arial"/>
              <a:buChar char="•"/>
            </a:pPr>
            <a:r>
              <a:rPr lang="en-US" sz="800" b="1">
                <a:latin typeface="Century Gothic"/>
                <a:cs typeface="Calibri"/>
              </a:rPr>
              <a:t>Create their own songs, or improvise a song around one they know. </a:t>
            </a:r>
          </a:p>
          <a:p>
            <a:pPr marL="171450" indent="-171450">
              <a:buFont typeface="Arial"/>
              <a:buChar char="•"/>
            </a:pPr>
            <a:r>
              <a:rPr lang="en-US" sz="800" b="1">
                <a:latin typeface="Century Gothic"/>
                <a:cs typeface="Calibri"/>
              </a:rPr>
              <a:t>Play instruments with increasing control to express their feelings and ideas.</a:t>
            </a:r>
          </a:p>
        </p:txBody>
      </p:sp>
    </p:spTree>
    <p:extLst>
      <p:ext uri="{BB962C8B-B14F-4D97-AF65-F5344CB8AC3E}">
        <p14:creationId xmlns:p14="http://schemas.microsoft.com/office/powerpoint/2010/main" val="405800759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8F294A4B-6C27-433C-B7D3-6162B6429A26}"/>
              </a:ext>
            </a:extLst>
          </p:cNvPr>
          <p:cNvGraphicFramePr>
            <a:graphicFrameLocks noGrp="1"/>
          </p:cNvGraphicFramePr>
          <p:nvPr>
            <p:ph idx="1"/>
            <p:extLst>
              <p:ext uri="{D42A27DB-BD31-4B8C-83A1-F6EECF244321}">
                <p14:modId xmlns:p14="http://schemas.microsoft.com/office/powerpoint/2010/main" val="3656127650"/>
              </p:ext>
            </p:extLst>
          </p:nvPr>
        </p:nvGraphicFramePr>
        <p:xfrm>
          <a:off x="295275" y="225425"/>
          <a:ext cx="8482013" cy="741680"/>
        </p:xfrm>
        <a:graphic>
          <a:graphicData uri="http://schemas.openxmlformats.org/drawingml/2006/table">
            <a:tbl>
              <a:tblPr firstRow="1" bandRow="1">
                <a:tableStyleId>{5C22544A-7EE6-4342-B048-85BDC9FD1C3A}</a:tableStyleId>
              </a:tblPr>
              <a:tblGrid>
                <a:gridCol w="8482013">
                  <a:extLst>
                    <a:ext uri="{9D8B030D-6E8A-4147-A177-3AD203B41FA5}">
                      <a16:colId xmlns:a16="http://schemas.microsoft.com/office/drawing/2014/main" val="3754541971"/>
                    </a:ext>
                  </a:extLst>
                </a:gridCol>
              </a:tblGrid>
              <a:tr h="370840">
                <a:tc>
                  <a:txBody>
                    <a:bodyPr/>
                    <a:lstStyle/>
                    <a:p>
                      <a:pPr algn="ctr"/>
                      <a:r>
                        <a:rPr lang="en-GB">
                          <a:latin typeface="Century Gothic" panose="020B0502020202020204" pitchFamily="34" charset="0"/>
                        </a:rPr>
                        <a:t>EXPRESSIVE ARTS AND DESIGN: Progress through reception</a:t>
                      </a:r>
                    </a:p>
                  </a:txBody>
                  <a:tcPr>
                    <a:solidFill>
                      <a:srgbClr val="D280D0"/>
                    </a:solidFill>
                  </a:tcPr>
                </a:tc>
                <a:extLst>
                  <a:ext uri="{0D108BD9-81ED-4DB2-BD59-A6C34878D82A}">
                    <a16:rowId xmlns:a16="http://schemas.microsoft.com/office/drawing/2014/main" val="2121299838"/>
                  </a:ext>
                </a:extLst>
              </a:tr>
              <a:tr h="370840">
                <a:tc>
                  <a:txBody>
                    <a:bodyPr/>
                    <a:lstStyle/>
                    <a:p>
                      <a:pPr algn="ctr"/>
                      <a:r>
                        <a:rPr lang="en-GB" b="1">
                          <a:solidFill>
                            <a:srgbClr val="D280D0"/>
                          </a:solidFill>
                          <a:latin typeface="Century Gothic" panose="020B0502020202020204" pitchFamily="34" charset="0"/>
                        </a:rPr>
                        <a:t>Being imaginative and expressive</a:t>
                      </a:r>
                    </a:p>
                  </a:txBody>
                  <a:tcPr>
                    <a:noFill/>
                  </a:tcPr>
                </a:tc>
                <a:extLst>
                  <a:ext uri="{0D108BD9-81ED-4DB2-BD59-A6C34878D82A}">
                    <a16:rowId xmlns:a16="http://schemas.microsoft.com/office/drawing/2014/main" val="762247846"/>
                  </a:ext>
                </a:extLst>
              </a:tr>
            </a:tbl>
          </a:graphicData>
        </a:graphic>
      </p:graphicFrame>
      <p:sp>
        <p:nvSpPr>
          <p:cNvPr id="14" name="Rectangle 13">
            <a:extLst>
              <a:ext uri="{FF2B5EF4-FFF2-40B4-BE49-F238E27FC236}">
                <a16:creationId xmlns:a16="http://schemas.microsoft.com/office/drawing/2014/main" id="{83F880F4-4AE3-4016-919C-4BB11928779B}"/>
              </a:ext>
            </a:extLst>
          </p:cNvPr>
          <p:cNvSpPr/>
          <p:nvPr/>
        </p:nvSpPr>
        <p:spPr>
          <a:xfrm>
            <a:off x="295275" y="2771775"/>
            <a:ext cx="1838326" cy="35415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950" b="1" i="0" u="none" strike="noStrike" baseline="0">
                <a:solidFill>
                  <a:srgbClr val="000000"/>
                </a:solidFill>
                <a:latin typeface="Century Gothic" panose="020B0502020202020204" pitchFamily="34" charset="0"/>
              </a:rPr>
              <a:t>Developing preferences for forms of expression;</a:t>
            </a:r>
          </a:p>
          <a:p>
            <a:pPr marL="171450" indent="-171450">
              <a:buFont typeface="Arial" panose="020B0604020202020204" pitchFamily="34" charset="0"/>
              <a:buChar char="•"/>
            </a:pPr>
            <a:r>
              <a:rPr lang="en-GB" sz="950" b="1">
                <a:solidFill>
                  <a:srgbClr val="000000"/>
                </a:solidFill>
                <a:latin typeface="Century Gothic" panose="020B0502020202020204" pitchFamily="34" charset="0"/>
              </a:rPr>
              <a:t>U</a:t>
            </a:r>
            <a:r>
              <a:rPr lang="en-GB" sz="950" b="1" i="0" u="none" strike="noStrike" baseline="0">
                <a:solidFill>
                  <a:srgbClr val="000000"/>
                </a:solidFill>
                <a:latin typeface="Century Gothic" panose="020B0502020202020204" pitchFamily="34" charset="0"/>
              </a:rPr>
              <a:t>sing movement to express feelings; </a:t>
            </a:r>
          </a:p>
          <a:p>
            <a:pPr marL="171450" indent="-171450">
              <a:buFont typeface="Arial" panose="020B0604020202020204" pitchFamily="34" charset="0"/>
              <a:buChar char="•"/>
            </a:pPr>
            <a:r>
              <a:rPr lang="en-GB" sz="950" b="1">
                <a:solidFill>
                  <a:srgbClr val="000000"/>
                </a:solidFill>
                <a:latin typeface="Century Gothic" panose="020B0502020202020204" pitchFamily="34" charset="0"/>
              </a:rPr>
              <a:t>C</a:t>
            </a:r>
            <a:r>
              <a:rPr lang="en-GB" sz="950" b="1" i="0" u="none" strike="noStrike" baseline="0">
                <a:solidFill>
                  <a:srgbClr val="000000"/>
                </a:solidFill>
                <a:latin typeface="Century Gothic" panose="020B0502020202020204" pitchFamily="34" charset="0"/>
              </a:rPr>
              <a:t>reating movement in response to music;</a:t>
            </a:r>
          </a:p>
          <a:p>
            <a:pPr marL="171450" indent="-171450">
              <a:buFont typeface="Arial" panose="020B0604020202020204" pitchFamily="34" charset="0"/>
              <a:buChar char="•"/>
            </a:pPr>
            <a:r>
              <a:rPr lang="en-GB" sz="950" b="1">
                <a:solidFill>
                  <a:srgbClr val="000000"/>
                </a:solidFill>
                <a:latin typeface="Century Gothic" panose="020B0502020202020204" pitchFamily="34" charset="0"/>
              </a:rPr>
              <a:t>S</a:t>
            </a:r>
            <a:r>
              <a:rPr lang="en-GB" sz="950" b="1" i="0" u="none" strike="noStrike" baseline="0">
                <a:solidFill>
                  <a:srgbClr val="000000"/>
                </a:solidFill>
                <a:latin typeface="Century Gothic" panose="020B0502020202020204" pitchFamily="34" charset="0"/>
              </a:rPr>
              <a:t>inging to self and making up simple songs; </a:t>
            </a:r>
          </a:p>
          <a:p>
            <a:pPr marL="171450" indent="-171450">
              <a:buFont typeface="Arial" panose="020B0604020202020204" pitchFamily="34" charset="0"/>
              <a:buChar char="•"/>
            </a:pPr>
            <a:r>
              <a:rPr lang="en-GB" sz="950" b="1">
                <a:solidFill>
                  <a:srgbClr val="000000"/>
                </a:solidFill>
                <a:latin typeface="Century Gothic" panose="020B0502020202020204" pitchFamily="34" charset="0"/>
              </a:rPr>
              <a:t>N</a:t>
            </a:r>
            <a:r>
              <a:rPr lang="en-GB" sz="950" b="1" i="0" u="none" strike="noStrike" baseline="0">
                <a:solidFill>
                  <a:srgbClr val="000000"/>
                </a:solidFill>
                <a:latin typeface="Century Gothic" panose="020B0502020202020204" pitchFamily="34" charset="0"/>
              </a:rPr>
              <a:t>oticing what adults do, imitating what is observed and then doing it spontaneously when the adult is not there;</a:t>
            </a:r>
          </a:p>
          <a:p>
            <a:pPr marL="171450" indent="-171450">
              <a:buFont typeface="Arial" panose="020B0604020202020204" pitchFamily="34" charset="0"/>
              <a:buChar char="•"/>
            </a:pPr>
            <a:r>
              <a:rPr lang="en-GB" sz="950" b="1">
                <a:solidFill>
                  <a:srgbClr val="000000"/>
                </a:solidFill>
                <a:latin typeface="Century Gothic" panose="020B0502020202020204" pitchFamily="34" charset="0"/>
              </a:rPr>
              <a:t>E</a:t>
            </a:r>
            <a:r>
              <a:rPr lang="en-GB" sz="950" b="1" i="0" u="none" strike="noStrike" baseline="0">
                <a:solidFill>
                  <a:srgbClr val="000000"/>
                </a:solidFill>
                <a:latin typeface="Century Gothic" panose="020B0502020202020204" pitchFamily="34" charset="0"/>
              </a:rPr>
              <a:t>ngaging in imaginative role-play based on own first-hand experiences; </a:t>
            </a:r>
          </a:p>
          <a:p>
            <a:pPr marL="171450" indent="-171450">
              <a:buFont typeface="Arial" panose="020B0604020202020204" pitchFamily="34" charset="0"/>
              <a:buChar char="•"/>
            </a:pPr>
            <a:r>
              <a:rPr lang="en-GB" sz="950" b="1">
                <a:solidFill>
                  <a:srgbClr val="000000"/>
                </a:solidFill>
                <a:latin typeface="Century Gothic" panose="020B0502020202020204" pitchFamily="34" charset="0"/>
              </a:rPr>
              <a:t>B</a:t>
            </a:r>
            <a:r>
              <a:rPr lang="en-GB" sz="950" b="1" i="0" u="none" strike="noStrike" baseline="0">
                <a:solidFill>
                  <a:srgbClr val="000000"/>
                </a:solidFill>
                <a:latin typeface="Century Gothic" panose="020B0502020202020204" pitchFamily="34" charset="0"/>
              </a:rPr>
              <a:t>uilding stories around toys, e.g. fire fighters rescuing trapped people;</a:t>
            </a:r>
          </a:p>
          <a:p>
            <a:pPr marL="171450" indent="-171450">
              <a:buFont typeface="Arial" panose="020B0604020202020204" pitchFamily="34" charset="0"/>
              <a:buChar char="•"/>
            </a:pPr>
            <a:r>
              <a:rPr lang="en-GB" sz="950" b="1">
                <a:solidFill>
                  <a:srgbClr val="000000"/>
                </a:solidFill>
                <a:latin typeface="Century Gothic" panose="020B0502020202020204" pitchFamily="34" charset="0"/>
              </a:rPr>
              <a:t>U</a:t>
            </a:r>
            <a:r>
              <a:rPr lang="en-GB" sz="950" b="1" i="0" u="none" strike="noStrike" baseline="0">
                <a:solidFill>
                  <a:srgbClr val="000000"/>
                </a:solidFill>
                <a:latin typeface="Century Gothic" panose="020B0502020202020204" pitchFamily="34" charset="0"/>
              </a:rPr>
              <a:t>sing available resources to create props to support role-play. </a:t>
            </a:r>
          </a:p>
        </p:txBody>
      </p:sp>
      <p:sp>
        <p:nvSpPr>
          <p:cNvPr id="17" name="Rectangle 16">
            <a:extLst>
              <a:ext uri="{FF2B5EF4-FFF2-40B4-BE49-F238E27FC236}">
                <a16:creationId xmlns:a16="http://schemas.microsoft.com/office/drawing/2014/main" id="{76ABC9D3-EFFA-48B9-87EC-BDBF29665BCF}"/>
              </a:ext>
            </a:extLst>
          </p:cNvPr>
          <p:cNvSpPr/>
          <p:nvPr/>
        </p:nvSpPr>
        <p:spPr>
          <a:xfrm>
            <a:off x="2509836" y="2771775"/>
            <a:ext cx="1838326" cy="20938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950" b="1">
                <a:solidFill>
                  <a:srgbClr val="000000"/>
                </a:solidFill>
                <a:latin typeface="Century Gothic" panose="020B0502020202020204" pitchFamily="34" charset="0"/>
              </a:rPr>
              <a:t>E</a:t>
            </a:r>
            <a:r>
              <a:rPr lang="en-GB" sz="950" b="1" i="0" u="none" strike="noStrike" baseline="0">
                <a:solidFill>
                  <a:srgbClr val="000000"/>
                </a:solidFill>
                <a:latin typeface="Century Gothic" panose="020B0502020202020204" pitchFamily="34" charset="0"/>
              </a:rPr>
              <a:t>njoying joining in with dancing and </a:t>
            </a:r>
            <a:r>
              <a:rPr lang="en-GB" sz="950" b="1">
                <a:solidFill>
                  <a:srgbClr val="000000"/>
                </a:solidFill>
                <a:latin typeface="Century Gothic" panose="020B0502020202020204" pitchFamily="34" charset="0"/>
              </a:rPr>
              <a:t>singing </a:t>
            </a:r>
            <a:r>
              <a:rPr lang="en-GB" sz="950" b="1" i="0" u="none" strike="noStrike" baseline="0">
                <a:solidFill>
                  <a:srgbClr val="000000"/>
                </a:solidFill>
                <a:latin typeface="Century Gothic" panose="020B0502020202020204" pitchFamily="34" charset="0"/>
              </a:rPr>
              <a:t>games; </a:t>
            </a:r>
          </a:p>
          <a:p>
            <a:pPr marL="171450" indent="-171450">
              <a:buFont typeface="Arial" panose="020B0604020202020204" pitchFamily="34" charset="0"/>
              <a:buChar char="•"/>
            </a:pPr>
            <a:r>
              <a:rPr lang="en-GB" sz="950" b="1">
                <a:solidFill>
                  <a:srgbClr val="000000"/>
                </a:solidFill>
                <a:latin typeface="Century Gothic" panose="020B0502020202020204" pitchFamily="34" charset="0"/>
              </a:rPr>
              <a:t>S</a:t>
            </a:r>
            <a:r>
              <a:rPr lang="en-GB" sz="950" b="1" i="0" u="none" strike="noStrike" baseline="0">
                <a:solidFill>
                  <a:srgbClr val="000000"/>
                </a:solidFill>
                <a:latin typeface="Century Gothic" panose="020B0502020202020204" pitchFamily="34" charset="0"/>
              </a:rPr>
              <a:t>inging a few familiar songs; </a:t>
            </a:r>
          </a:p>
          <a:p>
            <a:pPr marL="171450" indent="-171450">
              <a:buFont typeface="Arial" panose="020B0604020202020204" pitchFamily="34" charset="0"/>
              <a:buChar char="•"/>
            </a:pPr>
            <a:r>
              <a:rPr lang="en-GB" sz="950" b="1">
                <a:solidFill>
                  <a:srgbClr val="000000"/>
                </a:solidFill>
                <a:latin typeface="Century Gothic" panose="020B0502020202020204" pitchFamily="34" charset="0"/>
              </a:rPr>
              <a:t>B</a:t>
            </a:r>
            <a:r>
              <a:rPr lang="en-GB" sz="950" b="1" i="0" u="none" strike="noStrike" baseline="0">
                <a:solidFill>
                  <a:srgbClr val="000000"/>
                </a:solidFill>
                <a:latin typeface="Century Gothic" panose="020B0502020202020204" pitchFamily="34" charset="0"/>
              </a:rPr>
              <a:t>eginning to move rhythmically;</a:t>
            </a:r>
          </a:p>
          <a:p>
            <a:pPr marL="171450" indent="-171450">
              <a:buFont typeface="Arial" panose="020B0604020202020204" pitchFamily="34" charset="0"/>
              <a:buChar char="•"/>
            </a:pPr>
            <a:r>
              <a:rPr lang="en-GB" sz="950" b="1">
                <a:solidFill>
                  <a:srgbClr val="000000"/>
                </a:solidFill>
                <a:latin typeface="Century Gothic" panose="020B0502020202020204" pitchFamily="34" charset="0"/>
              </a:rPr>
              <a:t>I</a:t>
            </a:r>
            <a:r>
              <a:rPr lang="en-GB" sz="950" b="1" i="0" u="none" strike="noStrike" baseline="0">
                <a:solidFill>
                  <a:srgbClr val="000000"/>
                </a:solidFill>
                <a:latin typeface="Century Gothic" panose="020B0502020202020204" pitchFamily="34" charset="0"/>
              </a:rPr>
              <a:t>mitating movement in response to music;</a:t>
            </a:r>
          </a:p>
          <a:p>
            <a:pPr marL="171450" indent="-171450">
              <a:buFont typeface="Arial" panose="020B0604020202020204" pitchFamily="34" charset="0"/>
              <a:buChar char="•"/>
            </a:pPr>
            <a:r>
              <a:rPr lang="en-GB" sz="950" b="1">
                <a:solidFill>
                  <a:srgbClr val="000000"/>
                </a:solidFill>
                <a:latin typeface="Century Gothic" panose="020B0502020202020204" pitchFamily="34" charset="0"/>
              </a:rPr>
              <a:t>T</a:t>
            </a:r>
            <a:r>
              <a:rPr lang="en-GB" sz="950" b="1" i="0" u="none" strike="noStrike" baseline="0">
                <a:solidFill>
                  <a:srgbClr val="000000"/>
                </a:solidFill>
                <a:latin typeface="Century Gothic" panose="020B0502020202020204" pitchFamily="34" charset="0"/>
              </a:rPr>
              <a:t>apping out simple repeated rhythms;</a:t>
            </a:r>
          </a:p>
          <a:p>
            <a:pPr marL="171450" indent="-171450">
              <a:buFont typeface="Arial" panose="020B0604020202020204" pitchFamily="34" charset="0"/>
              <a:buChar char="•"/>
            </a:pPr>
            <a:r>
              <a:rPr lang="en-GB" sz="950" b="1">
                <a:solidFill>
                  <a:srgbClr val="000000"/>
                </a:solidFill>
                <a:latin typeface="Century Gothic" panose="020B0502020202020204" pitchFamily="34" charset="0"/>
              </a:rPr>
              <a:t>E</a:t>
            </a:r>
            <a:r>
              <a:rPr lang="en-GB" sz="950" b="1" i="0" u="none" strike="noStrike" baseline="0">
                <a:solidFill>
                  <a:srgbClr val="000000"/>
                </a:solidFill>
                <a:latin typeface="Century Gothic" panose="020B0502020202020204" pitchFamily="34" charset="0"/>
              </a:rPr>
              <a:t>xploring and learning how sounds can be changed</a:t>
            </a:r>
            <a:r>
              <a:rPr lang="en-GB" sz="950" b="1">
                <a:solidFill>
                  <a:srgbClr val="000000"/>
                </a:solidFill>
                <a:latin typeface="Century Gothic" panose="020B0502020202020204" pitchFamily="34" charset="0"/>
              </a:rPr>
              <a:t>.</a:t>
            </a:r>
            <a:endParaRPr lang="en-GB" sz="950" b="1" i="0" u="none" strike="noStrike" baseline="0">
              <a:solidFill>
                <a:srgbClr val="000000"/>
              </a:solidFill>
              <a:latin typeface="Century Gothic" panose="020B0502020202020204" pitchFamily="34" charset="0"/>
            </a:endParaRPr>
          </a:p>
        </p:txBody>
      </p:sp>
      <p:sp>
        <p:nvSpPr>
          <p:cNvPr id="18" name="Rectangle 17">
            <a:extLst>
              <a:ext uri="{FF2B5EF4-FFF2-40B4-BE49-F238E27FC236}">
                <a16:creationId xmlns:a16="http://schemas.microsoft.com/office/drawing/2014/main" id="{E7D3B6FF-CD7B-4422-86C6-800E979B7FF9}"/>
              </a:ext>
            </a:extLst>
          </p:cNvPr>
          <p:cNvSpPr/>
          <p:nvPr/>
        </p:nvSpPr>
        <p:spPr>
          <a:xfrm>
            <a:off x="4724399" y="2771775"/>
            <a:ext cx="1838326" cy="26642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endParaRPr lang="en-GB" sz="1000" b="1">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a:solidFill>
                <a:srgbClr val="000000"/>
              </a:solidFill>
              <a:latin typeface="Century Gothic" panose="020B0502020202020204" pitchFamily="34" charset="0"/>
            </a:endParaRPr>
          </a:p>
          <a:p>
            <a:pPr marL="171450" indent="-171450">
              <a:buFont typeface="Arial" panose="020B0604020202020204" pitchFamily="34" charset="0"/>
              <a:buChar char="•"/>
            </a:pPr>
            <a:r>
              <a:rPr lang="en-GB" sz="950" b="1">
                <a:solidFill>
                  <a:srgbClr val="000000"/>
                </a:solidFill>
                <a:latin typeface="Century Gothic" panose="020B0502020202020204" pitchFamily="34" charset="0"/>
              </a:rPr>
              <a:t>E</a:t>
            </a:r>
            <a:r>
              <a:rPr lang="en-GB" sz="950" b="1" i="0" u="none" strike="noStrike" baseline="0">
                <a:solidFill>
                  <a:srgbClr val="000000"/>
                </a:solidFill>
                <a:latin typeface="Century Gothic" panose="020B0502020202020204" pitchFamily="34" charset="0"/>
              </a:rPr>
              <a:t>xploring and learning how sounds can be changed; </a:t>
            </a:r>
          </a:p>
          <a:p>
            <a:pPr marL="171450" indent="-171450">
              <a:buFont typeface="Arial" panose="020B0604020202020204" pitchFamily="34" charset="0"/>
              <a:buChar char="•"/>
            </a:pPr>
            <a:r>
              <a:rPr lang="en-GB" sz="950" b="1" i="0" u="none" strike="noStrike" baseline="0">
                <a:solidFill>
                  <a:srgbClr val="000000"/>
                </a:solidFill>
                <a:latin typeface="Century Gothic" panose="020B0502020202020204" pitchFamily="34" charset="0"/>
              </a:rPr>
              <a:t>Singing songs, making music and experimenting with ways of changing them;</a:t>
            </a:r>
          </a:p>
          <a:p>
            <a:pPr marL="171450" indent="-171450">
              <a:buFont typeface="Arial" panose="020B0604020202020204" pitchFamily="34" charset="0"/>
              <a:buChar char="•"/>
            </a:pPr>
            <a:r>
              <a:rPr lang="en-GB" sz="950" b="1">
                <a:solidFill>
                  <a:srgbClr val="000000"/>
                </a:solidFill>
                <a:latin typeface="Century Gothic" panose="020B0502020202020204" pitchFamily="34" charset="0"/>
              </a:rPr>
              <a:t>Beginning to build a repertoire of songs and dances;</a:t>
            </a:r>
          </a:p>
          <a:p>
            <a:pPr marL="171450" indent="-171450">
              <a:buFont typeface="Arial" panose="020B0604020202020204" pitchFamily="34" charset="0"/>
              <a:buChar char="•"/>
            </a:pPr>
            <a:r>
              <a:rPr lang="en-GB" sz="950" b="1" i="0" u="none" strike="noStrike" baseline="0">
                <a:solidFill>
                  <a:srgbClr val="000000"/>
                </a:solidFill>
                <a:latin typeface="Century Gothic" panose="020B0502020202020204" pitchFamily="34" charset="0"/>
              </a:rPr>
              <a:t>Exploring the different sounds of instruments;</a:t>
            </a:r>
          </a:p>
          <a:p>
            <a:pPr marL="171450" indent="-171450">
              <a:buFont typeface="Arial" panose="020B0604020202020204" pitchFamily="34" charset="0"/>
              <a:buChar char="•"/>
            </a:pPr>
            <a:r>
              <a:rPr lang="en-GB" sz="950" b="1">
                <a:solidFill>
                  <a:srgbClr val="000000"/>
                </a:solidFill>
                <a:latin typeface="Century Gothic" panose="020B0502020202020204" pitchFamily="34" charset="0"/>
              </a:rPr>
              <a:t>Initiating new combinations of movement and gesture in order to express and respond to feelings, ideas and experiences.</a:t>
            </a:r>
          </a:p>
          <a:p>
            <a:pPr marL="171450" indent="-171450">
              <a:buFont typeface="Arial" panose="020B0604020202020204" pitchFamily="34" charset="0"/>
              <a:buChar char="•"/>
            </a:pPr>
            <a:endParaRPr lang="en-GB" sz="1000" b="1">
              <a:solidFill>
                <a:srgbClr val="000000"/>
              </a:solidFill>
              <a:latin typeface="Century Gothic" panose="020B0502020202020204" pitchFamily="34" charset="0"/>
            </a:endParaRPr>
          </a:p>
          <a:p>
            <a:pPr marL="171450" indent="-171450">
              <a:buFont typeface="Arial" panose="020B0604020202020204" pitchFamily="34" charset="0"/>
              <a:buChar char="•"/>
            </a:pPr>
            <a:endParaRPr lang="en-GB" sz="1000" b="1" i="0" u="none" strike="noStrike" baseline="0">
              <a:solidFill>
                <a:srgbClr val="000000"/>
              </a:solidFill>
              <a:latin typeface="Century Gothic" panose="020B0502020202020204" pitchFamily="34" charset="0"/>
            </a:endParaRPr>
          </a:p>
        </p:txBody>
      </p:sp>
      <p:sp>
        <p:nvSpPr>
          <p:cNvPr id="19" name="Rectangle 18">
            <a:extLst>
              <a:ext uri="{FF2B5EF4-FFF2-40B4-BE49-F238E27FC236}">
                <a16:creationId xmlns:a16="http://schemas.microsoft.com/office/drawing/2014/main" id="{CD0CD56C-65AD-4C76-900E-E4B82122E69D}"/>
              </a:ext>
            </a:extLst>
          </p:cNvPr>
          <p:cNvSpPr/>
          <p:nvPr/>
        </p:nvSpPr>
        <p:spPr>
          <a:xfrm>
            <a:off x="6938962" y="2771775"/>
            <a:ext cx="1838326" cy="17834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950" b="1" u="none" strike="noStrike" baseline="0" dirty="0">
                <a:solidFill>
                  <a:srgbClr val="000000"/>
                </a:solidFill>
                <a:latin typeface="Century Gothic" panose="020B0502020202020204" pitchFamily="34" charset="0"/>
              </a:rPr>
              <a:t>Invent, adapt and recount narratives and stories with peers and their teacher;</a:t>
            </a:r>
          </a:p>
          <a:p>
            <a:pPr marL="171450" indent="-171450">
              <a:buFont typeface="Arial" panose="020B0604020202020204" pitchFamily="34" charset="0"/>
              <a:buChar char="•"/>
            </a:pPr>
            <a:r>
              <a:rPr lang="en-GB" sz="950" b="1" u="none" strike="noStrike" baseline="0" dirty="0">
                <a:solidFill>
                  <a:srgbClr val="000000"/>
                </a:solidFill>
                <a:latin typeface="Century Gothic" panose="020B0502020202020204" pitchFamily="34" charset="0"/>
              </a:rPr>
              <a:t>Sing a range of well-known nursery rhymes and songs;</a:t>
            </a:r>
          </a:p>
          <a:p>
            <a:pPr marL="171450" indent="-171450">
              <a:buFont typeface="Arial" panose="020B0604020202020204" pitchFamily="34" charset="0"/>
              <a:buChar char="•"/>
            </a:pPr>
            <a:r>
              <a:rPr lang="en-GB" sz="950" b="1" u="none" strike="noStrike" baseline="0" dirty="0">
                <a:solidFill>
                  <a:srgbClr val="000000"/>
                </a:solidFill>
                <a:latin typeface="Century Gothic" panose="020B0502020202020204" pitchFamily="34" charset="0"/>
              </a:rPr>
              <a:t>Perform songs, rhymes, poems and stories with others, and – when appropriate – try to move in time with music.</a:t>
            </a:r>
            <a:r>
              <a:rPr lang="en-GB" sz="1000" b="0" i="0" u="none" strike="noStrike" baseline="0" dirty="0">
                <a:solidFill>
                  <a:srgbClr val="000000"/>
                </a:solidFill>
                <a:latin typeface="Century Gothic" panose="020B0502020202020204" pitchFamily="34" charset="0"/>
              </a:rPr>
              <a:t>	</a:t>
            </a:r>
          </a:p>
        </p:txBody>
      </p:sp>
      <p:sp>
        <p:nvSpPr>
          <p:cNvPr id="20" name="Rectangle 19">
            <a:extLst>
              <a:ext uri="{FF2B5EF4-FFF2-40B4-BE49-F238E27FC236}">
                <a16:creationId xmlns:a16="http://schemas.microsoft.com/office/drawing/2014/main" id="{413742AF-BA83-4051-9991-E630CD14E758}"/>
              </a:ext>
            </a:extLst>
          </p:cNvPr>
          <p:cNvSpPr/>
          <p:nvPr/>
        </p:nvSpPr>
        <p:spPr>
          <a:xfrm>
            <a:off x="6938962" y="1733550"/>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working at the expected level will:</a:t>
            </a:r>
          </a:p>
        </p:txBody>
      </p:sp>
      <p:sp>
        <p:nvSpPr>
          <p:cNvPr id="21" name="TextBox 20">
            <a:extLst>
              <a:ext uri="{FF2B5EF4-FFF2-40B4-BE49-F238E27FC236}">
                <a16:creationId xmlns:a16="http://schemas.microsoft.com/office/drawing/2014/main" id="{FBCB89E0-C069-4CEB-BC6D-5EB35A248B7E}"/>
              </a:ext>
            </a:extLst>
          </p:cNvPr>
          <p:cNvSpPr txBox="1"/>
          <p:nvPr/>
        </p:nvSpPr>
        <p:spPr>
          <a:xfrm>
            <a:off x="6938962" y="1254324"/>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reception</a:t>
            </a:r>
          </a:p>
        </p:txBody>
      </p:sp>
      <p:sp>
        <p:nvSpPr>
          <p:cNvPr id="22" name="Rectangle 21">
            <a:extLst>
              <a:ext uri="{FF2B5EF4-FFF2-40B4-BE49-F238E27FC236}">
                <a16:creationId xmlns:a16="http://schemas.microsoft.com/office/drawing/2014/main" id="{F5A80219-CC73-487D-8C49-A69B40E54900}"/>
              </a:ext>
            </a:extLst>
          </p:cNvPr>
          <p:cNvSpPr/>
          <p:nvPr/>
        </p:nvSpPr>
        <p:spPr>
          <a:xfrm>
            <a:off x="295275" y="1733550"/>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3" name="TextBox 22">
            <a:extLst>
              <a:ext uri="{FF2B5EF4-FFF2-40B4-BE49-F238E27FC236}">
                <a16:creationId xmlns:a16="http://schemas.microsoft.com/office/drawing/2014/main" id="{CAFBF1F9-26A8-4240-A8EF-4419BE9A4ED5}"/>
              </a:ext>
            </a:extLst>
          </p:cNvPr>
          <p:cNvSpPr txBox="1"/>
          <p:nvPr/>
        </p:nvSpPr>
        <p:spPr>
          <a:xfrm>
            <a:off x="295275" y="1254324"/>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nursery</a:t>
            </a:r>
          </a:p>
        </p:txBody>
      </p:sp>
      <p:sp>
        <p:nvSpPr>
          <p:cNvPr id="24" name="TextBox 23">
            <a:extLst>
              <a:ext uri="{FF2B5EF4-FFF2-40B4-BE49-F238E27FC236}">
                <a16:creationId xmlns:a16="http://schemas.microsoft.com/office/drawing/2014/main" id="{24CAB40F-BE79-418F-9720-64E8B908F3AD}"/>
              </a:ext>
            </a:extLst>
          </p:cNvPr>
          <p:cNvSpPr txBox="1"/>
          <p:nvPr/>
        </p:nvSpPr>
        <p:spPr>
          <a:xfrm>
            <a:off x="2324100" y="1254323"/>
            <a:ext cx="2024062"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autumn term</a:t>
            </a:r>
          </a:p>
        </p:txBody>
      </p:sp>
      <p:sp>
        <p:nvSpPr>
          <p:cNvPr id="25" name="TextBox 24">
            <a:extLst>
              <a:ext uri="{FF2B5EF4-FFF2-40B4-BE49-F238E27FC236}">
                <a16:creationId xmlns:a16="http://schemas.microsoft.com/office/drawing/2014/main" id="{63EE487E-E363-457A-A9DF-2C0982732CCE}"/>
              </a:ext>
            </a:extLst>
          </p:cNvPr>
          <p:cNvSpPr txBox="1"/>
          <p:nvPr/>
        </p:nvSpPr>
        <p:spPr>
          <a:xfrm>
            <a:off x="4724399" y="1254323"/>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spring term</a:t>
            </a:r>
          </a:p>
        </p:txBody>
      </p:sp>
      <p:sp>
        <p:nvSpPr>
          <p:cNvPr id="26" name="Rectangle 25">
            <a:extLst>
              <a:ext uri="{FF2B5EF4-FFF2-40B4-BE49-F238E27FC236}">
                <a16:creationId xmlns:a16="http://schemas.microsoft.com/office/drawing/2014/main" id="{C50C895F-7FD7-4E98-BDCF-7F25CF6C1ECF}"/>
              </a:ext>
            </a:extLst>
          </p:cNvPr>
          <p:cNvSpPr/>
          <p:nvPr/>
        </p:nvSpPr>
        <p:spPr>
          <a:xfrm>
            <a:off x="2509836" y="1733549"/>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7" name="Rectangle 26">
            <a:extLst>
              <a:ext uri="{FF2B5EF4-FFF2-40B4-BE49-F238E27FC236}">
                <a16:creationId xmlns:a16="http://schemas.microsoft.com/office/drawing/2014/main" id="{030045F8-D53B-43FE-8544-571B158C799C}"/>
              </a:ext>
            </a:extLst>
          </p:cNvPr>
          <p:cNvSpPr/>
          <p:nvPr/>
        </p:nvSpPr>
        <p:spPr>
          <a:xfrm>
            <a:off x="4724399" y="1733548"/>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3" name="Footer Placeholder 2">
            <a:extLst>
              <a:ext uri="{FF2B5EF4-FFF2-40B4-BE49-F238E27FC236}">
                <a16:creationId xmlns:a16="http://schemas.microsoft.com/office/drawing/2014/main" id="{1CDF3AE5-9CB3-C804-6B84-A1F735B8C2BA}"/>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591AFE4E-19FA-65A0-DEFB-F2023E78AA10}"/>
              </a:ext>
            </a:extLst>
          </p:cNvPr>
          <p:cNvSpPr>
            <a:spLocks noGrp="1"/>
          </p:cNvSpPr>
          <p:nvPr>
            <p:ph type="sldNum" sz="quarter" idx="12"/>
          </p:nvPr>
        </p:nvSpPr>
        <p:spPr/>
        <p:txBody>
          <a:bodyPr/>
          <a:lstStyle/>
          <a:p>
            <a:fld id="{ADBD1915-73F0-4A8D-B501-CF547A3FBDF8}" type="slidenum">
              <a:rPr lang="en-GB" smtClean="0"/>
              <a:t>62</a:t>
            </a:fld>
            <a:endParaRPr lang="en-GB"/>
          </a:p>
        </p:txBody>
      </p:sp>
    </p:spTree>
    <p:extLst>
      <p:ext uri="{BB962C8B-B14F-4D97-AF65-F5344CB8AC3E}">
        <p14:creationId xmlns:p14="http://schemas.microsoft.com/office/powerpoint/2010/main" val="403353270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8AFCE2CA-BB0E-43D8-B252-7A78CFA5B31D}"/>
              </a:ext>
            </a:extLst>
          </p:cNvPr>
          <p:cNvGraphicFramePr>
            <a:graphicFrameLocks noGrp="1"/>
          </p:cNvGraphicFramePr>
          <p:nvPr>
            <p:ph idx="1"/>
            <p:extLst>
              <p:ext uri="{D42A27DB-BD31-4B8C-83A1-F6EECF244321}">
                <p14:modId xmlns:p14="http://schemas.microsoft.com/office/powerpoint/2010/main" val="3942333166"/>
              </p:ext>
            </p:extLst>
          </p:nvPr>
        </p:nvGraphicFramePr>
        <p:xfrm>
          <a:off x="525282" y="561368"/>
          <a:ext cx="8165493" cy="741680"/>
        </p:xfrm>
        <a:graphic>
          <a:graphicData uri="http://schemas.openxmlformats.org/drawingml/2006/table">
            <a:tbl>
              <a:tblPr firstRow="1" bandRow="1">
                <a:tableStyleId>{5C22544A-7EE6-4342-B048-85BDC9FD1C3A}</a:tableStyleId>
              </a:tblPr>
              <a:tblGrid>
                <a:gridCol w="8165493">
                  <a:extLst>
                    <a:ext uri="{9D8B030D-6E8A-4147-A177-3AD203B41FA5}">
                      <a16:colId xmlns:a16="http://schemas.microsoft.com/office/drawing/2014/main" val="2352009460"/>
                    </a:ext>
                  </a:extLst>
                </a:gridCol>
              </a:tblGrid>
              <a:tr h="370840">
                <a:tc>
                  <a:txBody>
                    <a:bodyPr/>
                    <a:lstStyle/>
                    <a:p>
                      <a:pPr algn="ctr"/>
                      <a:r>
                        <a:rPr lang="en-GB">
                          <a:latin typeface="Century Gothic" panose="020B0502020202020204" pitchFamily="34" charset="0"/>
                        </a:rPr>
                        <a:t>EXPRESSIVE ARTS AND DESIGN: Progress beyond reception</a:t>
                      </a:r>
                    </a:p>
                  </a:txBody>
                  <a:tcPr>
                    <a:solidFill>
                      <a:srgbClr val="D280D0"/>
                    </a:solidFill>
                  </a:tcPr>
                </a:tc>
                <a:extLst>
                  <a:ext uri="{0D108BD9-81ED-4DB2-BD59-A6C34878D82A}">
                    <a16:rowId xmlns:a16="http://schemas.microsoft.com/office/drawing/2014/main" val="2330111559"/>
                  </a:ext>
                </a:extLst>
              </a:tr>
              <a:tr h="370840">
                <a:tc>
                  <a:txBody>
                    <a:bodyPr/>
                    <a:lstStyle/>
                    <a:p>
                      <a:pPr algn="ctr"/>
                      <a:r>
                        <a:rPr lang="en-GB" b="1">
                          <a:solidFill>
                            <a:srgbClr val="D280D0"/>
                          </a:solidFill>
                          <a:latin typeface="Century Gothic" panose="020B0502020202020204" pitchFamily="34" charset="0"/>
                        </a:rPr>
                        <a:t>Being imaginative and expressive</a:t>
                      </a:r>
                    </a:p>
                  </a:txBody>
                  <a:tcPr>
                    <a:noFill/>
                  </a:tcPr>
                </a:tc>
                <a:extLst>
                  <a:ext uri="{0D108BD9-81ED-4DB2-BD59-A6C34878D82A}">
                    <a16:rowId xmlns:a16="http://schemas.microsoft.com/office/drawing/2014/main" val="2632676721"/>
                  </a:ext>
                </a:extLst>
              </a:tr>
            </a:tbl>
          </a:graphicData>
        </a:graphic>
      </p:graphicFrame>
      <p:sp>
        <p:nvSpPr>
          <p:cNvPr id="5" name="Rectangle 4">
            <a:extLst>
              <a:ext uri="{FF2B5EF4-FFF2-40B4-BE49-F238E27FC236}">
                <a16:creationId xmlns:a16="http://schemas.microsoft.com/office/drawing/2014/main" id="{DDAB8651-8FC1-40FF-B865-3B05F16409E5}"/>
              </a:ext>
            </a:extLst>
          </p:cNvPr>
          <p:cNvSpPr/>
          <p:nvPr/>
        </p:nvSpPr>
        <p:spPr>
          <a:xfrm>
            <a:off x="525283" y="2151573"/>
            <a:ext cx="3545785" cy="12774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1000" b="1" u="none" strike="noStrike" baseline="0">
                <a:solidFill>
                  <a:srgbClr val="000000"/>
                </a:solidFill>
                <a:latin typeface="Century Gothic" panose="020B0502020202020204" pitchFamily="34" charset="0"/>
              </a:rPr>
              <a:t>Invent, adapt and recount narratives and stories with peers and their teacher;</a:t>
            </a:r>
          </a:p>
          <a:p>
            <a:pPr marL="171450" indent="-171450">
              <a:buFont typeface="Arial" panose="020B0604020202020204" pitchFamily="34" charset="0"/>
              <a:buChar char="•"/>
            </a:pPr>
            <a:r>
              <a:rPr lang="en-GB" sz="1000" b="1" u="none" strike="noStrike" baseline="0">
                <a:solidFill>
                  <a:srgbClr val="000000"/>
                </a:solidFill>
                <a:latin typeface="Century Gothic" panose="020B0502020202020204" pitchFamily="34" charset="0"/>
              </a:rPr>
              <a:t>Sing a range of well-known nursery rhymes and songs;</a:t>
            </a:r>
          </a:p>
          <a:p>
            <a:pPr marL="171450" indent="-171450">
              <a:buFont typeface="Arial" panose="020B0604020202020204" pitchFamily="34" charset="0"/>
              <a:buChar char="•"/>
            </a:pPr>
            <a:r>
              <a:rPr lang="en-GB" sz="1000" b="1" u="none" strike="noStrike" baseline="0">
                <a:solidFill>
                  <a:srgbClr val="000000"/>
                </a:solidFill>
                <a:latin typeface="Century Gothic" panose="020B0502020202020204" pitchFamily="34" charset="0"/>
              </a:rPr>
              <a:t>Perform songs, rhymes, poems and stories with others and</a:t>
            </a:r>
            <a:r>
              <a:rPr lang="en-GB" sz="1000" b="1">
                <a:solidFill>
                  <a:srgbClr val="000000"/>
                </a:solidFill>
                <a:latin typeface="Century Gothic" panose="020B0502020202020204" pitchFamily="34" charset="0"/>
              </a:rPr>
              <a:t> </a:t>
            </a:r>
            <a:r>
              <a:rPr lang="en-GB" sz="1000" b="1" u="none" strike="noStrike" baseline="0">
                <a:solidFill>
                  <a:srgbClr val="000000"/>
                </a:solidFill>
                <a:latin typeface="Century Gothic" panose="020B0502020202020204" pitchFamily="34" charset="0"/>
              </a:rPr>
              <a:t>when appropriate, try to move in time with music.</a:t>
            </a:r>
          </a:p>
        </p:txBody>
      </p:sp>
      <p:sp>
        <p:nvSpPr>
          <p:cNvPr id="6" name="Rectangle 5">
            <a:extLst>
              <a:ext uri="{FF2B5EF4-FFF2-40B4-BE49-F238E27FC236}">
                <a16:creationId xmlns:a16="http://schemas.microsoft.com/office/drawing/2014/main" id="{2184C2AF-0626-4C31-9DFE-403CE0970D57}"/>
              </a:ext>
            </a:extLst>
          </p:cNvPr>
          <p:cNvSpPr/>
          <p:nvPr/>
        </p:nvSpPr>
        <p:spPr>
          <a:xfrm>
            <a:off x="5144990" y="2151571"/>
            <a:ext cx="3545785" cy="38608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buSzPct val="100000"/>
            </a:pPr>
            <a:endParaRPr lang="en-GB" sz="1400" b="1">
              <a:solidFill>
                <a:schemeClr val="tx1"/>
              </a:solidFill>
              <a:latin typeface="Century Gothic" pitchFamily="34"/>
            </a:endParaRPr>
          </a:p>
          <a:p>
            <a:pPr marL="285750" lvl="0" indent="-285750" algn="ctr">
              <a:buSzPct val="100000"/>
              <a:buFont typeface="Arial" panose="020B0604020202020204" pitchFamily="34" charset="0"/>
              <a:buChar char="•"/>
            </a:pPr>
            <a:endParaRPr lang="en-GB" sz="1400" b="1">
              <a:solidFill>
                <a:schemeClr val="tx1"/>
              </a:solidFill>
              <a:latin typeface="Century Gothic" pitchFamily="34"/>
            </a:endParaRPr>
          </a:p>
          <a:p>
            <a:pPr marL="285750" lvl="0" indent="-285750" algn="ctr">
              <a:buSzPct val="100000"/>
              <a:buFont typeface="Arial" panose="020B0604020202020204" pitchFamily="34" charset="0"/>
              <a:buChar char="•"/>
            </a:pPr>
            <a:endParaRPr lang="en-GB" sz="1400" b="1">
              <a:solidFill>
                <a:schemeClr val="tx1"/>
              </a:solidFill>
              <a:latin typeface="Century Gothic" pitchFamily="34"/>
            </a:endParaRPr>
          </a:p>
          <a:p>
            <a:pPr marL="285750" lvl="0" indent="-285750" algn="ctr">
              <a:buSzPct val="100000"/>
              <a:buFont typeface="Arial" panose="020B0604020202020204" pitchFamily="34" charset="0"/>
              <a:buChar char="•"/>
            </a:pPr>
            <a:endParaRPr lang="en-GB" sz="1400" b="1">
              <a:solidFill>
                <a:schemeClr val="tx1"/>
              </a:solidFill>
              <a:latin typeface="Century Gothic" pitchFamily="34"/>
            </a:endParaRPr>
          </a:p>
          <a:p>
            <a:pPr marL="342900" lvl="0" indent="-342900" algn="ctr">
              <a:spcAft>
                <a:spcPts val="800"/>
              </a:spcAft>
              <a:buSzPct val="100000"/>
              <a:buFont typeface="Arial" panose="020B0604020202020204" pitchFamily="34" charset="0"/>
              <a:buChar char="•"/>
            </a:pPr>
            <a:endParaRPr lang="en-GB" sz="1000" b="1">
              <a:solidFill>
                <a:schemeClr val="tx1"/>
              </a:solidFill>
              <a:latin typeface="Century Gothic" panose="020B0502020202020204" pitchFamily="34" charset="0"/>
              <a:ea typeface="Calibri" pitchFamily="34"/>
              <a:cs typeface="Times New Roman" pitchFamily="18"/>
            </a:endParaRPr>
          </a:p>
          <a:p>
            <a:pPr marL="342900" lvl="0" indent="-342900" algn="ctr">
              <a:spcAft>
                <a:spcPts val="800"/>
              </a:spcAft>
              <a:buSzPct val="100000"/>
              <a:buFont typeface="Arial" panose="020B0604020202020204" pitchFamily="34" charset="0"/>
              <a:buChar char="•"/>
            </a:pPr>
            <a:endParaRPr lang="en-GB" sz="1000" b="1">
              <a:solidFill>
                <a:schemeClr val="tx1"/>
              </a:solidFill>
              <a:latin typeface="Century Gothic" panose="020B0502020202020204" pitchFamily="34" charset="0"/>
              <a:ea typeface="Calibri" pitchFamily="34"/>
              <a:cs typeface="Times New Roman" pitchFamily="18"/>
            </a:endParaRPr>
          </a:p>
          <a:p>
            <a:pPr marL="171450" lvl="0" indent="-171450" algn="ctr">
              <a:buFont typeface="Arial" panose="020B0604020202020204" pitchFamily="34" charset="0"/>
              <a:buChar char="•"/>
            </a:pPr>
            <a:endParaRPr lang="en-GB" sz="1000" b="1" kern="1200">
              <a:solidFill>
                <a:schemeClr val="tx1"/>
              </a:solidFill>
              <a:effectLst/>
              <a:latin typeface="Century Gothic" panose="020B0502020202020204" pitchFamily="34" charset="0"/>
              <a:ea typeface="+mn-ea"/>
              <a:cs typeface="+mn-cs"/>
            </a:endParaRPr>
          </a:p>
          <a:p>
            <a:pPr marL="171450" lvl="0" indent="-171450" algn="ctr">
              <a:buFont typeface="Arial" panose="020B0604020202020204" pitchFamily="34" charset="0"/>
              <a:buChar char="•"/>
            </a:pPr>
            <a:endParaRPr lang="en-GB" sz="1000" b="1" kern="1200">
              <a:solidFill>
                <a:schemeClr val="tx1"/>
              </a:solidFill>
              <a:effectLst/>
              <a:latin typeface="Century Gothic" panose="020B0502020202020204" pitchFamily="34" charset="0"/>
              <a:ea typeface="+mn-ea"/>
              <a:cs typeface="+mn-cs"/>
            </a:endParaRPr>
          </a:p>
          <a:p>
            <a:pPr marL="171450" lvl="0" indent="-171450">
              <a:buFont typeface="Arial" panose="020B0604020202020204" pitchFamily="34" charset="0"/>
              <a:buChar char="•"/>
            </a:pPr>
            <a:r>
              <a:rPr lang="en-GB" sz="1000" b="1">
                <a:solidFill>
                  <a:schemeClr val="tx1"/>
                </a:solidFill>
                <a:latin typeface="Century Gothic" panose="020B0502020202020204" pitchFamily="34" charset="0"/>
              </a:rPr>
              <a:t>M</a:t>
            </a:r>
            <a:r>
              <a:rPr lang="en-GB" sz="1000" b="1" kern="1200">
                <a:solidFill>
                  <a:schemeClr val="tx1"/>
                </a:solidFill>
                <a:effectLst/>
                <a:latin typeface="Century Gothic" panose="020B0502020202020204" pitchFamily="34" charset="0"/>
                <a:ea typeface="+mn-ea"/>
                <a:cs typeface="+mn-cs"/>
              </a:rPr>
              <a:t>ake different sounds with the voice. </a:t>
            </a:r>
          </a:p>
          <a:p>
            <a:pPr marL="171450" lvl="0" indent="-171450">
              <a:buFont typeface="Arial" panose="020B0604020202020204" pitchFamily="34" charset="0"/>
              <a:buChar char="•"/>
            </a:pPr>
            <a:r>
              <a:rPr lang="en-GB" sz="1000" b="1">
                <a:solidFill>
                  <a:schemeClr val="tx1"/>
                </a:solidFill>
                <a:latin typeface="Century Gothic" panose="020B0502020202020204" pitchFamily="34" charset="0"/>
              </a:rPr>
              <a:t>R</a:t>
            </a:r>
            <a:r>
              <a:rPr lang="en-GB" sz="1000" b="1" kern="1200">
                <a:solidFill>
                  <a:schemeClr val="tx1"/>
                </a:solidFill>
                <a:effectLst/>
                <a:latin typeface="Century Gothic" panose="020B0502020202020204" pitchFamily="34" charset="0"/>
                <a:ea typeface="+mn-ea"/>
                <a:cs typeface="+mn-cs"/>
              </a:rPr>
              <a:t>ecognise difference between singing voice and speaking voice</a:t>
            </a:r>
            <a:r>
              <a:rPr lang="en-GB" sz="1000" b="1">
                <a:solidFill>
                  <a:schemeClr val="tx1"/>
                </a:solidFill>
                <a:latin typeface="Century Gothic" panose="020B0502020202020204" pitchFamily="34" charset="0"/>
              </a:rPr>
              <a:t>;</a:t>
            </a:r>
            <a:endParaRPr lang="en-GB" sz="1000" b="1" kern="1200">
              <a:solidFill>
                <a:schemeClr val="tx1"/>
              </a:solidFill>
              <a:effectLst/>
              <a:latin typeface="Century Gothic" panose="020B0502020202020204" pitchFamily="34" charset="0"/>
              <a:ea typeface="+mn-ea"/>
              <a:cs typeface="+mn-cs"/>
            </a:endParaRPr>
          </a:p>
          <a:p>
            <a:pPr marL="171450" lvl="0" indent="-171450">
              <a:buFont typeface="Arial" panose="020B0604020202020204" pitchFamily="34" charset="0"/>
              <a:buChar char="•"/>
            </a:pPr>
            <a:r>
              <a:rPr lang="en-GB" sz="1000" b="1">
                <a:solidFill>
                  <a:schemeClr val="tx1"/>
                </a:solidFill>
                <a:latin typeface="Century Gothic" panose="020B0502020202020204" pitchFamily="34" charset="0"/>
              </a:rPr>
              <a:t>E</a:t>
            </a:r>
            <a:r>
              <a:rPr lang="en-GB" sz="1000" b="1" kern="1200">
                <a:solidFill>
                  <a:schemeClr val="tx1"/>
                </a:solidFill>
                <a:effectLst/>
                <a:latin typeface="Century Gothic" panose="020B0502020202020204" pitchFamily="34" charset="0"/>
                <a:ea typeface="+mn-ea"/>
                <a:cs typeface="+mn-cs"/>
              </a:rPr>
              <a:t>xplore chants and songs;</a:t>
            </a:r>
          </a:p>
          <a:p>
            <a:pPr marL="171450" lvl="0" indent="-171450">
              <a:buFont typeface="Arial" panose="020B0604020202020204" pitchFamily="34" charset="0"/>
              <a:buChar char="•"/>
            </a:pPr>
            <a:r>
              <a:rPr lang="en-GB" sz="1000" b="1">
                <a:solidFill>
                  <a:schemeClr val="tx1"/>
                </a:solidFill>
                <a:latin typeface="Century Gothic" panose="020B0502020202020204" pitchFamily="34" charset="0"/>
              </a:rPr>
              <a:t>F</a:t>
            </a:r>
            <a:r>
              <a:rPr lang="en-GB" sz="1000" b="1" kern="1200">
                <a:solidFill>
                  <a:schemeClr val="tx1"/>
                </a:solidFill>
                <a:effectLst/>
                <a:latin typeface="Century Gothic" panose="020B0502020202020204" pitchFamily="34" charset="0"/>
                <a:ea typeface="+mn-ea"/>
                <a:cs typeface="+mn-cs"/>
              </a:rPr>
              <a:t>ollow instructions about when to play and sing;</a:t>
            </a:r>
          </a:p>
          <a:p>
            <a:pPr marL="171450" indent="-171450">
              <a:buFont typeface="Arial" panose="020B0604020202020204" pitchFamily="34" charset="0"/>
              <a:buChar char="•"/>
            </a:pPr>
            <a:r>
              <a:rPr lang="en-GB" sz="1000" b="1">
                <a:solidFill>
                  <a:schemeClr val="tx1"/>
                </a:solidFill>
                <a:latin typeface="Century Gothic" panose="020B0502020202020204" pitchFamily="34" charset="0"/>
              </a:rPr>
              <a:t>K</a:t>
            </a:r>
            <a:r>
              <a:rPr lang="en-GB" sz="1000" b="1" kern="1200">
                <a:solidFill>
                  <a:schemeClr val="tx1"/>
                </a:solidFill>
                <a:effectLst/>
                <a:latin typeface="Century Gothic" panose="020B0502020202020204" pitchFamily="34" charset="0"/>
                <a:ea typeface="+mn-ea"/>
                <a:cs typeface="+mn-cs"/>
              </a:rPr>
              <a:t>now what silence is/absence of sound;</a:t>
            </a:r>
            <a:endParaRPr lang="en-GB" sz="1000" b="1" kern="1200">
              <a:solidFill>
                <a:schemeClr val="tx1"/>
              </a:solidFill>
              <a:effectLst/>
              <a:latin typeface="Century Gothic" panose="020B0502020202020204" pitchFamily="34" charset="0"/>
              <a:ea typeface="+mn-ea"/>
              <a:cs typeface="Times New Roman" panose="02020603050405020304" pitchFamily="18" charset="0"/>
            </a:endParaRPr>
          </a:p>
          <a:p>
            <a:pPr marL="171450" lvl="0" indent="-171450">
              <a:buFont typeface="Arial" panose="020B0604020202020204" pitchFamily="34" charset="0"/>
              <a:buChar char="•"/>
            </a:pPr>
            <a:r>
              <a:rPr lang="en-GB" sz="1000" b="1">
                <a:solidFill>
                  <a:schemeClr val="tx1"/>
                </a:solidFill>
                <a:latin typeface="Century Gothic" panose="020B0502020202020204" pitchFamily="34" charset="0"/>
              </a:rPr>
              <a:t>E</a:t>
            </a:r>
            <a:r>
              <a:rPr lang="en-GB" sz="1000" b="1" kern="1200">
                <a:solidFill>
                  <a:schemeClr val="tx1"/>
                </a:solidFill>
                <a:effectLst/>
                <a:latin typeface="Century Gothic" panose="020B0502020202020204" pitchFamily="34" charset="0"/>
                <a:ea typeface="+mn-ea"/>
                <a:cs typeface="+mn-cs"/>
              </a:rPr>
              <a:t>xplore the sounds of different instruments;</a:t>
            </a:r>
          </a:p>
          <a:p>
            <a:pPr marL="171450" lvl="0" indent="-171450">
              <a:buFont typeface="Arial" panose="020B0604020202020204" pitchFamily="34" charset="0"/>
              <a:buChar char="•"/>
            </a:pPr>
            <a:r>
              <a:rPr lang="en-GB" sz="1000" b="1">
                <a:solidFill>
                  <a:schemeClr val="tx1"/>
                </a:solidFill>
                <a:latin typeface="Century Gothic" panose="020B0502020202020204" pitchFamily="34" charset="0"/>
              </a:rPr>
              <a:t>U</a:t>
            </a:r>
            <a:r>
              <a:rPr lang="en-GB" sz="1000" b="1" kern="1200">
                <a:solidFill>
                  <a:schemeClr val="tx1"/>
                </a:solidFill>
                <a:effectLst/>
                <a:latin typeface="Century Gothic" panose="020B0502020202020204" pitchFamily="34" charset="0"/>
                <a:ea typeface="+mn-ea"/>
                <a:cs typeface="+mn-cs"/>
              </a:rPr>
              <a:t>se instruments to perform and choose sounds to represent different things;</a:t>
            </a:r>
          </a:p>
          <a:p>
            <a:pPr marL="171450" lvl="0" indent="-171450">
              <a:buFont typeface="Arial" panose="020B0604020202020204" pitchFamily="34" charset="0"/>
              <a:buChar char="•"/>
            </a:pPr>
            <a:r>
              <a:rPr lang="en-GB" sz="1000" b="1">
                <a:solidFill>
                  <a:schemeClr val="tx1"/>
                </a:solidFill>
                <a:latin typeface="Century Gothic" panose="020B0502020202020204" pitchFamily="34" charset="0"/>
              </a:rPr>
              <a:t>U</a:t>
            </a:r>
            <a:r>
              <a:rPr lang="en-GB" sz="1000" b="1" kern="1200">
                <a:solidFill>
                  <a:schemeClr val="tx1"/>
                </a:solidFill>
                <a:effectLst/>
                <a:latin typeface="Century Gothic" panose="020B0502020202020204" pitchFamily="34" charset="0"/>
                <a:ea typeface="+mn-ea"/>
                <a:cs typeface="+mn-cs"/>
              </a:rPr>
              <a:t>se body percussion and instruments to play to the pulse of a song or piece of music;</a:t>
            </a:r>
          </a:p>
          <a:p>
            <a:pPr marL="171450" lvl="0" indent="-171450">
              <a:buFont typeface="Arial" panose="020B0604020202020204" pitchFamily="34" charset="0"/>
              <a:buChar char="•"/>
            </a:pPr>
            <a:r>
              <a:rPr lang="en-GB" sz="1000" b="1">
                <a:solidFill>
                  <a:schemeClr val="tx1"/>
                </a:solidFill>
                <a:latin typeface="Century Gothic" panose="020B0502020202020204" pitchFamily="34" charset="0"/>
              </a:rPr>
              <a:t>U</a:t>
            </a:r>
            <a:r>
              <a:rPr lang="en-GB" sz="1000" b="1" kern="1200">
                <a:solidFill>
                  <a:schemeClr val="tx1"/>
                </a:solidFill>
                <a:effectLst/>
                <a:latin typeface="Century Gothic" panose="020B0502020202020204" pitchFamily="34" charset="0"/>
                <a:ea typeface="+mn-ea"/>
                <a:cs typeface="+mn-cs"/>
              </a:rPr>
              <a:t>nderstand when to start and stop;</a:t>
            </a:r>
          </a:p>
          <a:p>
            <a:pPr marL="171450" lvl="0" indent="-171450">
              <a:buFont typeface="Arial" panose="020B0604020202020204" pitchFamily="34" charset="0"/>
              <a:buChar char="•"/>
            </a:pPr>
            <a:r>
              <a:rPr lang="en-GB" sz="1000" b="1">
                <a:solidFill>
                  <a:schemeClr val="tx1"/>
                </a:solidFill>
                <a:latin typeface="Century Gothic" panose="020B0502020202020204" pitchFamily="34" charset="0"/>
              </a:rPr>
              <a:t>S</a:t>
            </a:r>
            <a:r>
              <a:rPr lang="en-GB" sz="1000" b="1" kern="1200">
                <a:solidFill>
                  <a:schemeClr val="tx1"/>
                </a:solidFill>
                <a:effectLst/>
                <a:latin typeface="Century Gothic" panose="020B0502020202020204" pitchFamily="34" charset="0"/>
                <a:ea typeface="+mn-ea"/>
                <a:cs typeface="+mn-cs"/>
              </a:rPr>
              <a:t>ay whether they like or dislike a piece of music and explain why;</a:t>
            </a:r>
          </a:p>
          <a:p>
            <a:pPr marL="171450" lvl="0" indent="-171450">
              <a:buFont typeface="Arial" panose="020B0604020202020204" pitchFamily="34" charset="0"/>
              <a:buChar char="•"/>
            </a:pPr>
            <a:r>
              <a:rPr lang="en-GB" sz="1000" b="1">
                <a:solidFill>
                  <a:schemeClr val="tx1"/>
                </a:solidFill>
                <a:latin typeface="Century Gothic" panose="020B0502020202020204" pitchFamily="34" charset="0"/>
              </a:rPr>
              <a:t>E</a:t>
            </a:r>
            <a:r>
              <a:rPr lang="en-GB" sz="1000" b="1" kern="1200">
                <a:solidFill>
                  <a:schemeClr val="tx1"/>
                </a:solidFill>
                <a:effectLst/>
                <a:latin typeface="Century Gothic" panose="020B0502020202020204" pitchFamily="34" charset="0"/>
                <a:ea typeface="+mn-ea"/>
                <a:cs typeface="+mn-cs"/>
              </a:rPr>
              <a:t>xplore musical vocabulary to allow children to explain what they are hearing;</a:t>
            </a:r>
          </a:p>
          <a:p>
            <a:pPr marL="171450" lvl="0" indent="-171450">
              <a:buFont typeface="Arial" panose="020B0604020202020204" pitchFamily="34" charset="0"/>
              <a:buChar char="•"/>
            </a:pPr>
            <a:r>
              <a:rPr lang="en-GB" sz="1000" b="1">
                <a:solidFill>
                  <a:schemeClr val="tx1"/>
                </a:solidFill>
                <a:latin typeface="Century Gothic" panose="020B0502020202020204" pitchFamily="34" charset="0"/>
              </a:rPr>
              <a:t>B</a:t>
            </a:r>
            <a:r>
              <a:rPr lang="en-GB" sz="1000" b="1" kern="1200">
                <a:solidFill>
                  <a:schemeClr val="tx1"/>
                </a:solidFill>
                <a:effectLst/>
                <a:latin typeface="Century Gothic" panose="020B0502020202020204" pitchFamily="34" charset="0"/>
                <a:ea typeface="+mn-ea"/>
                <a:cs typeface="+mn-cs"/>
              </a:rPr>
              <a:t>egin to introduce some musical terms such as- pitch – high or low, tempo – fast or slow;</a:t>
            </a:r>
          </a:p>
          <a:p>
            <a:pPr marL="171450" lvl="0" indent="-171450">
              <a:buFont typeface="Arial" panose="020B0604020202020204" pitchFamily="34" charset="0"/>
              <a:buChar char="•"/>
            </a:pPr>
            <a:r>
              <a:rPr lang="en-GB" sz="1000" b="1">
                <a:solidFill>
                  <a:schemeClr val="tx1"/>
                </a:solidFill>
                <a:latin typeface="Century Gothic" panose="020B0502020202020204" pitchFamily="34" charset="0"/>
              </a:rPr>
              <a:t>A</a:t>
            </a:r>
            <a:r>
              <a:rPr lang="en-GB" sz="1000" b="1" kern="1200">
                <a:solidFill>
                  <a:schemeClr val="tx1"/>
                </a:solidFill>
                <a:effectLst/>
                <a:latin typeface="Century Gothic" panose="020B0502020202020204" pitchFamily="34" charset="0"/>
                <a:ea typeface="+mn-ea"/>
                <a:cs typeface="+mn-cs"/>
              </a:rPr>
              <a:t>ppreciate music in different ways such as listening, moving to the music and playing along;</a:t>
            </a:r>
          </a:p>
          <a:p>
            <a:pPr marL="171450" lvl="0" indent="-171450">
              <a:buFont typeface="Arial" panose="020B0604020202020204" pitchFamily="34" charset="0"/>
              <a:buChar char="•"/>
            </a:pPr>
            <a:r>
              <a:rPr lang="en-GB" sz="1000" b="1">
                <a:solidFill>
                  <a:schemeClr val="tx1"/>
                </a:solidFill>
                <a:latin typeface="Century Gothic" panose="020B0502020202020204" pitchFamily="34" charset="0"/>
              </a:rPr>
              <a:t>C</a:t>
            </a:r>
            <a:r>
              <a:rPr lang="en-GB" sz="1000" b="1" kern="1200">
                <a:solidFill>
                  <a:schemeClr val="tx1"/>
                </a:solidFill>
                <a:effectLst/>
                <a:latin typeface="Century Gothic" panose="020B0502020202020204" pitchFamily="34" charset="0"/>
                <a:ea typeface="+mn-ea"/>
                <a:cs typeface="+mn-cs"/>
              </a:rPr>
              <a:t>lap and repeat short rhythmic and melodic patterns;</a:t>
            </a:r>
          </a:p>
          <a:p>
            <a:pPr marL="171450" lvl="0" indent="-171450">
              <a:buFont typeface="Arial" panose="020B0604020202020204" pitchFamily="34" charset="0"/>
              <a:buChar char="•"/>
            </a:pPr>
            <a:r>
              <a:rPr lang="en-GB" sz="1000" b="1">
                <a:solidFill>
                  <a:schemeClr val="tx1"/>
                </a:solidFill>
                <a:latin typeface="Century Gothic" panose="020B0502020202020204" pitchFamily="34" charset="0"/>
              </a:rPr>
              <a:t>M</a:t>
            </a:r>
            <a:r>
              <a:rPr lang="en-GB" sz="1000" b="1" kern="1200">
                <a:solidFill>
                  <a:schemeClr val="tx1"/>
                </a:solidFill>
                <a:effectLst/>
                <a:latin typeface="Century Gothic" panose="020B0502020202020204" pitchFamily="34" charset="0"/>
                <a:ea typeface="+mn-ea"/>
                <a:cs typeface="+mn-cs"/>
              </a:rPr>
              <a:t>ake a sequence of sounds and respond to different moods in music.</a:t>
            </a:r>
          </a:p>
          <a:p>
            <a:pPr marL="171450" lvl="0" indent="-171450">
              <a:buFont typeface="Arial" panose="020B0604020202020204" pitchFamily="34" charset="0"/>
              <a:buChar char="•"/>
            </a:pPr>
            <a:endParaRPr lang="en-GB" sz="1100" kern="1200">
              <a:solidFill>
                <a:schemeClr val="dk1"/>
              </a:solidFill>
              <a:effectLst/>
              <a:latin typeface="Century Gothic" panose="020B0502020202020204" pitchFamily="34" charset="0"/>
              <a:ea typeface="+mn-ea"/>
              <a:cs typeface="+mn-cs"/>
            </a:endParaRPr>
          </a:p>
          <a:p>
            <a:pPr marR="0" lvl="0" algn="l" defTabSz="914400" rtl="0" eaLnBrk="1" fontAlgn="auto" latinLnBrk="0" hangingPunct="1">
              <a:lnSpc>
                <a:spcPct val="100000"/>
              </a:lnSpc>
              <a:spcBef>
                <a:spcPts val="0"/>
              </a:spcBef>
              <a:spcAft>
                <a:spcPts val="0"/>
              </a:spcAft>
              <a:buClrTx/>
              <a:buSzTx/>
              <a:tabLst/>
              <a:defRPr/>
            </a:pPr>
            <a:endParaRPr lang="en-GB" sz="1100" kern="1200">
              <a:solidFill>
                <a:schemeClr val="dk1"/>
              </a:solidFill>
              <a:effectLst/>
              <a:latin typeface="Century Gothic" panose="020B0502020202020204" pitchFamily="34" charset="0"/>
              <a:ea typeface="+mn-ea"/>
              <a:cs typeface="+mn-cs"/>
            </a:endParaRPr>
          </a:p>
          <a:p>
            <a:pPr lvl="0">
              <a:spcAft>
                <a:spcPts val="800"/>
              </a:spcAft>
              <a:buSzPct val="100000"/>
            </a:pPr>
            <a:endParaRPr lang="en-GB" sz="1100">
              <a:latin typeface="Century Gothic" pitchFamily="34"/>
              <a:ea typeface="Calibri" pitchFamily="34"/>
              <a:cs typeface="Times New Roman" pitchFamily="18"/>
            </a:endParaRPr>
          </a:p>
          <a:p>
            <a:pPr lvl="0" algn="ctr">
              <a:spcAft>
                <a:spcPts val="800"/>
              </a:spcAft>
              <a:buSzPct val="100000"/>
            </a:pPr>
            <a:r>
              <a:rPr lang="en-GB" sz="1100" b="1">
                <a:solidFill>
                  <a:schemeClr val="tx1"/>
                </a:solidFill>
                <a:latin typeface="Century Gothic" pitchFamily="34"/>
                <a:ea typeface="Calibri" pitchFamily="34"/>
                <a:cs typeface="Times New Roman" pitchFamily="18"/>
              </a:rPr>
              <a:t> </a:t>
            </a:r>
          </a:p>
          <a:p>
            <a:pPr lvl="0" algn="ctr">
              <a:spcAft>
                <a:spcPts val="800"/>
              </a:spcAft>
              <a:buSzPct val="100000"/>
            </a:pPr>
            <a:endParaRPr lang="en-GB" sz="1400" b="1" kern="1200">
              <a:solidFill>
                <a:schemeClr val="dk1"/>
              </a:solidFill>
              <a:effectLst/>
              <a:latin typeface="Century Gothic" panose="020B0502020202020204" pitchFamily="34" charset="0"/>
              <a:ea typeface="+mn-ea"/>
              <a:cs typeface="+mn-cs"/>
            </a:endParaRPr>
          </a:p>
          <a:p>
            <a:pPr marL="342900" lvl="0" indent="-342900">
              <a:spcAft>
                <a:spcPts val="0"/>
              </a:spcAft>
              <a:buSzPct val="100000"/>
              <a:buFont typeface="Wingdings" pitchFamily="2"/>
              <a:buChar char="§"/>
            </a:pPr>
            <a:endParaRPr lang="en-GB" sz="1400">
              <a:latin typeface="Century Gothic" pitchFamily="34"/>
              <a:ea typeface="Calibri" pitchFamily="34"/>
              <a:cs typeface="Times New Roman" pitchFamily="18"/>
            </a:endParaRPr>
          </a:p>
          <a:p>
            <a:pPr marL="171450" lvl="0" indent="-171450">
              <a:buSzPct val="100000"/>
              <a:buFont typeface="Arial" pitchFamily="34"/>
              <a:buChar char="•"/>
            </a:pPr>
            <a:endParaRPr lang="en-GB" sz="1400" u="none" baseline="0">
              <a:latin typeface="Century Gothic" pitchFamily="34"/>
            </a:endParaRPr>
          </a:p>
          <a:p>
            <a:pPr lvl="0" algn="ctr">
              <a:buSzPct val="100000"/>
            </a:pPr>
            <a:endParaRPr lang="en-GB" sz="1400" b="1" baseline="0">
              <a:solidFill>
                <a:schemeClr val="tx1"/>
              </a:solidFill>
              <a:latin typeface="Century Gothic" pitchFamily="34"/>
            </a:endParaRPr>
          </a:p>
        </p:txBody>
      </p:sp>
      <p:sp>
        <p:nvSpPr>
          <p:cNvPr id="7" name="Rectangle 6">
            <a:extLst>
              <a:ext uri="{FF2B5EF4-FFF2-40B4-BE49-F238E27FC236}">
                <a16:creationId xmlns:a16="http://schemas.microsoft.com/office/drawing/2014/main" id="{5AE092BA-DEB3-40C3-846C-EDD1AA98C4F0}"/>
              </a:ext>
            </a:extLst>
          </p:cNvPr>
          <p:cNvSpPr/>
          <p:nvPr/>
        </p:nvSpPr>
        <p:spPr>
          <a:xfrm>
            <a:off x="525281" y="1630017"/>
            <a:ext cx="3545785" cy="389614"/>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latin typeface="Century Gothic" panose="020B0502020202020204" pitchFamily="34" charset="0"/>
              </a:rPr>
              <a:t>Early Learning Goal</a:t>
            </a:r>
          </a:p>
        </p:txBody>
      </p:sp>
      <p:sp>
        <p:nvSpPr>
          <p:cNvPr id="8" name="Rectangle 7">
            <a:extLst>
              <a:ext uri="{FF2B5EF4-FFF2-40B4-BE49-F238E27FC236}">
                <a16:creationId xmlns:a16="http://schemas.microsoft.com/office/drawing/2014/main" id="{CA106F46-E18F-4EF8-92E8-5901BEFBE0B1}"/>
              </a:ext>
            </a:extLst>
          </p:cNvPr>
          <p:cNvSpPr/>
          <p:nvPr/>
        </p:nvSpPr>
        <p:spPr>
          <a:xfrm>
            <a:off x="5144989" y="1630017"/>
            <a:ext cx="3545785" cy="389614"/>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latin typeface="Century Gothic" panose="020B0502020202020204" pitchFamily="34" charset="0"/>
              </a:rPr>
              <a:t>End of Year 1 expectation</a:t>
            </a:r>
          </a:p>
        </p:txBody>
      </p:sp>
      <p:sp>
        <p:nvSpPr>
          <p:cNvPr id="3" name="Footer Placeholder 2">
            <a:extLst>
              <a:ext uri="{FF2B5EF4-FFF2-40B4-BE49-F238E27FC236}">
                <a16:creationId xmlns:a16="http://schemas.microsoft.com/office/drawing/2014/main" id="{B91FE930-46FF-EB7B-7C1D-63D11F0A24C7}"/>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3E3CEF97-CB1A-DF49-8B97-D9DEA09A7D05}"/>
              </a:ext>
            </a:extLst>
          </p:cNvPr>
          <p:cNvSpPr>
            <a:spLocks noGrp="1"/>
          </p:cNvSpPr>
          <p:nvPr>
            <p:ph type="sldNum" sz="quarter" idx="12"/>
          </p:nvPr>
        </p:nvSpPr>
        <p:spPr/>
        <p:txBody>
          <a:bodyPr/>
          <a:lstStyle/>
          <a:p>
            <a:fld id="{ADBD1915-73F0-4A8D-B501-CF547A3FBDF8}" type="slidenum">
              <a:rPr lang="en-GB" smtClean="0"/>
              <a:t>63</a:t>
            </a:fld>
            <a:endParaRPr lang="en-GB"/>
          </a:p>
        </p:txBody>
      </p:sp>
    </p:spTree>
    <p:extLst>
      <p:ext uri="{BB962C8B-B14F-4D97-AF65-F5344CB8AC3E}">
        <p14:creationId xmlns:p14="http://schemas.microsoft.com/office/powerpoint/2010/main" val="16211763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8AFCE2CA-BB0E-43D8-B252-7A78CFA5B31D}"/>
              </a:ext>
            </a:extLst>
          </p:cNvPr>
          <p:cNvGraphicFramePr>
            <a:graphicFrameLocks noGrp="1"/>
          </p:cNvGraphicFramePr>
          <p:nvPr>
            <p:ph idx="1"/>
            <p:extLst>
              <p:ext uri="{D42A27DB-BD31-4B8C-83A1-F6EECF244321}">
                <p14:modId xmlns:p14="http://schemas.microsoft.com/office/powerpoint/2010/main" val="872452774"/>
              </p:ext>
            </p:extLst>
          </p:nvPr>
        </p:nvGraphicFramePr>
        <p:xfrm>
          <a:off x="525282" y="561368"/>
          <a:ext cx="8165493" cy="741680"/>
        </p:xfrm>
        <a:graphic>
          <a:graphicData uri="http://schemas.openxmlformats.org/drawingml/2006/table">
            <a:tbl>
              <a:tblPr firstRow="1" bandRow="1">
                <a:tableStyleId>{5C22544A-7EE6-4342-B048-85BDC9FD1C3A}</a:tableStyleId>
              </a:tblPr>
              <a:tblGrid>
                <a:gridCol w="8165493">
                  <a:extLst>
                    <a:ext uri="{9D8B030D-6E8A-4147-A177-3AD203B41FA5}">
                      <a16:colId xmlns:a16="http://schemas.microsoft.com/office/drawing/2014/main" val="2352009460"/>
                    </a:ext>
                  </a:extLst>
                </a:gridCol>
              </a:tblGrid>
              <a:tr h="370840">
                <a:tc>
                  <a:txBody>
                    <a:bodyPr/>
                    <a:lstStyle/>
                    <a:p>
                      <a:pPr algn="ctr"/>
                      <a:r>
                        <a:rPr lang="en-GB">
                          <a:latin typeface="Century Gothic" panose="020B0502020202020204" pitchFamily="34" charset="0"/>
                        </a:rPr>
                        <a:t>COMMUNICATION AND LANGUAGE: Progress beyond Reception</a:t>
                      </a:r>
                    </a:p>
                  </a:txBody>
                  <a:tcPr>
                    <a:solidFill>
                      <a:srgbClr val="D280D0"/>
                    </a:solidFill>
                  </a:tcPr>
                </a:tc>
                <a:extLst>
                  <a:ext uri="{0D108BD9-81ED-4DB2-BD59-A6C34878D82A}">
                    <a16:rowId xmlns:a16="http://schemas.microsoft.com/office/drawing/2014/main" val="2330111559"/>
                  </a:ext>
                </a:extLst>
              </a:tr>
              <a:tr h="370840">
                <a:tc>
                  <a:txBody>
                    <a:bodyPr/>
                    <a:lstStyle/>
                    <a:p>
                      <a:pPr algn="ctr"/>
                      <a:r>
                        <a:rPr lang="en-GB" b="1">
                          <a:solidFill>
                            <a:srgbClr val="D280D0"/>
                          </a:solidFill>
                          <a:latin typeface="Century Gothic" panose="020B0502020202020204" pitchFamily="34" charset="0"/>
                        </a:rPr>
                        <a:t>Speaking</a:t>
                      </a:r>
                    </a:p>
                  </a:txBody>
                  <a:tcPr>
                    <a:noFill/>
                  </a:tcPr>
                </a:tc>
                <a:extLst>
                  <a:ext uri="{0D108BD9-81ED-4DB2-BD59-A6C34878D82A}">
                    <a16:rowId xmlns:a16="http://schemas.microsoft.com/office/drawing/2014/main" val="2632676721"/>
                  </a:ext>
                </a:extLst>
              </a:tr>
            </a:tbl>
          </a:graphicData>
        </a:graphic>
      </p:graphicFrame>
      <p:sp>
        <p:nvSpPr>
          <p:cNvPr id="5" name="Rectangle 4">
            <a:extLst>
              <a:ext uri="{FF2B5EF4-FFF2-40B4-BE49-F238E27FC236}">
                <a16:creationId xmlns:a16="http://schemas.microsoft.com/office/drawing/2014/main" id="{DDAB8651-8FC1-40FF-B865-3B05F16409E5}"/>
              </a:ext>
            </a:extLst>
          </p:cNvPr>
          <p:cNvSpPr/>
          <p:nvPr/>
        </p:nvSpPr>
        <p:spPr>
          <a:xfrm>
            <a:off x="525283" y="2151572"/>
            <a:ext cx="3545785" cy="38608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en-GB" sz="1400" b="1">
                <a:solidFill>
                  <a:schemeClr val="tx1"/>
                </a:solidFill>
                <a:latin typeface="Century Gothic" panose="020B0502020202020204" pitchFamily="34" charset="0"/>
              </a:rPr>
              <a:t>Participate in small group, class and one-to-one discussions, offering their own ideas, using recently introduced vocabulary;</a:t>
            </a:r>
          </a:p>
          <a:p>
            <a:pPr marL="171450" indent="-171450">
              <a:buFont typeface="Arial" panose="020B0604020202020204" pitchFamily="34" charset="0"/>
              <a:buChar char="•"/>
            </a:pPr>
            <a:r>
              <a:rPr lang="en-GB" sz="1400" b="1">
                <a:solidFill>
                  <a:schemeClr val="tx1"/>
                </a:solidFill>
                <a:latin typeface="Century Gothic" panose="020B0502020202020204" pitchFamily="34" charset="0"/>
              </a:rPr>
              <a:t>Offer explanations for why things may happen, making use of recently introduced vocabulary from stories, non-fiction, rhymes and poems when appropriate;</a:t>
            </a:r>
          </a:p>
          <a:p>
            <a:pPr marL="171450" indent="-171450">
              <a:buFont typeface="Arial" panose="020B0604020202020204" pitchFamily="34" charset="0"/>
              <a:buChar char="•"/>
            </a:pPr>
            <a:r>
              <a:rPr lang="en-GB" sz="1400" b="1">
                <a:solidFill>
                  <a:schemeClr val="tx1"/>
                </a:solidFill>
                <a:latin typeface="Century Gothic" panose="020B0502020202020204" pitchFamily="34" charset="0"/>
              </a:rPr>
              <a:t>Express their ideas and feelings about their experiences using full sentences, including use of past, present and future tenses and making use of conjunctions, with modelling and support from their teacher.</a:t>
            </a:r>
          </a:p>
        </p:txBody>
      </p:sp>
      <p:sp>
        <p:nvSpPr>
          <p:cNvPr id="6" name="Rectangle 5">
            <a:extLst>
              <a:ext uri="{FF2B5EF4-FFF2-40B4-BE49-F238E27FC236}">
                <a16:creationId xmlns:a16="http://schemas.microsoft.com/office/drawing/2014/main" id="{2184C2AF-0626-4C31-9DFE-403CE0970D57}"/>
              </a:ext>
            </a:extLst>
          </p:cNvPr>
          <p:cNvSpPr/>
          <p:nvPr/>
        </p:nvSpPr>
        <p:spPr>
          <a:xfrm>
            <a:off x="5144990" y="2151571"/>
            <a:ext cx="3545785" cy="38608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lvl="0" indent="-285750">
              <a:buSzPct val="100000"/>
              <a:buFont typeface="Arial" pitchFamily="34"/>
              <a:buChar char="•"/>
            </a:pPr>
            <a:r>
              <a:rPr lang="en-GB" sz="1400" b="1">
                <a:solidFill>
                  <a:schemeClr val="tx1"/>
                </a:solidFill>
                <a:latin typeface="Century Gothic" pitchFamily="34"/>
              </a:rPr>
              <a:t>S</a:t>
            </a:r>
            <a:r>
              <a:rPr lang="en-GB" sz="1400" b="1" baseline="0">
                <a:solidFill>
                  <a:schemeClr val="tx1"/>
                </a:solidFill>
                <a:latin typeface="Century Gothic" pitchFamily="34"/>
              </a:rPr>
              <a:t>peak clearly and confidently in front of people in class;</a:t>
            </a:r>
          </a:p>
          <a:p>
            <a:pPr marL="285750" lvl="0" indent="-285750">
              <a:buSzPct val="100000"/>
              <a:buFont typeface="Arial" pitchFamily="34"/>
              <a:buChar char="•"/>
            </a:pPr>
            <a:r>
              <a:rPr lang="en-GB" sz="1400" b="1">
                <a:solidFill>
                  <a:schemeClr val="tx1"/>
                </a:solidFill>
                <a:latin typeface="Century Gothic" pitchFamily="34"/>
              </a:rPr>
              <a:t>R</a:t>
            </a:r>
            <a:r>
              <a:rPr lang="en-GB" sz="1400" b="1" baseline="0">
                <a:solidFill>
                  <a:schemeClr val="tx1"/>
                </a:solidFill>
                <a:latin typeface="Century Gothic" pitchFamily="34"/>
              </a:rPr>
              <a:t>e-tell a well-known story and remember the main characters;</a:t>
            </a:r>
          </a:p>
          <a:p>
            <a:pPr marL="285750" lvl="0" indent="-285750">
              <a:buSzPct val="100000"/>
              <a:buFont typeface="Arial" pitchFamily="34"/>
              <a:buChar char="•"/>
            </a:pPr>
            <a:r>
              <a:rPr lang="en-GB" sz="1400" b="1">
                <a:solidFill>
                  <a:schemeClr val="tx1"/>
                </a:solidFill>
                <a:latin typeface="Century Gothic" pitchFamily="34"/>
              </a:rPr>
              <a:t>H</a:t>
            </a:r>
            <a:r>
              <a:rPr lang="en-GB" sz="1400" b="1" baseline="0">
                <a:solidFill>
                  <a:schemeClr val="tx1"/>
                </a:solidFill>
                <a:latin typeface="Century Gothic" pitchFamily="34"/>
              </a:rPr>
              <a:t>old attention when playing and learning with others;</a:t>
            </a:r>
          </a:p>
          <a:p>
            <a:pPr marL="285750" lvl="0" indent="-285750">
              <a:buSzPct val="100000"/>
              <a:buFont typeface="Arial" pitchFamily="34"/>
              <a:buChar char="•"/>
            </a:pPr>
            <a:r>
              <a:rPr lang="en-GB" sz="1400" b="1">
                <a:solidFill>
                  <a:schemeClr val="tx1"/>
                </a:solidFill>
                <a:latin typeface="Century Gothic" pitchFamily="34"/>
              </a:rPr>
              <a:t>K</a:t>
            </a:r>
            <a:r>
              <a:rPr lang="en-GB" sz="1400" b="1" baseline="0">
                <a:solidFill>
                  <a:schemeClr val="tx1"/>
                </a:solidFill>
                <a:latin typeface="Century Gothic" pitchFamily="34"/>
              </a:rPr>
              <a:t>eep to the main topic when talking in a group;</a:t>
            </a:r>
          </a:p>
          <a:p>
            <a:pPr marL="285750" lvl="0" indent="-285750">
              <a:buSzPct val="100000"/>
              <a:buFont typeface="Arial" pitchFamily="34"/>
              <a:buChar char="•"/>
            </a:pPr>
            <a:r>
              <a:rPr lang="en-GB" sz="1400" b="1">
                <a:solidFill>
                  <a:schemeClr val="tx1"/>
                </a:solidFill>
                <a:latin typeface="Century Gothic" pitchFamily="34"/>
              </a:rPr>
              <a:t>A</a:t>
            </a:r>
            <a:r>
              <a:rPr lang="en-GB" sz="1400" b="1" baseline="0">
                <a:solidFill>
                  <a:schemeClr val="tx1"/>
                </a:solidFill>
                <a:latin typeface="Century Gothic" pitchFamily="34"/>
              </a:rPr>
              <a:t>sk questions in order to get more information;</a:t>
            </a:r>
          </a:p>
          <a:p>
            <a:pPr marL="285750" lvl="0" indent="-285750">
              <a:buSzPct val="100000"/>
              <a:buFont typeface="Arial" pitchFamily="34"/>
              <a:buChar char="•"/>
            </a:pPr>
            <a:r>
              <a:rPr lang="en-GB" sz="1400" b="1">
                <a:solidFill>
                  <a:schemeClr val="tx1"/>
                </a:solidFill>
                <a:latin typeface="Century Gothic" pitchFamily="34"/>
              </a:rPr>
              <a:t>S</a:t>
            </a:r>
            <a:r>
              <a:rPr lang="en-GB" sz="1400" b="1" baseline="0">
                <a:solidFill>
                  <a:schemeClr val="tx1"/>
                </a:solidFill>
                <a:latin typeface="Century Gothic" pitchFamily="34"/>
              </a:rPr>
              <a:t>tart a conversation with an adult they know well or with friends;</a:t>
            </a:r>
          </a:p>
          <a:p>
            <a:pPr marL="285750" lvl="0" indent="-285750">
              <a:buSzPct val="100000"/>
              <a:buFont typeface="Arial" pitchFamily="34"/>
              <a:buChar char="•"/>
            </a:pPr>
            <a:r>
              <a:rPr lang="en-GB" sz="1400" b="1">
                <a:solidFill>
                  <a:schemeClr val="tx1"/>
                </a:solidFill>
                <a:latin typeface="Century Gothic" pitchFamily="34"/>
              </a:rPr>
              <a:t>L</a:t>
            </a:r>
            <a:r>
              <a:rPr lang="en-GB" sz="1400" b="1" baseline="0">
                <a:solidFill>
                  <a:schemeClr val="tx1"/>
                </a:solidFill>
                <a:latin typeface="Century Gothic" pitchFamily="34"/>
              </a:rPr>
              <a:t>isten carefully to the things other people have to say in a group;</a:t>
            </a:r>
          </a:p>
          <a:p>
            <a:pPr marL="285750" lvl="0" indent="-285750">
              <a:buSzPct val="100000"/>
              <a:buFont typeface="Arial" pitchFamily="34"/>
              <a:buChar char="•"/>
            </a:pPr>
            <a:r>
              <a:rPr lang="en-GB" sz="1400" b="1">
                <a:solidFill>
                  <a:schemeClr val="tx1"/>
                </a:solidFill>
                <a:latin typeface="Century Gothic" pitchFamily="34"/>
              </a:rPr>
              <a:t>J</a:t>
            </a:r>
            <a:r>
              <a:rPr lang="en-GB" sz="1400" b="1" baseline="0">
                <a:solidFill>
                  <a:schemeClr val="tx1"/>
                </a:solidFill>
                <a:latin typeface="Century Gothic" pitchFamily="34"/>
              </a:rPr>
              <a:t>oin in with conversations in a group;</a:t>
            </a:r>
          </a:p>
          <a:p>
            <a:pPr marL="285750" lvl="0" indent="-285750">
              <a:buSzPct val="100000"/>
              <a:buFont typeface="Arial" pitchFamily="34"/>
              <a:buChar char="•"/>
            </a:pPr>
            <a:r>
              <a:rPr lang="en-GB" sz="1400" b="1">
                <a:solidFill>
                  <a:schemeClr val="tx1"/>
                </a:solidFill>
                <a:latin typeface="Century Gothic" pitchFamily="34"/>
              </a:rPr>
              <a:t>J</a:t>
            </a:r>
            <a:r>
              <a:rPr lang="en-GB" sz="1400" b="1" baseline="0">
                <a:solidFill>
                  <a:schemeClr val="tx1"/>
                </a:solidFill>
                <a:latin typeface="Century Gothic" pitchFamily="34"/>
              </a:rPr>
              <a:t>oin in with role play.</a:t>
            </a:r>
            <a:endParaRPr lang="en-GB" sz="1400" b="1">
              <a:solidFill>
                <a:schemeClr val="tx1"/>
              </a:solidFill>
            </a:endParaRPr>
          </a:p>
        </p:txBody>
      </p:sp>
      <p:sp>
        <p:nvSpPr>
          <p:cNvPr id="7" name="Rectangle 6">
            <a:extLst>
              <a:ext uri="{FF2B5EF4-FFF2-40B4-BE49-F238E27FC236}">
                <a16:creationId xmlns:a16="http://schemas.microsoft.com/office/drawing/2014/main" id="{5AE092BA-DEB3-40C3-846C-EDD1AA98C4F0}"/>
              </a:ext>
            </a:extLst>
          </p:cNvPr>
          <p:cNvSpPr/>
          <p:nvPr/>
        </p:nvSpPr>
        <p:spPr>
          <a:xfrm>
            <a:off x="525281" y="1630017"/>
            <a:ext cx="3545785" cy="389614"/>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latin typeface="Century Gothic" panose="020B0502020202020204" pitchFamily="34" charset="0"/>
              </a:rPr>
              <a:t>Early learning goal</a:t>
            </a:r>
          </a:p>
        </p:txBody>
      </p:sp>
      <p:sp>
        <p:nvSpPr>
          <p:cNvPr id="8" name="Rectangle 7">
            <a:extLst>
              <a:ext uri="{FF2B5EF4-FFF2-40B4-BE49-F238E27FC236}">
                <a16:creationId xmlns:a16="http://schemas.microsoft.com/office/drawing/2014/main" id="{CA106F46-E18F-4EF8-92E8-5901BEFBE0B1}"/>
              </a:ext>
            </a:extLst>
          </p:cNvPr>
          <p:cNvSpPr/>
          <p:nvPr/>
        </p:nvSpPr>
        <p:spPr>
          <a:xfrm>
            <a:off x="5144989" y="1630017"/>
            <a:ext cx="3545785" cy="389614"/>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a:latin typeface="Century Gothic" panose="020B0502020202020204" pitchFamily="34" charset="0"/>
              </a:rPr>
              <a:t>End of Year 1 expectation</a:t>
            </a:r>
          </a:p>
        </p:txBody>
      </p:sp>
      <p:sp>
        <p:nvSpPr>
          <p:cNvPr id="3" name="Footer Placeholder 2">
            <a:extLst>
              <a:ext uri="{FF2B5EF4-FFF2-40B4-BE49-F238E27FC236}">
                <a16:creationId xmlns:a16="http://schemas.microsoft.com/office/drawing/2014/main" id="{E340FFE3-90C8-DB8F-7F76-345A90D18D60}"/>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0457EAFF-D04B-0171-BE98-DFA2C718C4C8}"/>
              </a:ext>
            </a:extLst>
          </p:cNvPr>
          <p:cNvSpPr>
            <a:spLocks noGrp="1"/>
          </p:cNvSpPr>
          <p:nvPr>
            <p:ph type="sldNum" sz="quarter" idx="12"/>
          </p:nvPr>
        </p:nvSpPr>
        <p:spPr/>
        <p:txBody>
          <a:bodyPr/>
          <a:lstStyle/>
          <a:p>
            <a:fld id="{ADBD1915-73F0-4A8D-B501-CF547A3FBDF8}" type="slidenum">
              <a:rPr lang="en-GB" smtClean="0"/>
              <a:t>7</a:t>
            </a:fld>
            <a:endParaRPr lang="en-GB"/>
          </a:p>
        </p:txBody>
      </p:sp>
    </p:spTree>
    <p:extLst>
      <p:ext uri="{BB962C8B-B14F-4D97-AF65-F5344CB8AC3E}">
        <p14:creationId xmlns:p14="http://schemas.microsoft.com/office/powerpoint/2010/main" val="16536080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DFDCFBF-EEBD-4DD0-93BB-6F4B14D3AD72}"/>
              </a:ext>
            </a:extLst>
          </p:cNvPr>
          <p:cNvSpPr txBox="1"/>
          <p:nvPr/>
        </p:nvSpPr>
        <p:spPr>
          <a:xfrm>
            <a:off x="0" y="645844"/>
            <a:ext cx="9144000" cy="1938992"/>
          </a:xfrm>
          <a:prstGeom prst="rect">
            <a:avLst/>
          </a:prstGeom>
          <a:noFill/>
        </p:spPr>
        <p:txBody>
          <a:bodyPr wrap="square">
            <a:spAutoFit/>
          </a:bodyPr>
          <a:lstStyle/>
          <a:p>
            <a:pPr marL="0" indent="0" algn="ctr">
              <a:buFont typeface="Arial" panose="020B0604020202020204" pitchFamily="34" charset="0"/>
              <a:buNone/>
            </a:pPr>
            <a:r>
              <a:rPr lang="en-US" sz="6000" b="1">
                <a:solidFill>
                  <a:srgbClr val="D280D0"/>
                </a:solidFill>
                <a:latin typeface="Century Gothic" panose="020B0502020202020204" pitchFamily="34" charset="0"/>
              </a:rPr>
              <a:t>Personal, Social and Emotional</a:t>
            </a:r>
            <a:r>
              <a:rPr lang="en-GB" sz="6000" b="1">
                <a:solidFill>
                  <a:srgbClr val="D280D0"/>
                </a:solidFill>
                <a:latin typeface="Century Gothic" panose="020B0502020202020204" pitchFamily="34" charset="0"/>
              </a:rPr>
              <a:t> Development</a:t>
            </a:r>
            <a:endParaRPr lang="en-US" sz="6000" b="1">
              <a:solidFill>
                <a:srgbClr val="D280D0"/>
              </a:solidFill>
              <a:latin typeface="Century Gothic" panose="020B0502020202020204" pitchFamily="34" charset="0"/>
            </a:endParaRPr>
          </a:p>
        </p:txBody>
      </p:sp>
      <p:pic>
        <p:nvPicPr>
          <p:cNvPr id="6" name="Picture 5" descr="Icon&#10;&#10;Description automatically generated">
            <a:extLst>
              <a:ext uri="{FF2B5EF4-FFF2-40B4-BE49-F238E27FC236}">
                <a16:creationId xmlns:a16="http://schemas.microsoft.com/office/drawing/2014/main" id="{241095CF-4E29-44FA-A9EA-42356DD3428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9083" y="2817388"/>
            <a:ext cx="3181584" cy="3181584"/>
          </a:xfrm>
          <a:prstGeom prst="rect">
            <a:avLst/>
          </a:prstGeom>
        </p:spPr>
      </p:pic>
      <p:sp>
        <p:nvSpPr>
          <p:cNvPr id="5" name="TextBox 4">
            <a:extLst>
              <a:ext uri="{FF2B5EF4-FFF2-40B4-BE49-F238E27FC236}">
                <a16:creationId xmlns:a16="http://schemas.microsoft.com/office/drawing/2014/main" id="{D5E3CA58-5BAE-49EE-BEE8-4C3E31B9CB09}"/>
              </a:ext>
            </a:extLst>
          </p:cNvPr>
          <p:cNvSpPr txBox="1"/>
          <p:nvPr/>
        </p:nvSpPr>
        <p:spPr>
          <a:xfrm>
            <a:off x="3951798" y="3300332"/>
            <a:ext cx="4643562" cy="2554545"/>
          </a:xfrm>
          <a:prstGeom prst="rect">
            <a:avLst/>
          </a:prstGeom>
          <a:noFill/>
        </p:spPr>
        <p:txBody>
          <a:bodyPr wrap="square" rtlCol="0">
            <a:spAutoFit/>
          </a:bodyPr>
          <a:lstStyle/>
          <a:p>
            <a:r>
              <a:rPr lang="en-GB" sz="1600">
                <a:latin typeface="Century Gothic" panose="020B0502020202020204" pitchFamily="34" charset="0"/>
              </a:rPr>
              <a:t>Children’s personal, social and emotional development (PSED) is crucial for children to lead healthy and happy lives, and is fundamental to their cognitive development. Underpinning their personal development are the important attachments that shape their social world. Strong, warm and supportive relationships with adults enable children to learn how to understand their own feelings and those of others.</a:t>
            </a:r>
          </a:p>
        </p:txBody>
      </p:sp>
      <p:sp>
        <p:nvSpPr>
          <p:cNvPr id="3" name="Footer Placeholder 2">
            <a:extLst>
              <a:ext uri="{FF2B5EF4-FFF2-40B4-BE49-F238E27FC236}">
                <a16:creationId xmlns:a16="http://schemas.microsoft.com/office/drawing/2014/main" id="{383129F5-8E73-59D7-F8DF-640F383847A1}"/>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107E0CD1-8383-954C-2FE9-4DFE8199C756}"/>
              </a:ext>
            </a:extLst>
          </p:cNvPr>
          <p:cNvSpPr>
            <a:spLocks noGrp="1"/>
          </p:cNvSpPr>
          <p:nvPr>
            <p:ph type="sldNum" sz="quarter" idx="12"/>
          </p:nvPr>
        </p:nvSpPr>
        <p:spPr/>
        <p:txBody>
          <a:bodyPr/>
          <a:lstStyle/>
          <a:p>
            <a:fld id="{ADBD1915-73F0-4A8D-B501-CF547A3FBDF8}" type="slidenum">
              <a:rPr lang="en-GB" smtClean="0"/>
              <a:t>8</a:t>
            </a:fld>
            <a:endParaRPr lang="en-GB"/>
          </a:p>
        </p:txBody>
      </p:sp>
    </p:spTree>
    <p:extLst>
      <p:ext uri="{BB962C8B-B14F-4D97-AF65-F5344CB8AC3E}">
        <p14:creationId xmlns:p14="http://schemas.microsoft.com/office/powerpoint/2010/main" val="60124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F7E305-39D2-25E2-5BDE-18DD2394C170}"/>
            </a:ext>
          </a:extLst>
        </p:cNvPr>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31EF7F8F-6AAF-0F5F-7CB6-3F0E5AF4E5E8}"/>
              </a:ext>
            </a:extLst>
          </p:cNvPr>
          <p:cNvGraphicFramePr>
            <a:graphicFrameLocks noGrp="1"/>
          </p:cNvGraphicFramePr>
          <p:nvPr>
            <p:ph idx="1"/>
            <p:extLst>
              <p:ext uri="{D42A27DB-BD31-4B8C-83A1-F6EECF244321}">
                <p14:modId xmlns:p14="http://schemas.microsoft.com/office/powerpoint/2010/main" val="3627719193"/>
              </p:ext>
            </p:extLst>
          </p:nvPr>
        </p:nvGraphicFramePr>
        <p:xfrm>
          <a:off x="295275" y="225425"/>
          <a:ext cx="8482013" cy="1010920"/>
        </p:xfrm>
        <a:graphic>
          <a:graphicData uri="http://schemas.openxmlformats.org/drawingml/2006/table">
            <a:tbl>
              <a:tblPr firstRow="1" bandRow="1">
                <a:tableStyleId>{5C22544A-7EE6-4342-B048-85BDC9FD1C3A}</a:tableStyleId>
              </a:tblPr>
              <a:tblGrid>
                <a:gridCol w="8482013">
                  <a:extLst>
                    <a:ext uri="{9D8B030D-6E8A-4147-A177-3AD203B41FA5}">
                      <a16:colId xmlns:a16="http://schemas.microsoft.com/office/drawing/2014/main" val="3754541971"/>
                    </a:ext>
                  </a:extLst>
                </a:gridCol>
              </a:tblGrid>
              <a:tr h="370840">
                <a:tc>
                  <a:txBody>
                    <a:bodyPr/>
                    <a:lstStyle/>
                    <a:p>
                      <a:pPr algn="ctr"/>
                      <a:r>
                        <a:rPr lang="en-GB">
                          <a:latin typeface="Century Gothic" panose="020B0502020202020204" pitchFamily="34" charset="0"/>
                        </a:rPr>
                        <a:t>PERSONAL, SOCIAL and EMOTIONAL DEVELOPMENT: </a:t>
                      </a:r>
                    </a:p>
                    <a:p>
                      <a:pPr algn="ctr"/>
                      <a:r>
                        <a:rPr lang="en-GB">
                          <a:latin typeface="Century Gothic"/>
                        </a:rPr>
                        <a:t>Progress through Nursery/FS1</a:t>
                      </a:r>
                    </a:p>
                  </a:txBody>
                  <a:tcPr>
                    <a:solidFill>
                      <a:srgbClr val="D280D0"/>
                    </a:solidFill>
                  </a:tcPr>
                </a:tc>
                <a:extLst>
                  <a:ext uri="{0D108BD9-81ED-4DB2-BD59-A6C34878D82A}">
                    <a16:rowId xmlns:a16="http://schemas.microsoft.com/office/drawing/2014/main" val="2121299838"/>
                  </a:ext>
                </a:extLst>
              </a:tr>
              <a:tr h="370840">
                <a:tc>
                  <a:txBody>
                    <a:bodyPr/>
                    <a:lstStyle/>
                    <a:p>
                      <a:pPr algn="ctr"/>
                      <a:r>
                        <a:rPr lang="en-GB" b="1">
                          <a:solidFill>
                            <a:srgbClr val="D280D0"/>
                          </a:solidFill>
                          <a:latin typeface="Century Gothic" panose="020B0502020202020204" pitchFamily="34" charset="0"/>
                        </a:rPr>
                        <a:t>Self-regulation</a:t>
                      </a:r>
                    </a:p>
                  </a:txBody>
                  <a:tcPr>
                    <a:noFill/>
                  </a:tcPr>
                </a:tc>
                <a:extLst>
                  <a:ext uri="{0D108BD9-81ED-4DB2-BD59-A6C34878D82A}">
                    <a16:rowId xmlns:a16="http://schemas.microsoft.com/office/drawing/2014/main" val="762247846"/>
                  </a:ext>
                </a:extLst>
              </a:tr>
            </a:tbl>
          </a:graphicData>
        </a:graphic>
      </p:graphicFrame>
      <p:sp>
        <p:nvSpPr>
          <p:cNvPr id="20" name="Rectangle 19">
            <a:extLst>
              <a:ext uri="{FF2B5EF4-FFF2-40B4-BE49-F238E27FC236}">
                <a16:creationId xmlns:a16="http://schemas.microsoft.com/office/drawing/2014/main" id="{ABA636A3-D15E-E390-2BDC-644865011F5F}"/>
              </a:ext>
            </a:extLst>
          </p:cNvPr>
          <p:cNvSpPr/>
          <p:nvPr/>
        </p:nvSpPr>
        <p:spPr>
          <a:xfrm>
            <a:off x="6938962" y="1733550"/>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working at the expected level of  development will</a:t>
            </a:r>
          </a:p>
        </p:txBody>
      </p:sp>
      <p:sp>
        <p:nvSpPr>
          <p:cNvPr id="21" name="TextBox 20">
            <a:extLst>
              <a:ext uri="{FF2B5EF4-FFF2-40B4-BE49-F238E27FC236}">
                <a16:creationId xmlns:a16="http://schemas.microsoft.com/office/drawing/2014/main" id="{F43FCE70-D8D2-2432-3F47-451761877FD1}"/>
              </a:ext>
            </a:extLst>
          </p:cNvPr>
          <p:cNvSpPr txBox="1"/>
          <p:nvPr/>
        </p:nvSpPr>
        <p:spPr>
          <a:xfrm>
            <a:off x="6938962" y="1254324"/>
            <a:ext cx="1838326" cy="307777"/>
          </a:xfrm>
          <a:prstGeom prst="rect">
            <a:avLst/>
          </a:prstGeom>
          <a:noFill/>
        </p:spPr>
        <p:txBody>
          <a:bodyPr wrap="square" lIns="91440" tIns="45720" rIns="91440" bIns="45720" rtlCol="0" anchor="t">
            <a:spAutoFit/>
          </a:bodyPr>
          <a:lstStyle/>
          <a:p>
            <a:pPr algn="ctr"/>
            <a:r>
              <a:rPr lang="en-GB" sz="1400" b="1">
                <a:solidFill>
                  <a:srgbClr val="D280D0"/>
                </a:solidFill>
                <a:latin typeface="Century Gothic"/>
              </a:rPr>
              <a:t>End of Nursery</a:t>
            </a:r>
            <a:endParaRPr lang="en-GB" sz="1400" b="1">
              <a:solidFill>
                <a:srgbClr val="D280D0"/>
              </a:solidFill>
              <a:latin typeface="Century Gothic" panose="020B0502020202020204" pitchFamily="34" charset="0"/>
            </a:endParaRPr>
          </a:p>
        </p:txBody>
      </p:sp>
      <p:sp>
        <p:nvSpPr>
          <p:cNvPr id="22" name="Rectangle 21">
            <a:extLst>
              <a:ext uri="{FF2B5EF4-FFF2-40B4-BE49-F238E27FC236}">
                <a16:creationId xmlns:a16="http://schemas.microsoft.com/office/drawing/2014/main" id="{23485F1E-BDC1-ADBA-EE63-46BE462DA0F8}"/>
              </a:ext>
            </a:extLst>
          </p:cNvPr>
          <p:cNvSpPr/>
          <p:nvPr/>
        </p:nvSpPr>
        <p:spPr>
          <a:xfrm>
            <a:off x="295275" y="1733550"/>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3" name="TextBox 22">
            <a:extLst>
              <a:ext uri="{FF2B5EF4-FFF2-40B4-BE49-F238E27FC236}">
                <a16:creationId xmlns:a16="http://schemas.microsoft.com/office/drawing/2014/main" id="{1307D525-08AE-9775-3EAA-4066F63FA187}"/>
              </a:ext>
            </a:extLst>
          </p:cNvPr>
          <p:cNvSpPr txBox="1"/>
          <p:nvPr/>
        </p:nvSpPr>
        <p:spPr>
          <a:xfrm>
            <a:off x="295275" y="1254324"/>
            <a:ext cx="1838326" cy="523220"/>
          </a:xfrm>
          <a:prstGeom prst="rect">
            <a:avLst/>
          </a:prstGeom>
          <a:noFill/>
        </p:spPr>
        <p:txBody>
          <a:bodyPr wrap="square" lIns="91440" tIns="45720" rIns="91440" bIns="45720" rtlCol="0" anchor="t">
            <a:spAutoFit/>
          </a:bodyPr>
          <a:lstStyle/>
          <a:p>
            <a:pPr algn="ctr"/>
            <a:r>
              <a:rPr lang="en-GB" sz="1400" b="1">
                <a:solidFill>
                  <a:srgbClr val="D280D0"/>
                </a:solidFill>
                <a:latin typeface="Century Gothic"/>
              </a:rPr>
              <a:t>Entry to Nursery/FS1</a:t>
            </a:r>
            <a:endParaRPr lang="en-GB" sz="1400" b="1">
              <a:solidFill>
                <a:srgbClr val="D280D0"/>
              </a:solidFill>
              <a:latin typeface="Century Gothic" panose="020B0502020202020204" pitchFamily="34" charset="0"/>
            </a:endParaRPr>
          </a:p>
        </p:txBody>
      </p:sp>
      <p:sp>
        <p:nvSpPr>
          <p:cNvPr id="24" name="TextBox 23">
            <a:extLst>
              <a:ext uri="{FF2B5EF4-FFF2-40B4-BE49-F238E27FC236}">
                <a16:creationId xmlns:a16="http://schemas.microsoft.com/office/drawing/2014/main" id="{53E4AEE8-19A6-8B85-06CC-E9E4F7DC4A78}"/>
              </a:ext>
            </a:extLst>
          </p:cNvPr>
          <p:cNvSpPr txBox="1"/>
          <p:nvPr/>
        </p:nvSpPr>
        <p:spPr>
          <a:xfrm>
            <a:off x="2324100" y="1254323"/>
            <a:ext cx="2024062"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autumn term</a:t>
            </a:r>
          </a:p>
        </p:txBody>
      </p:sp>
      <p:sp>
        <p:nvSpPr>
          <p:cNvPr id="25" name="TextBox 24">
            <a:extLst>
              <a:ext uri="{FF2B5EF4-FFF2-40B4-BE49-F238E27FC236}">
                <a16:creationId xmlns:a16="http://schemas.microsoft.com/office/drawing/2014/main" id="{99C8FA57-4B07-17D7-FFD2-AFD080BA3F76}"/>
              </a:ext>
            </a:extLst>
          </p:cNvPr>
          <p:cNvSpPr txBox="1"/>
          <p:nvPr/>
        </p:nvSpPr>
        <p:spPr>
          <a:xfrm>
            <a:off x="4724399" y="1254323"/>
            <a:ext cx="1838326" cy="307777"/>
          </a:xfrm>
          <a:prstGeom prst="rect">
            <a:avLst/>
          </a:prstGeom>
          <a:noFill/>
        </p:spPr>
        <p:txBody>
          <a:bodyPr wrap="square" rtlCol="0">
            <a:spAutoFit/>
          </a:bodyPr>
          <a:lstStyle/>
          <a:p>
            <a:pPr algn="ctr"/>
            <a:r>
              <a:rPr lang="en-GB" sz="1400" b="1">
                <a:solidFill>
                  <a:srgbClr val="D280D0"/>
                </a:solidFill>
                <a:latin typeface="Century Gothic" panose="020B0502020202020204" pitchFamily="34" charset="0"/>
              </a:rPr>
              <a:t>End of spring term</a:t>
            </a:r>
          </a:p>
        </p:txBody>
      </p:sp>
      <p:sp>
        <p:nvSpPr>
          <p:cNvPr id="26" name="Rectangle 25">
            <a:extLst>
              <a:ext uri="{FF2B5EF4-FFF2-40B4-BE49-F238E27FC236}">
                <a16:creationId xmlns:a16="http://schemas.microsoft.com/office/drawing/2014/main" id="{F5D9F1B7-A9BD-BA5D-B9E2-840A52229814}"/>
              </a:ext>
            </a:extLst>
          </p:cNvPr>
          <p:cNvSpPr/>
          <p:nvPr/>
        </p:nvSpPr>
        <p:spPr>
          <a:xfrm>
            <a:off x="2509836" y="1733549"/>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27" name="Rectangle 26">
            <a:extLst>
              <a:ext uri="{FF2B5EF4-FFF2-40B4-BE49-F238E27FC236}">
                <a16:creationId xmlns:a16="http://schemas.microsoft.com/office/drawing/2014/main" id="{1264C40B-DC0D-8F69-A502-FF3E1BDF476E}"/>
              </a:ext>
            </a:extLst>
          </p:cNvPr>
          <p:cNvSpPr/>
          <p:nvPr/>
        </p:nvSpPr>
        <p:spPr>
          <a:xfrm>
            <a:off x="4724399" y="1733548"/>
            <a:ext cx="1838326" cy="866775"/>
          </a:xfrm>
          <a:prstGeom prst="rect">
            <a:avLst/>
          </a:prstGeom>
          <a:solidFill>
            <a:srgbClr val="D28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a:latin typeface="Century Gothic" panose="020B0502020202020204" pitchFamily="34" charset="0"/>
              </a:rPr>
              <a:t>Children should be working at a level which sees them:</a:t>
            </a:r>
          </a:p>
        </p:txBody>
      </p:sp>
      <p:sp>
        <p:nvSpPr>
          <p:cNvPr id="3" name="Footer Placeholder 2">
            <a:extLst>
              <a:ext uri="{FF2B5EF4-FFF2-40B4-BE49-F238E27FC236}">
                <a16:creationId xmlns:a16="http://schemas.microsoft.com/office/drawing/2014/main" id="{4679B604-3475-25F5-49C7-7A0DB2641FB9}"/>
              </a:ext>
            </a:extLst>
          </p:cNvPr>
          <p:cNvSpPr>
            <a:spLocks noGrp="1"/>
          </p:cNvSpPr>
          <p:nvPr>
            <p:ph type="ftr" sz="quarter" idx="11"/>
          </p:nvPr>
        </p:nvSpPr>
        <p:spPr/>
        <p:txBody>
          <a:bodyPr/>
          <a:lstStyle/>
          <a:p>
            <a:r>
              <a:rPr lang="en-GB"/>
              <a:t>(c) Focus Education UK Ltd</a:t>
            </a:r>
          </a:p>
        </p:txBody>
      </p:sp>
      <p:sp>
        <p:nvSpPr>
          <p:cNvPr id="2" name="Slide Number Placeholder 1">
            <a:extLst>
              <a:ext uri="{FF2B5EF4-FFF2-40B4-BE49-F238E27FC236}">
                <a16:creationId xmlns:a16="http://schemas.microsoft.com/office/drawing/2014/main" id="{68F60706-7DC2-5AA7-83FF-B57E27CFC8C1}"/>
              </a:ext>
            </a:extLst>
          </p:cNvPr>
          <p:cNvSpPr>
            <a:spLocks noGrp="1"/>
          </p:cNvSpPr>
          <p:nvPr>
            <p:ph type="sldNum" sz="quarter" idx="12"/>
          </p:nvPr>
        </p:nvSpPr>
        <p:spPr/>
        <p:txBody>
          <a:bodyPr/>
          <a:lstStyle/>
          <a:p>
            <a:fld id="{ADBD1915-73F0-4A8D-B501-CF547A3FBDF8}" type="slidenum">
              <a:rPr lang="en-GB" smtClean="0"/>
              <a:t>9</a:t>
            </a:fld>
            <a:endParaRPr lang="en-GB"/>
          </a:p>
        </p:txBody>
      </p:sp>
      <p:sp>
        <p:nvSpPr>
          <p:cNvPr id="13" name="TextBox 12">
            <a:extLst>
              <a:ext uri="{FF2B5EF4-FFF2-40B4-BE49-F238E27FC236}">
                <a16:creationId xmlns:a16="http://schemas.microsoft.com/office/drawing/2014/main" id="{AFD52DF6-66E2-0846-7145-9CF70ECF8A4C}"/>
              </a:ext>
            </a:extLst>
          </p:cNvPr>
          <p:cNvSpPr txBox="1"/>
          <p:nvPr/>
        </p:nvSpPr>
        <p:spPr>
          <a:xfrm>
            <a:off x="7028629" y="2905079"/>
            <a:ext cx="1966617" cy="33239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171450" indent="-171450">
              <a:buChar char="•"/>
            </a:pPr>
            <a:r>
              <a:rPr lang="en-GB" sz="1000" b="1" dirty="0">
                <a:latin typeface="Century Gothic"/>
                <a:cs typeface="Arial"/>
              </a:rPr>
              <a:t>Selecting and using activities and resources;</a:t>
            </a:r>
            <a:r>
              <a:rPr lang="en-US" sz="1000" dirty="0">
                <a:latin typeface="Century Gothic"/>
                <a:cs typeface="Arial"/>
              </a:rPr>
              <a:t>​</a:t>
            </a:r>
          </a:p>
          <a:p>
            <a:pPr marL="171450" indent="-171450">
              <a:buChar char="•"/>
            </a:pPr>
            <a:r>
              <a:rPr lang="en-GB" sz="1000" b="1" dirty="0">
                <a:latin typeface="Century Gothic"/>
                <a:cs typeface="Arial"/>
              </a:rPr>
              <a:t>Enjoying the responsibility of carrying out small tasks;</a:t>
            </a:r>
            <a:r>
              <a:rPr lang="en-US" sz="1000" dirty="0">
                <a:latin typeface="Century Gothic"/>
                <a:cs typeface="Arial"/>
              </a:rPr>
              <a:t>​</a:t>
            </a:r>
          </a:p>
          <a:p>
            <a:pPr marL="171450" indent="-171450">
              <a:buChar char="•"/>
            </a:pPr>
            <a:r>
              <a:rPr lang="en-GB" sz="1000" b="1" dirty="0">
                <a:latin typeface="Century Gothic"/>
                <a:cs typeface="Arial"/>
              </a:rPr>
              <a:t>Being confident to talk to other children when playing and communicating freely about their own home and community;</a:t>
            </a:r>
            <a:r>
              <a:rPr lang="en-US" sz="1000" dirty="0">
                <a:latin typeface="Century Gothic"/>
                <a:cs typeface="Arial"/>
              </a:rPr>
              <a:t>​</a:t>
            </a:r>
          </a:p>
          <a:p>
            <a:pPr marL="171450" indent="-171450">
              <a:buChar char="•"/>
            </a:pPr>
            <a:r>
              <a:rPr lang="en-GB" sz="1000" b="1" dirty="0">
                <a:latin typeface="Century Gothic"/>
                <a:cs typeface="Arial"/>
              </a:rPr>
              <a:t>Being outgoing towards unfamiliar people and being more confident in new social situations;</a:t>
            </a:r>
            <a:r>
              <a:rPr lang="en-US" sz="1000" dirty="0">
                <a:latin typeface="Century Gothic"/>
                <a:cs typeface="Arial"/>
              </a:rPr>
              <a:t>​</a:t>
            </a:r>
          </a:p>
          <a:p>
            <a:pPr marL="171450" indent="-171450">
              <a:buChar char="•"/>
            </a:pPr>
            <a:r>
              <a:rPr lang="en-GB" sz="1000" b="1" dirty="0">
                <a:latin typeface="Century Gothic"/>
                <a:cs typeface="Arial"/>
              </a:rPr>
              <a:t>Showing confidence in asking adults for help;</a:t>
            </a:r>
            <a:r>
              <a:rPr lang="en-US" sz="1000" dirty="0">
                <a:latin typeface="Century Gothic"/>
                <a:cs typeface="Arial"/>
              </a:rPr>
              <a:t>​</a:t>
            </a:r>
          </a:p>
          <a:p>
            <a:pPr marL="171450" indent="-171450">
              <a:buChar char="•"/>
            </a:pPr>
            <a:r>
              <a:rPr lang="en-GB" sz="1000" b="1" dirty="0">
                <a:latin typeface="Century Gothic"/>
                <a:cs typeface="Arial"/>
              </a:rPr>
              <a:t>Welcoming and valuing praise for what they have done.</a:t>
            </a:r>
            <a:r>
              <a:rPr lang="en-US" sz="1000" dirty="0">
                <a:latin typeface="Century Gothic"/>
                <a:cs typeface="Arial"/>
              </a:rPr>
              <a:t>​</a:t>
            </a:r>
          </a:p>
        </p:txBody>
      </p:sp>
      <p:sp>
        <p:nvSpPr>
          <p:cNvPr id="15" name="TextBox 14">
            <a:extLst>
              <a:ext uri="{FF2B5EF4-FFF2-40B4-BE49-F238E27FC236}">
                <a16:creationId xmlns:a16="http://schemas.microsoft.com/office/drawing/2014/main" id="{2DC7A777-7310-966B-15A3-4D082F63934D}"/>
              </a:ext>
            </a:extLst>
          </p:cNvPr>
          <p:cNvSpPr txBox="1"/>
          <p:nvPr/>
        </p:nvSpPr>
        <p:spPr>
          <a:xfrm>
            <a:off x="236256" y="2741012"/>
            <a:ext cx="1966617" cy="390876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171450" indent="-171450">
              <a:buFont typeface="Arial,Sans-Serif"/>
              <a:buChar char="•"/>
            </a:pPr>
            <a:r>
              <a:rPr lang="en-US" sz="800" b="1">
                <a:latin typeface="Century Gothic"/>
                <a:cs typeface="Calibri"/>
              </a:rPr>
              <a:t>Find ways to calm themselves, through being calmed and comforted by their key person.</a:t>
            </a:r>
          </a:p>
          <a:p>
            <a:pPr marL="171450" indent="-171450">
              <a:buFont typeface="Arial,Sans-Serif"/>
              <a:buChar char="•"/>
            </a:pPr>
            <a:r>
              <a:rPr lang="en-US" sz="800" b="1">
                <a:latin typeface="Century Gothic"/>
                <a:cs typeface="Calibri"/>
              </a:rPr>
              <a:t>Establish their sense of self.</a:t>
            </a:r>
          </a:p>
          <a:p>
            <a:pPr marL="171450" indent="-171450">
              <a:buFont typeface="Arial,Sans-Serif"/>
              <a:buChar char="•"/>
            </a:pPr>
            <a:r>
              <a:rPr lang="en-US" sz="800" b="1">
                <a:latin typeface="Century Gothic"/>
                <a:cs typeface="Calibri"/>
              </a:rPr>
              <a:t>Express preferences and decisions. </a:t>
            </a:r>
          </a:p>
          <a:p>
            <a:pPr marL="171450" indent="-171450">
              <a:buFont typeface="Arial,Sans-Serif"/>
              <a:buChar char="•"/>
            </a:pPr>
            <a:r>
              <a:rPr lang="en-US" sz="800" b="1">
                <a:latin typeface="Century Gothic"/>
                <a:cs typeface="Calibri"/>
              </a:rPr>
              <a:t>They also try new things and start establishing their autonomy. </a:t>
            </a:r>
          </a:p>
          <a:p>
            <a:pPr marL="171450" indent="-171450">
              <a:buFont typeface="Arial,Sans-Serif"/>
              <a:buChar char="•"/>
            </a:pPr>
            <a:r>
              <a:rPr lang="en-US" sz="800" b="1">
                <a:latin typeface="Century Gothic"/>
                <a:cs typeface="Calibri"/>
              </a:rPr>
              <a:t>Find ways of managing transitions, for example from their parent to their key person. </a:t>
            </a:r>
          </a:p>
          <a:p>
            <a:pPr marL="171450" indent="-171450">
              <a:buFont typeface="Arial,Sans-Serif"/>
              <a:buChar char="•"/>
            </a:pPr>
            <a:r>
              <a:rPr lang="en-US" sz="800" b="1">
                <a:latin typeface="Century Gothic"/>
                <a:cs typeface="Calibri"/>
              </a:rPr>
              <a:t>Thrive as they develop self-assurance. </a:t>
            </a:r>
          </a:p>
          <a:p>
            <a:pPr marL="171450" indent="-171450">
              <a:buFont typeface="Arial,Sans-Serif"/>
              <a:buChar char="•"/>
            </a:pPr>
            <a:r>
              <a:rPr lang="en-US" sz="800" b="1">
                <a:latin typeface="Century Gothic"/>
                <a:cs typeface="Calibri"/>
              </a:rPr>
              <a:t>Look for clues about how to respond to something interesting. </a:t>
            </a:r>
          </a:p>
          <a:p>
            <a:pPr marL="171450" indent="-171450">
              <a:buFont typeface="Arial,Sans-Serif"/>
              <a:buChar char="•"/>
            </a:pPr>
            <a:r>
              <a:rPr lang="en-US" sz="800" b="1">
                <a:latin typeface="Century Gothic"/>
                <a:cs typeface="Calibri"/>
              </a:rPr>
              <a:t>Be increasingly able to talk about and manage their emotions. </a:t>
            </a:r>
          </a:p>
          <a:p>
            <a:pPr marL="171450" indent="-171450">
              <a:buFont typeface="Arial,Sans-Serif"/>
              <a:buChar char="•"/>
            </a:pPr>
            <a:r>
              <a:rPr lang="en-US" sz="800" b="1">
                <a:latin typeface="Century Gothic"/>
                <a:cs typeface="Calibri"/>
              </a:rPr>
              <a:t>Are talking about their feelings in more elaborated ways: "I'm sad because..." or "I love it when ...". </a:t>
            </a:r>
          </a:p>
          <a:p>
            <a:pPr marL="171450" indent="-171450">
              <a:buFont typeface="Arial,Sans-Serif"/>
              <a:buChar char="•"/>
            </a:pPr>
            <a:r>
              <a:rPr lang="en-US" sz="800" b="1">
                <a:latin typeface="Century Gothic"/>
                <a:cs typeface="Calibri"/>
              </a:rPr>
              <a:t>Around the age of 2, does the child start to see themselves as a separate person? For example, do they decide what to play with, what to eat, what to wear? </a:t>
            </a:r>
          </a:p>
        </p:txBody>
      </p:sp>
      <p:sp>
        <p:nvSpPr>
          <p:cNvPr id="33" name="TextBox 32">
            <a:extLst>
              <a:ext uri="{FF2B5EF4-FFF2-40B4-BE49-F238E27FC236}">
                <a16:creationId xmlns:a16="http://schemas.microsoft.com/office/drawing/2014/main" id="{BE12921F-A087-8EC0-BCAD-8E20269DBF54}"/>
              </a:ext>
            </a:extLst>
          </p:cNvPr>
          <p:cNvSpPr txBox="1"/>
          <p:nvPr/>
        </p:nvSpPr>
        <p:spPr>
          <a:xfrm>
            <a:off x="2401939" y="2795700"/>
            <a:ext cx="1966617" cy="357020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171450" indent="-171450" algn="ctr">
              <a:buFont typeface="Arial"/>
              <a:buChar char="•"/>
            </a:pPr>
            <a:endParaRPr lang="en-GB" sz="600" b="1">
              <a:solidFill>
                <a:srgbClr val="555555"/>
              </a:solidFill>
              <a:latin typeface="Century Gothic"/>
              <a:ea typeface="Tahoma"/>
              <a:cs typeface="Tahoma"/>
            </a:endParaRPr>
          </a:p>
          <a:p>
            <a:pPr marL="171450" indent="-171450">
              <a:buFont typeface="Arial"/>
              <a:buChar char="•"/>
            </a:pPr>
            <a:r>
              <a:rPr lang="en-GB" sz="1000" b="1">
                <a:latin typeface="Century Gothic"/>
              </a:rPr>
              <a:t>Select and use activities and resources, with help when needed. This helps them to achieve a goal they have chosen, or one which is suggested to them. </a:t>
            </a:r>
            <a:endParaRPr lang="en-GB" sz="1000" b="1">
              <a:latin typeface="Century Gothic"/>
              <a:cs typeface="Calibri"/>
            </a:endParaRPr>
          </a:p>
          <a:p>
            <a:pPr marL="171450" indent="-171450">
              <a:buFont typeface="Arial"/>
              <a:buChar char="•"/>
            </a:pPr>
            <a:endParaRPr lang="en-GB" sz="1000" b="1">
              <a:latin typeface="Century Gothic"/>
            </a:endParaRPr>
          </a:p>
          <a:p>
            <a:pPr marL="171450" indent="-171450">
              <a:buFont typeface="Arial"/>
              <a:buChar char="•"/>
            </a:pPr>
            <a:r>
              <a:rPr lang="en-GB" sz="1000" b="1">
                <a:latin typeface="Century Gothic"/>
              </a:rPr>
              <a:t>Develop their sense of responsibility and membership of a community. </a:t>
            </a:r>
            <a:endParaRPr lang="en-GB" sz="1000" b="1">
              <a:latin typeface="Century Gothic"/>
              <a:cs typeface="Calibri"/>
            </a:endParaRPr>
          </a:p>
          <a:p>
            <a:pPr marL="171450" indent="-171450">
              <a:buFont typeface="Arial"/>
              <a:buChar char="•"/>
            </a:pPr>
            <a:endParaRPr lang="en-GB" sz="1000" b="1">
              <a:latin typeface="Century Gothic"/>
              <a:cs typeface="Calibri"/>
            </a:endParaRPr>
          </a:p>
          <a:p>
            <a:pPr marL="171450" indent="-171450">
              <a:buFont typeface="Arial"/>
              <a:buChar char="•"/>
            </a:pPr>
            <a:r>
              <a:rPr lang="en-GB" sz="1000" b="1">
                <a:latin typeface="Century Gothic"/>
              </a:rPr>
              <a:t>The child settles to some activities for a while</a:t>
            </a:r>
            <a:endParaRPr lang="en-GB" sz="1000" b="1">
              <a:latin typeface="Century Gothic"/>
              <a:cs typeface="Calibri"/>
            </a:endParaRPr>
          </a:p>
          <a:p>
            <a:endParaRPr lang="en-GB" sz="1000" b="1">
              <a:latin typeface="Century Gothic"/>
            </a:endParaRPr>
          </a:p>
          <a:p>
            <a:pPr marL="171450" indent="-171450">
              <a:buFont typeface="Arial"/>
              <a:buChar char="•"/>
            </a:pPr>
            <a:r>
              <a:rPr lang="en-GB" sz="1000" b="1">
                <a:latin typeface="Century Gothic"/>
              </a:rPr>
              <a:t>The child take part in pretend play (for example, being 'mummy' or 'daddy'?) </a:t>
            </a:r>
            <a:endParaRPr lang="en-GB" sz="1000" b="1">
              <a:latin typeface="Century Gothic"/>
              <a:cs typeface="Calibri"/>
            </a:endParaRPr>
          </a:p>
          <a:p>
            <a:endParaRPr lang="en-GB" sz="1000">
              <a:cs typeface="Calibri"/>
            </a:endParaRPr>
          </a:p>
          <a:p>
            <a:endParaRPr lang="en-GB" sz="1000" b="1">
              <a:latin typeface="Century Gothic"/>
              <a:cs typeface="Arial"/>
            </a:endParaRPr>
          </a:p>
        </p:txBody>
      </p:sp>
      <p:sp>
        <p:nvSpPr>
          <p:cNvPr id="34" name="TextBox 33">
            <a:extLst>
              <a:ext uri="{FF2B5EF4-FFF2-40B4-BE49-F238E27FC236}">
                <a16:creationId xmlns:a16="http://schemas.microsoft.com/office/drawing/2014/main" id="{342531A3-72D7-A9BE-D917-CF81303D4E17}"/>
              </a:ext>
            </a:extLst>
          </p:cNvPr>
          <p:cNvSpPr txBox="1"/>
          <p:nvPr/>
        </p:nvSpPr>
        <p:spPr>
          <a:xfrm>
            <a:off x="4666063" y="2839451"/>
            <a:ext cx="1966617" cy="34163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endParaRPr lang="en-GB" sz="600" b="1">
              <a:solidFill>
                <a:srgbClr val="555555"/>
              </a:solidFill>
              <a:latin typeface="Tahoma"/>
              <a:ea typeface="Tahoma"/>
              <a:cs typeface="Tahoma"/>
            </a:endParaRPr>
          </a:p>
          <a:p>
            <a:pPr marL="171450" indent="-171450">
              <a:buFont typeface="Arial"/>
              <a:buChar char="•"/>
            </a:pPr>
            <a:r>
              <a:rPr lang="en-GB" sz="1000" b="1">
                <a:latin typeface="Century Gothic"/>
              </a:rPr>
              <a:t>Around the age of 3, the child sometimes manages to share or take turns with others, with adult guidance and understanding 'yours' and 'mine'</a:t>
            </a:r>
            <a:endParaRPr lang="en-GB" sz="1000" b="1">
              <a:latin typeface="Century Gothic"/>
              <a:cs typeface="Calibri"/>
            </a:endParaRPr>
          </a:p>
          <a:p>
            <a:pPr marL="171450" indent="-171450">
              <a:buFont typeface="Arial"/>
              <a:buChar char="•"/>
            </a:pPr>
            <a:endParaRPr lang="en-GB" sz="1000" b="1">
              <a:latin typeface="Century Gothic"/>
              <a:cs typeface="Calibri"/>
            </a:endParaRPr>
          </a:p>
          <a:p>
            <a:pPr marL="171450" indent="-171450">
              <a:buFont typeface="Arial"/>
              <a:buChar char="•"/>
            </a:pPr>
            <a:r>
              <a:rPr lang="en-GB" sz="1000" b="1">
                <a:latin typeface="Century Gothic"/>
              </a:rPr>
              <a:t>Around the age of 4, the child play alongside others or do they always want to play alone </a:t>
            </a:r>
            <a:endParaRPr lang="en-GB" sz="1000" b="1">
              <a:latin typeface="Century Gothic"/>
              <a:cs typeface="Calibri"/>
            </a:endParaRPr>
          </a:p>
          <a:p>
            <a:pPr marL="171450" indent="-171450">
              <a:buFont typeface="Arial"/>
              <a:buChar char="•"/>
            </a:pPr>
            <a:endParaRPr lang="en-GB" sz="1000" b="1">
              <a:latin typeface="Century Gothic"/>
              <a:cs typeface="Calibri"/>
            </a:endParaRPr>
          </a:p>
          <a:p>
            <a:pPr marL="171450" indent="-171450">
              <a:buFont typeface="Arial"/>
              <a:buChar char="•"/>
            </a:pPr>
            <a:r>
              <a:rPr lang="en-GB" sz="1000" b="1">
                <a:latin typeface="Century Gothic"/>
              </a:rPr>
              <a:t>The child takes part in other pretend play with different roles - being the Gruffalo, for example. The child generally negotiates solutions to conflicts in their play</a:t>
            </a:r>
            <a:endParaRPr lang="en-GB" sz="1000" b="1">
              <a:latin typeface="Century Gothic"/>
              <a:cs typeface="Calibri"/>
            </a:endParaRPr>
          </a:p>
          <a:p>
            <a:endParaRPr lang="en-GB" sz="1000" b="1">
              <a:latin typeface="Century Gothic"/>
              <a:cs typeface="Arial"/>
            </a:endParaRPr>
          </a:p>
        </p:txBody>
      </p:sp>
    </p:spTree>
    <p:extLst>
      <p:ext uri="{BB962C8B-B14F-4D97-AF65-F5344CB8AC3E}">
        <p14:creationId xmlns:p14="http://schemas.microsoft.com/office/powerpoint/2010/main" val="69955789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b935fd5b-78df-4228-9795-d872fb875e54" xsi:nil="true"/>
    <lcf76f155ced4ddcb4097134ff3c332f xmlns="c46ebf7f-803b-4a02-b437-f7e8a05a0633">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198A3AF26652874CB9BB40EF124E16FD" ma:contentTypeVersion="17" ma:contentTypeDescription="Create a new document." ma:contentTypeScope="" ma:versionID="114206ee4e3d838370749c6d4b879e07">
  <xsd:schema xmlns:xsd="http://www.w3.org/2001/XMLSchema" xmlns:xs="http://www.w3.org/2001/XMLSchema" xmlns:p="http://schemas.microsoft.com/office/2006/metadata/properties" xmlns:ns2="c46ebf7f-803b-4a02-b437-f7e8a05a0633" xmlns:ns3="b935fd5b-78df-4228-9795-d872fb875e54" targetNamespace="http://schemas.microsoft.com/office/2006/metadata/properties" ma:root="true" ma:fieldsID="2157fc626ccb6cc16d7431d3bae7de66" ns2:_="" ns3:_="">
    <xsd:import namespace="c46ebf7f-803b-4a02-b437-f7e8a05a0633"/>
    <xsd:import namespace="b935fd5b-78df-4228-9795-d872fb875e5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lcf76f155ced4ddcb4097134ff3c332f" minOccurs="0"/>
                <xsd:element ref="ns3:TaxCatchAll" minOccurs="0"/>
                <xsd:element ref="ns2:MediaServiceGenerationTime" minOccurs="0"/>
                <xsd:element ref="ns2:MediaServiceEventHashCode" minOccurs="0"/>
                <xsd:element ref="ns2:MediaServiceDateTaken" minOccurs="0"/>
                <xsd:element ref="ns2:MediaServiceOCR" minOccurs="0"/>
                <xsd:element ref="ns3:SharedWithUsers" minOccurs="0"/>
                <xsd:element ref="ns3:SharedWithDetails" minOccurs="0"/>
                <xsd:element ref="ns2:MediaServiceLocation" minOccurs="0"/>
                <xsd:element ref="ns2:MediaLengthInSecond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46ebf7f-803b-4a02-b437-f7e8a05a063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3bb74408-dcb9-43da-8085-5a8088e9e9a1" ma:termSetId="09814cd3-568e-fe90-9814-8d621ff8fb84" ma:anchorId="fba54fb3-c3e1-fe81-a776-ca4b69148c4d" ma:open="true" ma:isKeyword="false">
      <xsd:complexType>
        <xsd:sequence>
          <xsd:element ref="pc:Terms" minOccurs="0" maxOccurs="1"/>
        </xsd:sequence>
      </xsd:complex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21" nillable="true" ma:displayName="Location" ma:internalName="MediaServiceLocation" ma:readOnly="true">
      <xsd:simpleType>
        <xsd:restriction base="dms:Text"/>
      </xsd:simpleType>
    </xsd:element>
    <xsd:element name="MediaLengthInSeconds" ma:index="22" nillable="true" ma:displayName="MediaLengthInSeconds" ma:hidden="true" ma:internalName="MediaLengthInSeconds" ma:readOnly="true">
      <xsd:simpleType>
        <xsd:restriction base="dms:Unknown"/>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935fd5b-78df-4228-9795-d872fb875e54"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7b005b6e-2975-4ae4-86eb-ed7b87e6da4d}" ma:internalName="TaxCatchAll" ma:showField="CatchAllData" ma:web="b935fd5b-78df-4228-9795-d872fb875e54">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AEE35FF-486E-4A0F-8C7F-1282E89BE589}">
  <ds:schemaRefs>
    <ds:schemaRef ds:uri="http://purl.org/dc/dcmitype/"/>
    <ds:schemaRef ds:uri="http://schemas.microsoft.com/office/2006/metadata/properties"/>
    <ds:schemaRef ds:uri="b935fd5b-78df-4228-9795-d872fb875e54"/>
    <ds:schemaRef ds:uri="http://schemas.microsoft.com/office/2006/documentManagement/types"/>
    <ds:schemaRef ds:uri="http://purl.org/dc/elements/1.1/"/>
    <ds:schemaRef ds:uri="http://purl.org/dc/terms/"/>
    <ds:schemaRef ds:uri="http://schemas.openxmlformats.org/package/2006/metadata/core-properties"/>
    <ds:schemaRef ds:uri="http://schemas.microsoft.com/office/infopath/2007/PartnerControls"/>
    <ds:schemaRef ds:uri="c46ebf7f-803b-4a02-b437-f7e8a05a0633"/>
    <ds:schemaRef ds:uri="http://www.w3.org/XML/1998/namespace"/>
  </ds:schemaRefs>
</ds:datastoreItem>
</file>

<file path=customXml/itemProps2.xml><?xml version="1.0" encoding="utf-8"?>
<ds:datastoreItem xmlns:ds="http://schemas.openxmlformats.org/officeDocument/2006/customXml" ds:itemID="{C1050DBD-8485-431F-8A93-89495C707B2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46ebf7f-803b-4a02-b437-f7e8a05a0633"/>
    <ds:schemaRef ds:uri="b935fd5b-78df-4228-9795-d872fb875e5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F3CDCF3-A3A4-4471-9F39-FF49D051B81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878</TotalTime>
  <Words>16524</Words>
  <Application>Microsoft Office PowerPoint</Application>
  <PresentationFormat>On-screen Show (4:3)</PresentationFormat>
  <Paragraphs>1878</Paragraphs>
  <Slides>63</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63</vt:i4>
      </vt:variant>
    </vt:vector>
  </HeadingPairs>
  <TitlesOfParts>
    <vt:vector size="73" baseType="lpstr">
      <vt:lpstr>Arial</vt:lpstr>
      <vt:lpstr>Arial,Sans-Serif</vt:lpstr>
      <vt:lpstr>Calibri</vt:lpstr>
      <vt:lpstr>Calibri Light</vt:lpstr>
      <vt:lpstr>Century Gothic</vt:lpstr>
      <vt:lpstr>tahoma</vt:lpstr>
      <vt:lpstr>tahoma</vt:lpstr>
      <vt:lpstr>Times New Roman</vt:lpstr>
      <vt:lpstr>Wingdings</vt:lpstr>
      <vt:lpstr>Office Theme</vt:lpstr>
      <vt:lpstr>Monitoring the  Quality of Education  in  EYFS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Prime Area: Physical Development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Specific Area: Literacy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 Davies - Trustee</dc:creator>
  <cp:lastModifiedBy>Adam Cornes</cp:lastModifiedBy>
  <cp:revision>25</cp:revision>
  <dcterms:created xsi:type="dcterms:W3CDTF">2022-02-24T05:25:28Z</dcterms:created>
  <dcterms:modified xsi:type="dcterms:W3CDTF">2024-09-04T14:10:50Z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0x010100198A3AF26652874CB9BB40EF124E16FD</vt:lpwstr>
  </property>
  <property fmtid="{D5CDD505-2E9C-101B-9397-08002B2CF9AE}" pid="3" name="MediaServiceImageTags">
    <vt:lpwstr/>
  </property>
</Properties>
</file>